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52" r:id="rId1"/>
    <p:sldMasterId id="2147483654" r:id="rId2"/>
    <p:sldMasterId id="2147483656" r:id="rId3"/>
  </p:sldMasterIdLst>
  <p:notesMasterIdLst>
    <p:notesMasterId r:id="rId101"/>
  </p:notesMasterIdLst>
  <p:handoutMasterIdLst>
    <p:handoutMasterId r:id="rId102"/>
  </p:handoutMasterIdLst>
  <p:sldIdLst>
    <p:sldId id="967" r:id="rId4"/>
    <p:sldId id="1212" r:id="rId5"/>
    <p:sldId id="968" r:id="rId6"/>
    <p:sldId id="1175" r:id="rId7"/>
    <p:sldId id="1176" r:id="rId8"/>
    <p:sldId id="1179" r:id="rId9"/>
    <p:sldId id="1180" r:id="rId10"/>
    <p:sldId id="1012" r:id="rId11"/>
    <p:sldId id="1105" r:id="rId12"/>
    <p:sldId id="1009" r:id="rId13"/>
    <p:sldId id="1010" r:id="rId14"/>
    <p:sldId id="1018" r:id="rId15"/>
    <p:sldId id="1211" r:id="rId16"/>
    <p:sldId id="972" r:id="rId17"/>
    <p:sldId id="1002" r:id="rId18"/>
    <p:sldId id="1003" r:id="rId19"/>
    <p:sldId id="1140" r:id="rId20"/>
    <p:sldId id="1141" r:id="rId21"/>
    <p:sldId id="1143" r:id="rId22"/>
    <p:sldId id="1144" r:id="rId23"/>
    <p:sldId id="1149" r:id="rId24"/>
    <p:sldId id="1150" r:id="rId25"/>
    <p:sldId id="1151" r:id="rId26"/>
    <p:sldId id="1152" r:id="rId27"/>
    <p:sldId id="1153" r:id="rId28"/>
    <p:sldId id="1154" r:id="rId29"/>
    <p:sldId id="1155" r:id="rId30"/>
    <p:sldId id="1156" r:id="rId31"/>
    <p:sldId id="975" r:id="rId32"/>
    <p:sldId id="1181" r:id="rId33"/>
    <p:sldId id="1182" r:id="rId34"/>
    <p:sldId id="1183" r:id="rId35"/>
    <p:sldId id="1184" r:id="rId36"/>
    <p:sldId id="1185" r:id="rId37"/>
    <p:sldId id="1186" r:id="rId38"/>
    <p:sldId id="1187" r:id="rId39"/>
    <p:sldId id="1188" r:id="rId40"/>
    <p:sldId id="1189" r:id="rId41"/>
    <p:sldId id="1190" r:id="rId42"/>
    <p:sldId id="1191" r:id="rId43"/>
    <p:sldId id="1192" r:id="rId44"/>
    <p:sldId id="1193" r:id="rId45"/>
    <p:sldId id="1194" r:id="rId46"/>
    <p:sldId id="1195" r:id="rId47"/>
    <p:sldId id="1196" r:id="rId48"/>
    <p:sldId id="1197" r:id="rId49"/>
    <p:sldId id="1198" r:id="rId50"/>
    <p:sldId id="1199" r:id="rId51"/>
    <p:sldId id="1200" r:id="rId52"/>
    <p:sldId id="1209" r:id="rId53"/>
    <p:sldId id="1159" r:id="rId54"/>
    <p:sldId id="1160" r:id="rId55"/>
    <p:sldId id="1161" r:id="rId56"/>
    <p:sldId id="1162" r:id="rId57"/>
    <p:sldId id="1166" r:id="rId58"/>
    <p:sldId id="1171" r:id="rId59"/>
    <p:sldId id="1172" r:id="rId60"/>
    <p:sldId id="1167" r:id="rId61"/>
    <p:sldId id="1042" r:id="rId62"/>
    <p:sldId id="1067" r:id="rId63"/>
    <p:sldId id="1101" r:id="rId64"/>
    <p:sldId id="1038" r:id="rId65"/>
    <p:sldId id="1073" r:id="rId66"/>
    <p:sldId id="1047" r:id="rId67"/>
    <p:sldId id="1114" r:id="rId68"/>
    <p:sldId id="1115" r:id="rId69"/>
    <p:sldId id="1119" r:id="rId70"/>
    <p:sldId id="1106" r:id="rId71"/>
    <p:sldId id="1107" r:id="rId72"/>
    <p:sldId id="1096" r:id="rId73"/>
    <p:sldId id="1076" r:id="rId74"/>
    <p:sldId id="1045" r:id="rId75"/>
    <p:sldId id="1046" r:id="rId76"/>
    <p:sldId id="1078" r:id="rId77"/>
    <p:sldId id="1163" r:id="rId78"/>
    <p:sldId id="1164" r:id="rId79"/>
    <p:sldId id="1165" r:id="rId80"/>
    <p:sldId id="1049" r:id="rId81"/>
    <p:sldId id="1080" r:id="rId82"/>
    <p:sldId id="1081" r:id="rId83"/>
    <p:sldId id="1082" r:id="rId84"/>
    <p:sldId id="1083" r:id="rId85"/>
    <p:sldId id="1093" r:id="rId86"/>
    <p:sldId id="1103" r:id="rId87"/>
    <p:sldId id="1109" r:id="rId88"/>
    <p:sldId id="1120" r:id="rId89"/>
    <p:sldId id="1131" r:id="rId90"/>
    <p:sldId id="1132" r:id="rId91"/>
    <p:sldId id="1133" r:id="rId92"/>
    <p:sldId id="1169" r:id="rId93"/>
    <p:sldId id="1145" r:id="rId94"/>
    <p:sldId id="1173" r:id="rId95"/>
    <p:sldId id="1213" r:id="rId96"/>
    <p:sldId id="1214" r:id="rId97"/>
    <p:sldId id="1210" r:id="rId98"/>
    <p:sldId id="1174" r:id="rId99"/>
    <p:sldId id="1158" r:id="rId100"/>
  </p:sldIdLst>
  <p:sldSz cx="9144000" cy="6858000" type="screen4x3"/>
  <p:notesSz cx="6810375" cy="9942513"/>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7" autoAdjust="0"/>
    <p:restoredTop sz="87167" autoAdjust="0"/>
  </p:normalViewPr>
  <p:slideViewPr>
    <p:cSldViewPr snapToGrid="0">
      <p:cViewPr>
        <p:scale>
          <a:sx n="60" d="100"/>
          <a:sy n="60" d="100"/>
        </p:scale>
        <p:origin x="-786" y="600"/>
      </p:cViewPr>
      <p:guideLst>
        <p:guide orient="horz" pos="2160"/>
        <p:guide pos="2880"/>
      </p:guideLst>
    </p:cSldViewPr>
  </p:slideViewPr>
  <p:outlineViewPr>
    <p:cViewPr>
      <p:scale>
        <a:sx n="50" d="100"/>
        <a:sy n="50"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71" d="100"/>
          <a:sy n="71" d="100"/>
        </p:scale>
        <p:origin x="-2220" y="-90"/>
      </p:cViewPr>
      <p:guideLst>
        <p:guide orient="horz" pos="3131"/>
        <p:guide pos="2144"/>
      </p:guideLst>
    </p:cSldViewPr>
  </p:notesViewPr>
  <p:gridSpacing cx="73737788" cy="7373778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2AF13A-2FE0-48C1-867E-DB91CE919CAD}" type="doc">
      <dgm:prSet loTypeId="urn:microsoft.com/office/officeart/2005/8/layout/pyramid2" loCatId="list" qsTypeId="urn:microsoft.com/office/officeart/2005/8/quickstyle/simple1" qsCatId="simple" csTypeId="urn:microsoft.com/office/officeart/2005/8/colors/accent1_2" csCatId="accent1" phldr="1"/>
      <dgm:spPr/>
    </dgm:pt>
    <dgm:pt modelId="{6BBFC32E-D667-4FE3-9DD5-A5D279DE1C9F}">
      <dgm:prSet phldrT="[Text]"/>
      <dgm:spPr>
        <a:solidFill>
          <a:schemeClr val="tx2">
            <a:alpha val="90000"/>
          </a:schemeClr>
        </a:solidFill>
      </dgm:spPr>
      <dgm:t>
        <a:bodyPr/>
        <a:lstStyle/>
        <a:p>
          <a:r>
            <a:rPr lang="en-US" dirty="0" smtClean="0"/>
            <a:t>Analytical</a:t>
          </a:r>
          <a:endParaRPr lang="en-US" dirty="0"/>
        </a:p>
      </dgm:t>
    </dgm:pt>
    <dgm:pt modelId="{98036C8D-3BAF-45CA-9486-3E481009C893}" type="parTrans" cxnId="{E10BC35A-05BB-4313-8343-88429687712E}">
      <dgm:prSet/>
      <dgm:spPr/>
      <dgm:t>
        <a:bodyPr/>
        <a:lstStyle/>
        <a:p>
          <a:endParaRPr lang="en-US"/>
        </a:p>
      </dgm:t>
    </dgm:pt>
    <dgm:pt modelId="{A25DC76C-2C08-4539-A189-7AD0D67C6D07}" type="sibTrans" cxnId="{E10BC35A-05BB-4313-8343-88429687712E}">
      <dgm:prSet/>
      <dgm:spPr/>
      <dgm:t>
        <a:bodyPr/>
        <a:lstStyle/>
        <a:p>
          <a:endParaRPr lang="en-US"/>
        </a:p>
      </dgm:t>
    </dgm:pt>
    <dgm:pt modelId="{48055BC7-6C9A-48F9-8CA0-A2337BC0D95A}">
      <dgm:prSet phldrT="[Text]"/>
      <dgm:spPr>
        <a:solidFill>
          <a:schemeClr val="tx2">
            <a:alpha val="90000"/>
          </a:schemeClr>
        </a:solidFill>
      </dgm:spPr>
      <dgm:t>
        <a:bodyPr/>
        <a:lstStyle/>
        <a:p>
          <a:r>
            <a:rPr lang="en-US" dirty="0" smtClean="0"/>
            <a:t>Critical</a:t>
          </a:r>
          <a:endParaRPr lang="en-US" dirty="0"/>
        </a:p>
      </dgm:t>
    </dgm:pt>
    <dgm:pt modelId="{3DA88A4D-73F0-491C-979E-34804A4B944C}" type="parTrans" cxnId="{9D463743-570D-4C3D-B3A2-98EBFF6814B5}">
      <dgm:prSet/>
      <dgm:spPr/>
      <dgm:t>
        <a:bodyPr/>
        <a:lstStyle/>
        <a:p>
          <a:endParaRPr lang="en-US"/>
        </a:p>
      </dgm:t>
    </dgm:pt>
    <dgm:pt modelId="{C841C3AC-583E-4717-AD3E-D1890050248C}" type="sibTrans" cxnId="{9D463743-570D-4C3D-B3A2-98EBFF6814B5}">
      <dgm:prSet/>
      <dgm:spPr/>
      <dgm:t>
        <a:bodyPr/>
        <a:lstStyle/>
        <a:p>
          <a:endParaRPr lang="en-US"/>
        </a:p>
      </dgm:t>
    </dgm:pt>
    <dgm:pt modelId="{5AD3473B-3002-4C22-A1E1-C2BE8ACB43A1}">
      <dgm:prSet phldrT="[Text]"/>
      <dgm:spPr>
        <a:solidFill>
          <a:schemeClr val="tx2">
            <a:alpha val="90000"/>
          </a:schemeClr>
        </a:solidFill>
      </dgm:spPr>
      <dgm:t>
        <a:bodyPr/>
        <a:lstStyle/>
        <a:p>
          <a:r>
            <a:rPr lang="en-US" dirty="0" smtClean="0"/>
            <a:t>Directive</a:t>
          </a:r>
          <a:endParaRPr lang="en-US" dirty="0"/>
        </a:p>
      </dgm:t>
    </dgm:pt>
    <dgm:pt modelId="{A1DC6D67-0B2B-41EF-9AB0-111D45336EE4}" type="parTrans" cxnId="{E1EE20BA-23ED-41B1-9226-28316B57BD72}">
      <dgm:prSet/>
      <dgm:spPr/>
      <dgm:t>
        <a:bodyPr/>
        <a:lstStyle/>
        <a:p>
          <a:endParaRPr lang="en-US"/>
        </a:p>
      </dgm:t>
    </dgm:pt>
    <dgm:pt modelId="{8B1057AB-A289-441A-9B7D-BA335EE2930C}" type="sibTrans" cxnId="{E1EE20BA-23ED-41B1-9226-28316B57BD72}">
      <dgm:prSet/>
      <dgm:spPr/>
      <dgm:t>
        <a:bodyPr/>
        <a:lstStyle/>
        <a:p>
          <a:endParaRPr lang="en-US"/>
        </a:p>
      </dgm:t>
    </dgm:pt>
    <dgm:pt modelId="{D40BDE3C-DE66-42EF-A756-C832C541531D}" type="pres">
      <dgm:prSet presAssocID="{7B2AF13A-2FE0-48C1-867E-DB91CE919CAD}" presName="compositeShape" presStyleCnt="0">
        <dgm:presLayoutVars>
          <dgm:dir/>
          <dgm:resizeHandles/>
        </dgm:presLayoutVars>
      </dgm:prSet>
      <dgm:spPr/>
    </dgm:pt>
    <dgm:pt modelId="{E56DB4AB-2BC3-41CC-8B09-82EB154C3479}" type="pres">
      <dgm:prSet presAssocID="{7B2AF13A-2FE0-48C1-867E-DB91CE919CAD}" presName="pyramid" presStyleLbl="node1" presStyleIdx="0" presStyleCnt="1" custLinFactNeighborX="-625" custLinFactNeighborY="10625"/>
      <dgm:spPr/>
      <dgm:t>
        <a:bodyPr/>
        <a:lstStyle/>
        <a:p>
          <a:endParaRPr lang="en-US"/>
        </a:p>
      </dgm:t>
    </dgm:pt>
    <dgm:pt modelId="{77A44F86-8E59-40A5-AF95-21F06916F199}" type="pres">
      <dgm:prSet presAssocID="{7B2AF13A-2FE0-48C1-867E-DB91CE919CAD}" presName="theList" presStyleCnt="0"/>
      <dgm:spPr/>
    </dgm:pt>
    <dgm:pt modelId="{E9F4FAB5-84B9-4E1E-A202-F09F8B032293}" type="pres">
      <dgm:prSet presAssocID="{6BBFC32E-D667-4FE3-9DD5-A5D279DE1C9F}" presName="aNode" presStyleLbl="fgAcc1" presStyleIdx="0" presStyleCnt="3">
        <dgm:presLayoutVars>
          <dgm:bulletEnabled val="1"/>
        </dgm:presLayoutVars>
      </dgm:prSet>
      <dgm:spPr/>
      <dgm:t>
        <a:bodyPr/>
        <a:lstStyle/>
        <a:p>
          <a:endParaRPr lang="en-US"/>
        </a:p>
      </dgm:t>
    </dgm:pt>
    <dgm:pt modelId="{F1637609-845C-4583-AB18-81E46C369D0E}" type="pres">
      <dgm:prSet presAssocID="{6BBFC32E-D667-4FE3-9DD5-A5D279DE1C9F}" presName="aSpace" presStyleCnt="0"/>
      <dgm:spPr/>
    </dgm:pt>
    <dgm:pt modelId="{EBD6436C-80B0-4A3F-B271-CBE0AF873D24}" type="pres">
      <dgm:prSet presAssocID="{48055BC7-6C9A-48F9-8CA0-A2337BC0D95A}" presName="aNode" presStyleLbl="fgAcc1" presStyleIdx="1" presStyleCnt="3">
        <dgm:presLayoutVars>
          <dgm:bulletEnabled val="1"/>
        </dgm:presLayoutVars>
      </dgm:prSet>
      <dgm:spPr/>
      <dgm:t>
        <a:bodyPr/>
        <a:lstStyle/>
        <a:p>
          <a:endParaRPr lang="en-US"/>
        </a:p>
      </dgm:t>
    </dgm:pt>
    <dgm:pt modelId="{C59710F7-D9ED-48B4-9AE5-7D2DB7197A08}" type="pres">
      <dgm:prSet presAssocID="{48055BC7-6C9A-48F9-8CA0-A2337BC0D95A}" presName="aSpace" presStyleCnt="0"/>
      <dgm:spPr/>
    </dgm:pt>
    <dgm:pt modelId="{9F1434D2-640E-4CCF-8542-45321926C8B5}" type="pres">
      <dgm:prSet presAssocID="{5AD3473B-3002-4C22-A1E1-C2BE8ACB43A1}" presName="aNode" presStyleLbl="fgAcc1" presStyleIdx="2" presStyleCnt="3">
        <dgm:presLayoutVars>
          <dgm:bulletEnabled val="1"/>
        </dgm:presLayoutVars>
      </dgm:prSet>
      <dgm:spPr/>
      <dgm:t>
        <a:bodyPr/>
        <a:lstStyle/>
        <a:p>
          <a:endParaRPr lang="en-US"/>
        </a:p>
      </dgm:t>
    </dgm:pt>
    <dgm:pt modelId="{EDB5B55A-DCD4-4D02-ADE0-D5662D318195}" type="pres">
      <dgm:prSet presAssocID="{5AD3473B-3002-4C22-A1E1-C2BE8ACB43A1}" presName="aSpace" presStyleCnt="0"/>
      <dgm:spPr/>
    </dgm:pt>
  </dgm:ptLst>
  <dgm:cxnLst>
    <dgm:cxn modelId="{F5FFFC86-BFFE-47A1-B75C-23E4971F9478}" type="presOf" srcId="{5AD3473B-3002-4C22-A1E1-C2BE8ACB43A1}" destId="{9F1434D2-640E-4CCF-8542-45321926C8B5}" srcOrd="0" destOrd="0" presId="urn:microsoft.com/office/officeart/2005/8/layout/pyramid2"/>
    <dgm:cxn modelId="{443F77F1-283F-4CC5-9F68-A49BB70C3630}" type="presOf" srcId="{48055BC7-6C9A-48F9-8CA0-A2337BC0D95A}" destId="{EBD6436C-80B0-4A3F-B271-CBE0AF873D24}" srcOrd="0" destOrd="0" presId="urn:microsoft.com/office/officeart/2005/8/layout/pyramid2"/>
    <dgm:cxn modelId="{E1EE20BA-23ED-41B1-9226-28316B57BD72}" srcId="{7B2AF13A-2FE0-48C1-867E-DB91CE919CAD}" destId="{5AD3473B-3002-4C22-A1E1-C2BE8ACB43A1}" srcOrd="2" destOrd="0" parTransId="{A1DC6D67-0B2B-41EF-9AB0-111D45336EE4}" sibTransId="{8B1057AB-A289-441A-9B7D-BA335EE2930C}"/>
    <dgm:cxn modelId="{4F1316B0-29F9-423C-8AF7-87C01882395F}" type="presOf" srcId="{6BBFC32E-D667-4FE3-9DD5-A5D279DE1C9F}" destId="{E9F4FAB5-84B9-4E1E-A202-F09F8B032293}" srcOrd="0" destOrd="0" presId="urn:microsoft.com/office/officeart/2005/8/layout/pyramid2"/>
    <dgm:cxn modelId="{CA829534-4ECE-4996-8879-AEC04C72E3FF}" type="presOf" srcId="{7B2AF13A-2FE0-48C1-867E-DB91CE919CAD}" destId="{D40BDE3C-DE66-42EF-A756-C832C541531D}" srcOrd="0" destOrd="0" presId="urn:microsoft.com/office/officeart/2005/8/layout/pyramid2"/>
    <dgm:cxn modelId="{9D463743-570D-4C3D-B3A2-98EBFF6814B5}" srcId="{7B2AF13A-2FE0-48C1-867E-DB91CE919CAD}" destId="{48055BC7-6C9A-48F9-8CA0-A2337BC0D95A}" srcOrd="1" destOrd="0" parTransId="{3DA88A4D-73F0-491C-979E-34804A4B944C}" sibTransId="{C841C3AC-583E-4717-AD3E-D1890050248C}"/>
    <dgm:cxn modelId="{E10BC35A-05BB-4313-8343-88429687712E}" srcId="{7B2AF13A-2FE0-48C1-867E-DB91CE919CAD}" destId="{6BBFC32E-D667-4FE3-9DD5-A5D279DE1C9F}" srcOrd="0" destOrd="0" parTransId="{98036C8D-3BAF-45CA-9486-3E481009C893}" sibTransId="{A25DC76C-2C08-4539-A189-7AD0D67C6D07}"/>
    <dgm:cxn modelId="{C875A99B-9985-4537-833A-873F724B1A65}" type="presParOf" srcId="{D40BDE3C-DE66-42EF-A756-C832C541531D}" destId="{E56DB4AB-2BC3-41CC-8B09-82EB154C3479}" srcOrd="0" destOrd="0" presId="urn:microsoft.com/office/officeart/2005/8/layout/pyramid2"/>
    <dgm:cxn modelId="{622C1372-3AD8-4867-8324-7FFE7C9C0CFA}" type="presParOf" srcId="{D40BDE3C-DE66-42EF-A756-C832C541531D}" destId="{77A44F86-8E59-40A5-AF95-21F06916F199}" srcOrd="1" destOrd="0" presId="urn:microsoft.com/office/officeart/2005/8/layout/pyramid2"/>
    <dgm:cxn modelId="{8CD3B4C5-3EBC-4B9A-BBF4-0983B74C6796}" type="presParOf" srcId="{77A44F86-8E59-40A5-AF95-21F06916F199}" destId="{E9F4FAB5-84B9-4E1E-A202-F09F8B032293}" srcOrd="0" destOrd="0" presId="urn:microsoft.com/office/officeart/2005/8/layout/pyramid2"/>
    <dgm:cxn modelId="{B0FBF791-B837-41B4-92F8-072651CBBB93}" type="presParOf" srcId="{77A44F86-8E59-40A5-AF95-21F06916F199}" destId="{F1637609-845C-4583-AB18-81E46C369D0E}" srcOrd="1" destOrd="0" presId="urn:microsoft.com/office/officeart/2005/8/layout/pyramid2"/>
    <dgm:cxn modelId="{8460B863-D87A-4A87-9C1C-BCCC1101E833}" type="presParOf" srcId="{77A44F86-8E59-40A5-AF95-21F06916F199}" destId="{EBD6436C-80B0-4A3F-B271-CBE0AF873D24}" srcOrd="2" destOrd="0" presId="urn:microsoft.com/office/officeart/2005/8/layout/pyramid2"/>
    <dgm:cxn modelId="{1DD6915B-96B0-446B-A368-AE38C1556A0B}" type="presParOf" srcId="{77A44F86-8E59-40A5-AF95-21F06916F199}" destId="{C59710F7-D9ED-48B4-9AE5-7D2DB7197A08}" srcOrd="3" destOrd="0" presId="urn:microsoft.com/office/officeart/2005/8/layout/pyramid2"/>
    <dgm:cxn modelId="{A36A0845-8B09-443E-98D9-188E556AA6DD}" type="presParOf" srcId="{77A44F86-8E59-40A5-AF95-21F06916F199}" destId="{9F1434D2-640E-4CCF-8542-45321926C8B5}" srcOrd="4" destOrd="0" presId="urn:microsoft.com/office/officeart/2005/8/layout/pyramid2"/>
    <dgm:cxn modelId="{5D0C7308-D5FA-4CCD-80E2-079F5F2FAA1D}" type="presParOf" srcId="{77A44F86-8E59-40A5-AF95-21F06916F199}" destId="{EDB5B55A-DCD4-4D02-ADE0-D5662D318195}" srcOrd="5" destOrd="0" presId="urn:microsoft.com/office/officeart/2005/8/layout/pyramid2"/>
  </dgm:cxnLst>
  <dgm:bg/>
  <dgm:whole/>
</dgm:dataModel>
</file>

<file path=ppt/diagrams/data2.xml><?xml version="1.0" encoding="utf-8"?>
<dgm:dataModel xmlns:dgm="http://schemas.openxmlformats.org/drawingml/2006/diagram" xmlns:a="http://schemas.openxmlformats.org/drawingml/2006/main">
  <dgm:ptLst>
    <dgm:pt modelId="{7B2AF13A-2FE0-48C1-867E-DB91CE919CAD}" type="doc">
      <dgm:prSet loTypeId="urn:microsoft.com/office/officeart/2005/8/layout/pyramid2" loCatId="list" qsTypeId="urn:microsoft.com/office/officeart/2005/8/quickstyle/simple1" qsCatId="simple" csTypeId="urn:microsoft.com/office/officeart/2005/8/colors/accent1_2" csCatId="accent1" phldr="1"/>
      <dgm:spPr/>
    </dgm:pt>
    <dgm:pt modelId="{6BBFC32E-D667-4FE3-9DD5-A5D279DE1C9F}">
      <dgm:prSet phldrT="[Text]"/>
      <dgm:spPr>
        <a:solidFill>
          <a:schemeClr val="tx2">
            <a:alpha val="90000"/>
          </a:schemeClr>
        </a:solidFill>
      </dgm:spPr>
      <dgm:t>
        <a:bodyPr/>
        <a:lstStyle/>
        <a:p>
          <a:r>
            <a:rPr lang="en-US" dirty="0" smtClean="0"/>
            <a:t>Aspects</a:t>
          </a:r>
          <a:endParaRPr lang="en-US" dirty="0"/>
        </a:p>
      </dgm:t>
    </dgm:pt>
    <dgm:pt modelId="{98036C8D-3BAF-45CA-9486-3E481009C893}" type="parTrans" cxnId="{E10BC35A-05BB-4313-8343-88429687712E}">
      <dgm:prSet/>
      <dgm:spPr/>
      <dgm:t>
        <a:bodyPr/>
        <a:lstStyle/>
        <a:p>
          <a:endParaRPr lang="en-US"/>
        </a:p>
      </dgm:t>
    </dgm:pt>
    <dgm:pt modelId="{A25DC76C-2C08-4539-A189-7AD0D67C6D07}" type="sibTrans" cxnId="{E10BC35A-05BB-4313-8343-88429687712E}">
      <dgm:prSet/>
      <dgm:spPr/>
      <dgm:t>
        <a:bodyPr/>
        <a:lstStyle/>
        <a:p>
          <a:endParaRPr lang="en-US"/>
        </a:p>
      </dgm:t>
    </dgm:pt>
    <dgm:pt modelId="{48055BC7-6C9A-48F9-8CA0-A2337BC0D95A}">
      <dgm:prSet phldrT="[Text]"/>
      <dgm:spPr>
        <a:solidFill>
          <a:schemeClr val="tx2">
            <a:alpha val="90000"/>
          </a:schemeClr>
        </a:solidFill>
      </dgm:spPr>
      <dgm:t>
        <a:bodyPr/>
        <a:lstStyle/>
        <a:p>
          <a:r>
            <a:rPr lang="en-US" dirty="0" smtClean="0"/>
            <a:t>Parts</a:t>
          </a:r>
          <a:endParaRPr lang="en-US" dirty="0"/>
        </a:p>
      </dgm:t>
    </dgm:pt>
    <dgm:pt modelId="{3DA88A4D-73F0-491C-979E-34804A4B944C}" type="parTrans" cxnId="{9D463743-570D-4C3D-B3A2-98EBFF6814B5}">
      <dgm:prSet/>
      <dgm:spPr/>
      <dgm:t>
        <a:bodyPr/>
        <a:lstStyle/>
        <a:p>
          <a:endParaRPr lang="en-US"/>
        </a:p>
      </dgm:t>
    </dgm:pt>
    <dgm:pt modelId="{C841C3AC-583E-4717-AD3E-D1890050248C}" type="sibTrans" cxnId="{9D463743-570D-4C3D-B3A2-98EBFF6814B5}">
      <dgm:prSet/>
      <dgm:spPr/>
      <dgm:t>
        <a:bodyPr/>
        <a:lstStyle/>
        <a:p>
          <a:endParaRPr lang="en-US"/>
        </a:p>
      </dgm:t>
    </dgm:pt>
    <dgm:pt modelId="{5AD3473B-3002-4C22-A1E1-C2BE8ACB43A1}">
      <dgm:prSet phldrT="[Text]"/>
      <dgm:spPr>
        <a:solidFill>
          <a:schemeClr val="tx2">
            <a:alpha val="90000"/>
          </a:schemeClr>
        </a:solidFill>
      </dgm:spPr>
      <dgm:t>
        <a:bodyPr/>
        <a:lstStyle/>
        <a:p>
          <a:r>
            <a:rPr lang="en-US" dirty="0" smtClean="0"/>
            <a:t>Systems</a:t>
          </a:r>
          <a:endParaRPr lang="en-US" dirty="0"/>
        </a:p>
      </dgm:t>
    </dgm:pt>
    <dgm:pt modelId="{A1DC6D67-0B2B-41EF-9AB0-111D45336EE4}" type="parTrans" cxnId="{E1EE20BA-23ED-41B1-9226-28316B57BD72}">
      <dgm:prSet/>
      <dgm:spPr/>
      <dgm:t>
        <a:bodyPr/>
        <a:lstStyle/>
        <a:p>
          <a:endParaRPr lang="en-US"/>
        </a:p>
      </dgm:t>
    </dgm:pt>
    <dgm:pt modelId="{8B1057AB-A289-441A-9B7D-BA335EE2930C}" type="sibTrans" cxnId="{E1EE20BA-23ED-41B1-9226-28316B57BD72}">
      <dgm:prSet/>
      <dgm:spPr/>
      <dgm:t>
        <a:bodyPr/>
        <a:lstStyle/>
        <a:p>
          <a:endParaRPr lang="en-US"/>
        </a:p>
      </dgm:t>
    </dgm:pt>
    <dgm:pt modelId="{D40BDE3C-DE66-42EF-A756-C832C541531D}" type="pres">
      <dgm:prSet presAssocID="{7B2AF13A-2FE0-48C1-867E-DB91CE919CAD}" presName="compositeShape" presStyleCnt="0">
        <dgm:presLayoutVars>
          <dgm:dir/>
          <dgm:resizeHandles/>
        </dgm:presLayoutVars>
      </dgm:prSet>
      <dgm:spPr/>
    </dgm:pt>
    <dgm:pt modelId="{E56DB4AB-2BC3-41CC-8B09-82EB154C3479}" type="pres">
      <dgm:prSet presAssocID="{7B2AF13A-2FE0-48C1-867E-DB91CE919CAD}" presName="pyramid" presStyleLbl="node1" presStyleIdx="0" presStyleCnt="1" custLinFactNeighborX="-625" custLinFactNeighborY="10625"/>
      <dgm:spPr/>
      <dgm:t>
        <a:bodyPr/>
        <a:lstStyle/>
        <a:p>
          <a:endParaRPr lang="en-US"/>
        </a:p>
      </dgm:t>
    </dgm:pt>
    <dgm:pt modelId="{77A44F86-8E59-40A5-AF95-21F06916F199}" type="pres">
      <dgm:prSet presAssocID="{7B2AF13A-2FE0-48C1-867E-DB91CE919CAD}" presName="theList" presStyleCnt="0"/>
      <dgm:spPr/>
    </dgm:pt>
    <dgm:pt modelId="{E9F4FAB5-84B9-4E1E-A202-F09F8B032293}" type="pres">
      <dgm:prSet presAssocID="{6BBFC32E-D667-4FE3-9DD5-A5D279DE1C9F}" presName="aNode" presStyleLbl="fgAcc1" presStyleIdx="0" presStyleCnt="3">
        <dgm:presLayoutVars>
          <dgm:bulletEnabled val="1"/>
        </dgm:presLayoutVars>
      </dgm:prSet>
      <dgm:spPr/>
      <dgm:t>
        <a:bodyPr/>
        <a:lstStyle/>
        <a:p>
          <a:endParaRPr lang="en-US"/>
        </a:p>
      </dgm:t>
    </dgm:pt>
    <dgm:pt modelId="{F1637609-845C-4583-AB18-81E46C369D0E}" type="pres">
      <dgm:prSet presAssocID="{6BBFC32E-D667-4FE3-9DD5-A5D279DE1C9F}" presName="aSpace" presStyleCnt="0"/>
      <dgm:spPr/>
    </dgm:pt>
    <dgm:pt modelId="{EBD6436C-80B0-4A3F-B271-CBE0AF873D24}" type="pres">
      <dgm:prSet presAssocID="{48055BC7-6C9A-48F9-8CA0-A2337BC0D95A}" presName="aNode" presStyleLbl="fgAcc1" presStyleIdx="1" presStyleCnt="3">
        <dgm:presLayoutVars>
          <dgm:bulletEnabled val="1"/>
        </dgm:presLayoutVars>
      </dgm:prSet>
      <dgm:spPr/>
      <dgm:t>
        <a:bodyPr/>
        <a:lstStyle/>
        <a:p>
          <a:endParaRPr lang="en-US"/>
        </a:p>
      </dgm:t>
    </dgm:pt>
    <dgm:pt modelId="{C59710F7-D9ED-48B4-9AE5-7D2DB7197A08}" type="pres">
      <dgm:prSet presAssocID="{48055BC7-6C9A-48F9-8CA0-A2337BC0D95A}" presName="aSpace" presStyleCnt="0"/>
      <dgm:spPr/>
    </dgm:pt>
    <dgm:pt modelId="{9F1434D2-640E-4CCF-8542-45321926C8B5}" type="pres">
      <dgm:prSet presAssocID="{5AD3473B-3002-4C22-A1E1-C2BE8ACB43A1}" presName="aNode" presStyleLbl="fgAcc1" presStyleIdx="2" presStyleCnt="3">
        <dgm:presLayoutVars>
          <dgm:bulletEnabled val="1"/>
        </dgm:presLayoutVars>
      </dgm:prSet>
      <dgm:spPr/>
      <dgm:t>
        <a:bodyPr/>
        <a:lstStyle/>
        <a:p>
          <a:endParaRPr lang="en-US"/>
        </a:p>
      </dgm:t>
    </dgm:pt>
    <dgm:pt modelId="{EDB5B55A-DCD4-4D02-ADE0-D5662D318195}" type="pres">
      <dgm:prSet presAssocID="{5AD3473B-3002-4C22-A1E1-C2BE8ACB43A1}" presName="aSpace" presStyleCnt="0"/>
      <dgm:spPr/>
    </dgm:pt>
  </dgm:ptLst>
  <dgm:cxnLst>
    <dgm:cxn modelId="{3551A9D0-1F7F-4EDD-A345-321B3D25CE5D}" type="presOf" srcId="{5AD3473B-3002-4C22-A1E1-C2BE8ACB43A1}" destId="{9F1434D2-640E-4CCF-8542-45321926C8B5}" srcOrd="0" destOrd="0" presId="urn:microsoft.com/office/officeart/2005/8/layout/pyramid2"/>
    <dgm:cxn modelId="{E1EE20BA-23ED-41B1-9226-28316B57BD72}" srcId="{7B2AF13A-2FE0-48C1-867E-DB91CE919CAD}" destId="{5AD3473B-3002-4C22-A1E1-C2BE8ACB43A1}" srcOrd="2" destOrd="0" parTransId="{A1DC6D67-0B2B-41EF-9AB0-111D45336EE4}" sibTransId="{8B1057AB-A289-441A-9B7D-BA335EE2930C}"/>
    <dgm:cxn modelId="{3FE2527E-E256-4D80-9983-097A4F1BCB93}" type="presOf" srcId="{7B2AF13A-2FE0-48C1-867E-DB91CE919CAD}" destId="{D40BDE3C-DE66-42EF-A756-C832C541531D}" srcOrd="0" destOrd="0" presId="urn:microsoft.com/office/officeart/2005/8/layout/pyramid2"/>
    <dgm:cxn modelId="{8656F751-A43F-4BA9-9B65-E678E7A3B01E}" type="presOf" srcId="{48055BC7-6C9A-48F9-8CA0-A2337BC0D95A}" destId="{EBD6436C-80B0-4A3F-B271-CBE0AF873D24}" srcOrd="0" destOrd="0" presId="urn:microsoft.com/office/officeart/2005/8/layout/pyramid2"/>
    <dgm:cxn modelId="{9D463743-570D-4C3D-B3A2-98EBFF6814B5}" srcId="{7B2AF13A-2FE0-48C1-867E-DB91CE919CAD}" destId="{48055BC7-6C9A-48F9-8CA0-A2337BC0D95A}" srcOrd="1" destOrd="0" parTransId="{3DA88A4D-73F0-491C-979E-34804A4B944C}" sibTransId="{C841C3AC-583E-4717-AD3E-D1890050248C}"/>
    <dgm:cxn modelId="{E10BC35A-05BB-4313-8343-88429687712E}" srcId="{7B2AF13A-2FE0-48C1-867E-DB91CE919CAD}" destId="{6BBFC32E-D667-4FE3-9DD5-A5D279DE1C9F}" srcOrd="0" destOrd="0" parTransId="{98036C8D-3BAF-45CA-9486-3E481009C893}" sibTransId="{A25DC76C-2C08-4539-A189-7AD0D67C6D07}"/>
    <dgm:cxn modelId="{33FA261D-0533-481D-851F-A79459F4E93F}" type="presOf" srcId="{6BBFC32E-D667-4FE3-9DD5-A5D279DE1C9F}" destId="{E9F4FAB5-84B9-4E1E-A202-F09F8B032293}" srcOrd="0" destOrd="0" presId="urn:microsoft.com/office/officeart/2005/8/layout/pyramid2"/>
    <dgm:cxn modelId="{8B054476-5670-4943-A280-25BBD1460D7A}" type="presParOf" srcId="{D40BDE3C-DE66-42EF-A756-C832C541531D}" destId="{E56DB4AB-2BC3-41CC-8B09-82EB154C3479}" srcOrd="0" destOrd="0" presId="urn:microsoft.com/office/officeart/2005/8/layout/pyramid2"/>
    <dgm:cxn modelId="{C23C51F9-4BAE-47DF-AD08-8ECCEBA2AD8B}" type="presParOf" srcId="{D40BDE3C-DE66-42EF-A756-C832C541531D}" destId="{77A44F86-8E59-40A5-AF95-21F06916F199}" srcOrd="1" destOrd="0" presId="urn:microsoft.com/office/officeart/2005/8/layout/pyramid2"/>
    <dgm:cxn modelId="{4CA43EFD-F9C7-4E72-90AB-FD9D1826D953}" type="presParOf" srcId="{77A44F86-8E59-40A5-AF95-21F06916F199}" destId="{E9F4FAB5-84B9-4E1E-A202-F09F8B032293}" srcOrd="0" destOrd="0" presId="urn:microsoft.com/office/officeart/2005/8/layout/pyramid2"/>
    <dgm:cxn modelId="{5F7CFA82-54BC-4F49-8F54-79DD13266DC1}" type="presParOf" srcId="{77A44F86-8E59-40A5-AF95-21F06916F199}" destId="{F1637609-845C-4583-AB18-81E46C369D0E}" srcOrd="1" destOrd="0" presId="urn:microsoft.com/office/officeart/2005/8/layout/pyramid2"/>
    <dgm:cxn modelId="{6B7B2CE6-0B76-4653-97D7-0628DDD14ACD}" type="presParOf" srcId="{77A44F86-8E59-40A5-AF95-21F06916F199}" destId="{EBD6436C-80B0-4A3F-B271-CBE0AF873D24}" srcOrd="2" destOrd="0" presId="urn:microsoft.com/office/officeart/2005/8/layout/pyramid2"/>
    <dgm:cxn modelId="{C710251A-B6FD-4EFD-8D96-D33AD98973E2}" type="presParOf" srcId="{77A44F86-8E59-40A5-AF95-21F06916F199}" destId="{C59710F7-D9ED-48B4-9AE5-7D2DB7197A08}" srcOrd="3" destOrd="0" presId="urn:microsoft.com/office/officeart/2005/8/layout/pyramid2"/>
    <dgm:cxn modelId="{B8AEB3C0-FD24-4046-AE6F-34CAE93A2BD9}" type="presParOf" srcId="{77A44F86-8E59-40A5-AF95-21F06916F199}" destId="{9F1434D2-640E-4CCF-8542-45321926C8B5}" srcOrd="4" destOrd="0" presId="urn:microsoft.com/office/officeart/2005/8/layout/pyramid2"/>
    <dgm:cxn modelId="{19254234-62CE-4A51-ACCD-9F937D4FC0EF}" type="presParOf" srcId="{77A44F86-8E59-40A5-AF95-21F06916F199}" destId="{EDB5B55A-DCD4-4D02-ADE0-D5662D318195}" srcOrd="5" destOrd="0" presId="urn:microsoft.com/office/officeart/2005/8/layout/pyramid2"/>
  </dgm:cxnLst>
  <dgm:bg/>
  <dgm:whole/>
</dgm:dataModel>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7625" y="0"/>
            <a:ext cx="2951163" cy="496888"/>
          </a:xfrm>
          <a:prstGeom prst="rect">
            <a:avLst/>
          </a:prstGeom>
        </p:spPr>
        <p:txBody>
          <a:bodyPr vert="horz" lIns="91440" tIns="45720" rIns="91440" bIns="45720" rtlCol="0"/>
          <a:lstStyle>
            <a:lvl1pPr algn="r">
              <a:defRPr sz="1200"/>
            </a:lvl1pPr>
          </a:lstStyle>
          <a:p>
            <a:fld id="{DB187EC0-0F86-4570-81E5-B74AD423F7AC}" type="datetimeFigureOut">
              <a:rPr lang="en-US" smtClean="0"/>
              <a:pPr/>
              <a:t>9/17/2010</a:t>
            </a:fld>
            <a:endParaRPr lang="en-US"/>
          </a:p>
        </p:txBody>
      </p:sp>
      <p:sp>
        <p:nvSpPr>
          <p:cNvPr id="4" name="Footer Placeholder 3"/>
          <p:cNvSpPr>
            <a:spLocks noGrp="1"/>
          </p:cNvSpPr>
          <p:nvPr>
            <p:ph type="ftr" sz="quarter" idx="2"/>
          </p:nvPr>
        </p:nvSpPr>
        <p:spPr>
          <a:xfrm>
            <a:off x="0" y="9444038"/>
            <a:ext cx="2951163" cy="4968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7625" y="9444038"/>
            <a:ext cx="2951163" cy="496887"/>
          </a:xfrm>
          <a:prstGeom prst="rect">
            <a:avLst/>
          </a:prstGeom>
        </p:spPr>
        <p:txBody>
          <a:bodyPr vert="horz" lIns="91440" tIns="45720" rIns="91440" bIns="45720" rtlCol="0" anchor="b"/>
          <a:lstStyle>
            <a:lvl1pPr algn="r">
              <a:defRPr sz="1200"/>
            </a:lvl1pPr>
          </a:lstStyle>
          <a:p>
            <a:fld id="{A1B74192-535C-4F17-8819-38A474997BBF}"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50460" cy="497683"/>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defRPr sz="1200"/>
            </a:lvl1pPr>
          </a:lstStyle>
          <a:p>
            <a:pPr>
              <a:defRPr/>
            </a:pPr>
            <a:endParaRPr lang="nl-NL"/>
          </a:p>
        </p:txBody>
      </p:sp>
      <p:sp>
        <p:nvSpPr>
          <p:cNvPr id="8195" name="Rectangle 3"/>
          <p:cNvSpPr>
            <a:spLocks noGrp="1" noChangeArrowheads="1"/>
          </p:cNvSpPr>
          <p:nvPr>
            <p:ph type="dt" idx="1"/>
          </p:nvPr>
        </p:nvSpPr>
        <p:spPr bwMode="auto">
          <a:xfrm>
            <a:off x="3858293" y="0"/>
            <a:ext cx="2950460" cy="497683"/>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lvl1pPr algn="r">
              <a:defRPr sz="1200"/>
            </a:lvl1pPr>
          </a:lstStyle>
          <a:p>
            <a:pPr>
              <a:defRPr/>
            </a:pPr>
            <a:endParaRPr lang="nl-NL"/>
          </a:p>
        </p:txBody>
      </p:sp>
      <p:sp>
        <p:nvSpPr>
          <p:cNvPr id="90116" name="Rectangle 4"/>
          <p:cNvSpPr>
            <a:spLocks noGrp="1" noRot="1" noChangeAspect="1" noChangeArrowheads="1" noTextEdit="1"/>
          </p:cNvSpPr>
          <p:nvPr>
            <p:ph type="sldImg" idx="2"/>
          </p:nvPr>
        </p:nvSpPr>
        <p:spPr bwMode="auto">
          <a:xfrm>
            <a:off x="919163" y="746125"/>
            <a:ext cx="4972050" cy="3729038"/>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0876" y="4722416"/>
            <a:ext cx="5448624" cy="4474369"/>
          </a:xfrm>
          <a:prstGeom prst="rect">
            <a:avLst/>
          </a:prstGeom>
          <a:noFill/>
          <a:ln w="9525">
            <a:noFill/>
            <a:miter lim="800000"/>
            <a:headEnd/>
            <a:tailEnd/>
          </a:ln>
          <a:effectLst/>
        </p:spPr>
        <p:txBody>
          <a:bodyPr vert="horz" wrap="square" lIns="92300" tIns="46150" rIns="92300" bIns="46150" numCol="1" anchor="t" anchorCtr="0" compatLnSpc="1">
            <a:prstTxWarp prst="textNoShape">
              <a:avLst/>
            </a:prstTxWarp>
          </a:bodyPr>
          <a:lstStyle/>
          <a:p>
            <a:pPr lvl="0"/>
            <a:r>
              <a:rPr lang="nl-NL" noProof="0" smtClean="0"/>
              <a:t>Click to edit Master text styles</a:t>
            </a:r>
          </a:p>
          <a:p>
            <a:pPr lvl="1"/>
            <a:r>
              <a:rPr lang="nl-NL" noProof="0" smtClean="0"/>
              <a:t>Second level</a:t>
            </a:r>
          </a:p>
          <a:p>
            <a:pPr lvl="2"/>
            <a:r>
              <a:rPr lang="nl-NL" noProof="0" smtClean="0"/>
              <a:t>Third level</a:t>
            </a:r>
          </a:p>
          <a:p>
            <a:pPr lvl="3"/>
            <a:r>
              <a:rPr lang="nl-NL" noProof="0" smtClean="0"/>
              <a:t>Fourth level</a:t>
            </a:r>
          </a:p>
          <a:p>
            <a:pPr lvl="4"/>
            <a:r>
              <a:rPr lang="nl-NL" noProof="0" smtClean="0"/>
              <a:t>Fifth level</a:t>
            </a:r>
          </a:p>
        </p:txBody>
      </p:sp>
      <p:sp>
        <p:nvSpPr>
          <p:cNvPr id="8198" name="Rectangle 6"/>
          <p:cNvSpPr>
            <a:spLocks noGrp="1" noChangeArrowheads="1"/>
          </p:cNvSpPr>
          <p:nvPr>
            <p:ph type="ftr" sz="quarter" idx="4"/>
          </p:nvPr>
        </p:nvSpPr>
        <p:spPr bwMode="auto">
          <a:xfrm>
            <a:off x="0" y="9443241"/>
            <a:ext cx="2950460" cy="497682"/>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defRPr sz="1200"/>
            </a:lvl1pPr>
          </a:lstStyle>
          <a:p>
            <a:pPr>
              <a:defRPr/>
            </a:pPr>
            <a:endParaRPr lang="nl-NL"/>
          </a:p>
        </p:txBody>
      </p:sp>
      <p:sp>
        <p:nvSpPr>
          <p:cNvPr id="8199" name="Rectangle 7"/>
          <p:cNvSpPr>
            <a:spLocks noGrp="1" noChangeArrowheads="1"/>
          </p:cNvSpPr>
          <p:nvPr>
            <p:ph type="sldNum" sz="quarter" idx="5"/>
          </p:nvPr>
        </p:nvSpPr>
        <p:spPr bwMode="auto">
          <a:xfrm>
            <a:off x="3858293" y="9443241"/>
            <a:ext cx="2950460" cy="497682"/>
          </a:xfrm>
          <a:prstGeom prst="rect">
            <a:avLst/>
          </a:prstGeom>
          <a:noFill/>
          <a:ln w="9525">
            <a:noFill/>
            <a:miter lim="800000"/>
            <a:headEnd/>
            <a:tailEnd/>
          </a:ln>
          <a:effectLst/>
        </p:spPr>
        <p:txBody>
          <a:bodyPr vert="horz" wrap="square" lIns="92300" tIns="46150" rIns="92300" bIns="46150" numCol="1" anchor="b" anchorCtr="0" compatLnSpc="1">
            <a:prstTxWarp prst="textNoShape">
              <a:avLst/>
            </a:prstTxWarp>
          </a:bodyPr>
          <a:lstStyle>
            <a:lvl1pPr algn="r">
              <a:defRPr sz="1200"/>
            </a:lvl1pPr>
          </a:lstStyle>
          <a:p>
            <a:pPr>
              <a:defRPr/>
            </a:pPr>
            <a:fld id="{9C997614-7536-4581-B41B-BEF75749B4C0}" type="slidenum">
              <a:rPr lang="nl-NL"/>
              <a:pPr>
                <a:defRPr/>
              </a:pPr>
              <a:t>‹#›</a:t>
            </a:fld>
            <a:endParaRPr lang="nl-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pPr eaLnBrk="1" hangingPunct="1"/>
            <a:endParaRPr lang="en-US" smtClean="0"/>
          </a:p>
        </p:txBody>
      </p:sp>
      <p:sp>
        <p:nvSpPr>
          <p:cNvPr id="91140" name="Slide Number Placeholder 3"/>
          <p:cNvSpPr>
            <a:spLocks noGrp="1"/>
          </p:cNvSpPr>
          <p:nvPr>
            <p:ph type="sldNum" sz="quarter" idx="5"/>
          </p:nvPr>
        </p:nvSpPr>
        <p:spPr>
          <a:noFill/>
        </p:spPr>
        <p:txBody>
          <a:bodyPr/>
          <a:lstStyle/>
          <a:p>
            <a:fld id="{304514BB-235E-42A8-8ADB-8D18338C2FC7}" type="slidenum">
              <a:rPr lang="en-US" smtClean="0"/>
              <a:pPr/>
              <a:t>0</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8277C999-98FD-4B4E-B77E-0A41BC2FAB06}" type="slidenum">
              <a:rPr lang="en-US" smtClean="0"/>
              <a:pPr/>
              <a:t>9</a:t>
            </a:fld>
            <a:endParaRPr lang="en-US" smtClean="0"/>
          </a:p>
        </p:txBody>
      </p:sp>
      <p:sp>
        <p:nvSpPr>
          <p:cNvPr id="94211" name="Rectangle 2"/>
          <p:cNvSpPr>
            <a:spLocks noGrp="1" noRot="1" noChangeAspect="1" noChangeArrowheads="1" noTextEdit="1"/>
          </p:cNvSpPr>
          <p:nvPr>
            <p:ph type="sldImg"/>
          </p:nvPr>
        </p:nvSpPr>
        <p:spPr>
          <a:xfrm>
            <a:off x="920750" y="747713"/>
            <a:ext cx="4972050" cy="3729037"/>
          </a:xfrm>
          <a:ln/>
        </p:spPr>
      </p:sp>
      <p:sp>
        <p:nvSpPr>
          <p:cNvPr id="94212" name="Rectangle 3"/>
          <p:cNvSpPr>
            <a:spLocks noGrp="1" noChangeArrowheads="1"/>
          </p:cNvSpPr>
          <p:nvPr>
            <p:ph type="body" idx="1"/>
          </p:nvPr>
        </p:nvSpPr>
        <p:spPr>
          <a:xfrm>
            <a:off x="680876" y="4722415"/>
            <a:ext cx="5448624" cy="4472780"/>
          </a:xfrm>
          <a:noFill/>
          <a:ln/>
        </p:spPr>
        <p:txBody>
          <a:bodyPr/>
          <a:lstStyle/>
          <a:p>
            <a:pPr eaLnBrk="1" hangingPunct="1"/>
            <a:r>
              <a:rPr lang="en-US" smtClean="0">
                <a:latin typeface="Times New Roman" pitchFamily="18" charset="0"/>
              </a:rPr>
              <a:t>[1] http://www.ens-newswire.com/ens/jan2009/2009-01-08-01.asp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83882424-11C2-4AAC-A653-A7FA43BC2AD1}" type="slidenum">
              <a:rPr lang="en-US" smtClean="0"/>
              <a:pPr/>
              <a:t>10</a:t>
            </a:fld>
            <a:endParaRPr lang="en-US" smtClean="0"/>
          </a:p>
        </p:txBody>
      </p:sp>
      <p:sp>
        <p:nvSpPr>
          <p:cNvPr id="96259" name="Rectangle 2"/>
          <p:cNvSpPr>
            <a:spLocks noGrp="1" noRot="1" noChangeAspect="1" noChangeArrowheads="1" noTextEdit="1"/>
          </p:cNvSpPr>
          <p:nvPr>
            <p:ph type="sldImg"/>
          </p:nvPr>
        </p:nvSpPr>
        <p:spPr>
          <a:xfrm>
            <a:off x="920750" y="747713"/>
            <a:ext cx="4972050" cy="3729037"/>
          </a:xfrm>
          <a:ln/>
        </p:spPr>
      </p:sp>
      <p:sp>
        <p:nvSpPr>
          <p:cNvPr id="96260" name="Rectangle 3"/>
          <p:cNvSpPr>
            <a:spLocks noGrp="1" noChangeArrowheads="1"/>
          </p:cNvSpPr>
          <p:nvPr>
            <p:ph type="body" idx="1"/>
          </p:nvPr>
        </p:nvSpPr>
        <p:spPr>
          <a:xfrm>
            <a:off x="680876" y="4722415"/>
            <a:ext cx="5448624" cy="4472780"/>
          </a:xfrm>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0309EC73-4AD0-4068-ABB4-B0000AB687DB}" type="slidenum">
              <a:rPr lang="en-US" smtClean="0"/>
              <a:pPr/>
              <a:t>11</a:t>
            </a:fld>
            <a:endParaRPr lang="en-US" smtClean="0"/>
          </a:p>
        </p:txBody>
      </p:sp>
      <p:sp>
        <p:nvSpPr>
          <p:cNvPr id="97283" name="Rectangle 2"/>
          <p:cNvSpPr>
            <a:spLocks noGrp="1" noRot="1" noChangeAspect="1" noChangeArrowheads="1" noTextEdit="1"/>
          </p:cNvSpPr>
          <p:nvPr>
            <p:ph type="sldImg"/>
          </p:nvPr>
        </p:nvSpPr>
        <p:spPr>
          <a:xfrm>
            <a:off x="920750" y="747713"/>
            <a:ext cx="4972050" cy="3729037"/>
          </a:xfrm>
          <a:ln/>
        </p:spPr>
      </p:sp>
      <p:sp>
        <p:nvSpPr>
          <p:cNvPr id="97284" name="Rectangle 3"/>
          <p:cNvSpPr>
            <a:spLocks noGrp="1" noChangeArrowheads="1"/>
          </p:cNvSpPr>
          <p:nvPr>
            <p:ph type="body" idx="1"/>
          </p:nvPr>
        </p:nvSpPr>
        <p:spPr>
          <a:xfrm>
            <a:off x="680876" y="4722415"/>
            <a:ext cx="5448624" cy="4472780"/>
          </a:xfrm>
          <a:noFill/>
          <a:ln/>
        </p:spPr>
        <p:txBody>
          <a:bodyPr/>
          <a:lstStyle/>
          <a:p>
            <a:pPr eaLnBrk="1" hangingPunct="1"/>
            <a:endParaRPr 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Slide Image Placeholder 1"/>
          <p:cNvSpPr>
            <a:spLocks noGrp="1" noRot="1" noChangeAspect="1" noTextEdit="1"/>
          </p:cNvSpPr>
          <p:nvPr>
            <p:ph type="sldImg"/>
          </p:nvPr>
        </p:nvSpPr>
        <p:spPr>
          <a:ln/>
        </p:spPr>
      </p:sp>
      <p:sp>
        <p:nvSpPr>
          <p:cNvPr id="256003" name="Notes Placeholder 2"/>
          <p:cNvSpPr>
            <a:spLocks noGrp="1"/>
          </p:cNvSpPr>
          <p:nvPr>
            <p:ph type="body" idx="1"/>
          </p:nvPr>
        </p:nvSpPr>
        <p:spPr>
          <a:noFill/>
          <a:ln/>
        </p:spPr>
        <p:txBody>
          <a:bodyPr/>
          <a:lstStyle/>
          <a:p>
            <a:endParaRPr lang="en-US" smtClean="0"/>
          </a:p>
        </p:txBody>
      </p:sp>
      <p:sp>
        <p:nvSpPr>
          <p:cNvPr id="256004" name="Slide Number Placeholder 3"/>
          <p:cNvSpPr>
            <a:spLocks noGrp="1"/>
          </p:cNvSpPr>
          <p:nvPr>
            <p:ph type="sldNum" sz="quarter" idx="5"/>
          </p:nvPr>
        </p:nvSpPr>
        <p:spPr>
          <a:noFill/>
        </p:spPr>
        <p:txBody>
          <a:bodyPr/>
          <a:lstStyle/>
          <a:p>
            <a:fld id="{DA29B317-6245-4606-B463-18FD3654D64E}" type="slidenum">
              <a:rPr lang="nl-NL" smtClean="0"/>
              <a:pPr/>
              <a:t>12</a:t>
            </a:fld>
            <a:endParaRPr lang="nl-NL"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B45D492D-0AD0-48B4-BCEE-60273864C4D7}" type="slidenum">
              <a:rPr lang="en-US" smtClean="0"/>
              <a:pPr/>
              <a:t>13</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09456" y="4722416"/>
            <a:ext cx="4991464" cy="4474369"/>
          </a:xfrm>
          <a:noFill/>
          <a:ln/>
        </p:spPr>
        <p:txBody>
          <a:bodyPr lIns="97570" tIns="48785" rIns="97570" bIns="48785"/>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5E9B72E4-3918-4AE8-897D-0CFF4D3635CA}" type="slidenum">
              <a:rPr lang="en-US" smtClean="0"/>
              <a:pPr/>
              <a:t>14</a:t>
            </a:fld>
            <a:endParaRPr 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09456" y="4722416"/>
            <a:ext cx="4991464" cy="4474369"/>
          </a:xfrm>
          <a:noFill/>
          <a:ln/>
        </p:spPr>
        <p:txBody>
          <a:bodyPr lIns="97570" tIns="48785" rIns="97570" bIns="48785"/>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p:spPr>
        <p:txBody>
          <a:bodyPr/>
          <a:lstStyle/>
          <a:p>
            <a:endParaRPr lang="en-US" smtClean="0"/>
          </a:p>
        </p:txBody>
      </p:sp>
      <p:sp>
        <p:nvSpPr>
          <p:cNvPr id="119812" name="Slide Number Placeholder 3"/>
          <p:cNvSpPr>
            <a:spLocks noGrp="1"/>
          </p:cNvSpPr>
          <p:nvPr>
            <p:ph type="sldNum" sz="quarter" idx="5"/>
          </p:nvPr>
        </p:nvSpPr>
        <p:spPr>
          <a:noFill/>
        </p:spPr>
        <p:txBody>
          <a:bodyPr/>
          <a:lstStyle/>
          <a:p>
            <a:fld id="{0658EC98-86D5-4D72-A41A-1A72F97EAEE1}" type="slidenum">
              <a:rPr lang="nl-NL" smtClean="0"/>
              <a:pPr/>
              <a:t>15</a:t>
            </a:fld>
            <a:endParaRPr lang="nl-NL"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16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17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p:spPr>
        <p:txBody>
          <a:bodyPr/>
          <a:lstStyle/>
          <a:p>
            <a:endParaRPr lang="en-US" smtClean="0"/>
          </a:p>
        </p:txBody>
      </p:sp>
      <p:sp>
        <p:nvSpPr>
          <p:cNvPr id="160772" name="Slide Number Placeholder 3"/>
          <p:cNvSpPr>
            <a:spLocks noGrp="1"/>
          </p:cNvSpPr>
          <p:nvPr>
            <p:ph type="sldNum" sz="quarter" idx="5"/>
          </p:nvPr>
        </p:nvSpPr>
        <p:spPr>
          <a:noFill/>
        </p:spPr>
        <p:txBody>
          <a:bodyPr/>
          <a:lstStyle/>
          <a:p>
            <a:fld id="{BA420C8F-6E7E-4C2C-931C-405F25BFA5AF}" type="slidenum">
              <a:rPr lang="nl-NL" smtClean="0"/>
              <a:pPr/>
              <a:t>1</a:t>
            </a:fld>
            <a:endParaRPr lang="nl-NL"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19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20</a:t>
            </a:fld>
            <a:endParaRPr lang="nl-N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21</a:t>
            </a:fld>
            <a:endParaRPr 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22</a:t>
            </a:fld>
            <a:endParaRPr 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23</a:t>
            </a:fld>
            <a:endParaRPr lang="nl-N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24</a:t>
            </a:fld>
            <a:endParaRPr lang="nl-N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25</a:t>
            </a:fld>
            <a:endParaRPr lang="nl-N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26</a:t>
            </a:fld>
            <a:endParaRPr lang="nl-N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27</a:t>
            </a:fld>
            <a:endParaRPr lang="nl-N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F473ECD8-8E89-4E1C-9202-23529366AEAA}" type="slidenum">
              <a:rPr lang="en-US" smtClean="0"/>
              <a:pPr/>
              <a:t>28</a:t>
            </a:fld>
            <a:endParaRPr lang="en-US" smtClean="0"/>
          </a:p>
        </p:txBody>
      </p:sp>
      <p:sp>
        <p:nvSpPr>
          <p:cNvPr id="124931" name="Rectangle 2"/>
          <p:cNvSpPr>
            <a:spLocks noGrp="1" noRot="1" noChangeAspect="1" noTextEdit="1"/>
          </p:cNvSpPr>
          <p:nvPr>
            <p:ph type="sldImg"/>
          </p:nvPr>
        </p:nvSpPr>
        <p:spPr>
          <a:xfrm>
            <a:off x="920750" y="746125"/>
            <a:ext cx="4972050" cy="3729038"/>
          </a:xfrm>
          <a:ln/>
        </p:spPr>
      </p:sp>
      <p:sp>
        <p:nvSpPr>
          <p:cNvPr id="124932" name="Rectangle 3"/>
          <p:cNvSpPr>
            <a:spLocks noGrp="1"/>
          </p:cNvSpPr>
          <p:nvPr>
            <p:ph type="body" idx="1"/>
          </p:nvPr>
        </p:nvSpPr>
        <p:spPr>
          <a:xfrm>
            <a:off x="909456" y="4722416"/>
            <a:ext cx="4991464" cy="4474369"/>
          </a:xfrm>
          <a:noFill/>
          <a:ln/>
        </p:spPr>
        <p:txBody>
          <a:bodyPr lIns="97570" tIns="48785" rIns="97570" bIns="48785"/>
          <a:lstStyle/>
          <a:p>
            <a:pPr eaLnBrk="1" hangingPunct="1"/>
            <a:endParaRPr 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pPr eaLnBrk="1" hangingPunct="1"/>
            <a:endParaRPr lang="en-US" smtClean="0"/>
          </a:p>
        </p:txBody>
      </p:sp>
      <p:sp>
        <p:nvSpPr>
          <p:cNvPr id="92164" name="Slide Number Placeholder 3"/>
          <p:cNvSpPr>
            <a:spLocks noGrp="1"/>
          </p:cNvSpPr>
          <p:nvPr>
            <p:ph type="sldNum" sz="quarter" idx="5"/>
          </p:nvPr>
        </p:nvSpPr>
        <p:spPr>
          <a:noFill/>
        </p:spPr>
        <p:txBody>
          <a:bodyPr/>
          <a:lstStyle/>
          <a:p>
            <a:fld id="{34DD6883-39F6-4700-9C51-485FBA91B843}" type="slidenum">
              <a:rPr lang="en-US" smtClean="0"/>
              <a:pPr/>
              <a:t>2</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txBox="1">
            <a:spLocks noGrp="1" noChangeArrowheads="1"/>
          </p:cNvSpPr>
          <p:nvPr/>
        </p:nvSpPr>
        <p:spPr bwMode="auto">
          <a:xfrm>
            <a:off x="3858294" y="9446421"/>
            <a:ext cx="2952081" cy="496092"/>
          </a:xfrm>
          <a:prstGeom prst="rect">
            <a:avLst/>
          </a:prstGeom>
          <a:noFill/>
          <a:ln w="9525">
            <a:noFill/>
            <a:miter lim="800000"/>
            <a:headEnd/>
            <a:tailEnd/>
          </a:ln>
        </p:spPr>
        <p:txBody>
          <a:bodyPr lIns="97562" tIns="48780" rIns="97562" bIns="48780" anchor="b"/>
          <a:lstStyle/>
          <a:p>
            <a:pPr algn="r" defTabSz="975876"/>
            <a:fld id="{2350C48A-48A5-4583-BD42-90BB3CBF3853}" type="slidenum">
              <a:rPr lang="en-US" sz="1300">
                <a:latin typeface="Times New Roman" pitchFamily="18" charset="0"/>
                <a:cs typeface="Arial" charset="0"/>
              </a:rPr>
              <a:pPr algn="r" defTabSz="975876"/>
              <a:t>29</a:t>
            </a:fld>
            <a:endParaRPr lang="en-US" sz="1300" dirty="0">
              <a:latin typeface="Times New Roman" pitchFamily="18" charset="0"/>
              <a:cs typeface="Arial" charset="0"/>
            </a:endParaRPr>
          </a:p>
        </p:txBody>
      </p:sp>
      <p:sp>
        <p:nvSpPr>
          <p:cNvPr id="266243" name="Rectangle 2"/>
          <p:cNvSpPr>
            <a:spLocks noChangeArrowheads="1" noTextEdit="1"/>
          </p:cNvSpPr>
          <p:nvPr>
            <p:ph type="sldImg"/>
          </p:nvPr>
        </p:nvSpPr>
        <p:spPr>
          <a:xfrm>
            <a:off x="872170" y="745729"/>
            <a:ext cx="5069279" cy="3728640"/>
          </a:xfrm>
          <a:ln/>
        </p:spPr>
      </p:sp>
      <p:sp>
        <p:nvSpPr>
          <p:cNvPr id="266244" name="Rectangle 3"/>
          <p:cNvSpPr>
            <a:spLocks noGrp="1" noChangeArrowheads="1"/>
          </p:cNvSpPr>
          <p:nvPr>
            <p:ph type="body" idx="1"/>
          </p:nvPr>
        </p:nvSpPr>
        <p:spPr>
          <a:noFill/>
          <a:ln/>
        </p:spPr>
        <p:txBody>
          <a:bodyPr lIns="97562" tIns="48780" rIns="97562" bIns="48780"/>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Rot="1" noChangeArrowheads="1" noTextEdit="1"/>
          </p:cNvSpPr>
          <p:nvPr>
            <p:ph type="sldImg"/>
          </p:nvPr>
        </p:nvSpPr>
        <p:spPr>
          <a:ln/>
        </p:spPr>
      </p:sp>
      <p:sp>
        <p:nvSpPr>
          <p:cNvPr id="267267"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Rot="1" noChangeArrowheads="1" noTextEdit="1"/>
          </p:cNvSpPr>
          <p:nvPr>
            <p:ph type="sldImg"/>
          </p:nvPr>
        </p:nvSpPr>
        <p:spPr>
          <a:ln/>
        </p:spPr>
      </p:sp>
      <p:sp>
        <p:nvSpPr>
          <p:cNvPr id="268291"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Rot="1" noChangeArrowheads="1" noTextEdit="1"/>
          </p:cNvSpPr>
          <p:nvPr>
            <p:ph type="sldImg"/>
          </p:nvPr>
        </p:nvSpPr>
        <p:spPr>
          <a:ln/>
        </p:spPr>
      </p:sp>
      <p:sp>
        <p:nvSpPr>
          <p:cNvPr id="269315"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Rot="1" noChangeArrowheads="1" noTextEdit="1"/>
          </p:cNvSpPr>
          <p:nvPr>
            <p:ph type="sldImg"/>
          </p:nvPr>
        </p:nvSpPr>
        <p:spPr>
          <a:ln/>
        </p:spPr>
      </p:sp>
      <p:sp>
        <p:nvSpPr>
          <p:cNvPr id="270339"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Rot="1" noChangeArrowheads="1" noTextEdit="1"/>
          </p:cNvSpPr>
          <p:nvPr>
            <p:ph type="sldImg"/>
          </p:nvPr>
        </p:nvSpPr>
        <p:spPr>
          <a:ln/>
        </p:spPr>
      </p:sp>
      <p:sp>
        <p:nvSpPr>
          <p:cNvPr id="271363" name="Rectangle 3"/>
          <p:cNvSpPr>
            <a:spLocks noGrp="1" noChangeArrowheads="1"/>
          </p:cNvSpPr>
          <p:nvPr>
            <p:ph type="body" idx="1"/>
          </p:nvPr>
        </p:nvSpPr>
        <p:spPr>
          <a:noFill/>
          <a:ln/>
        </p:spPr>
        <p:txBody>
          <a:bodyPr lIns="97570" tIns="48785" rIns="97570" bIns="48785"/>
          <a:lstStyle/>
          <a:p>
            <a:r>
              <a:rPr lang="en-US" smtClean="0"/>
              <a:t>Most utilities tend to develop intelligent systems in isolation, with unique interfaces determined by the needs of the particular project that was funded at the time.  For instance, a utility may decide to participate in energy markets; it may also implement automatic meter reading.  However, neither project may be developed with the other in mind.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Rot="1" noChangeArrowheads="1" noTextEdit="1"/>
          </p:cNvSpPr>
          <p:nvPr>
            <p:ph type="sldImg"/>
          </p:nvPr>
        </p:nvSpPr>
        <p:spPr>
          <a:ln/>
        </p:spPr>
      </p:sp>
      <p:sp>
        <p:nvSpPr>
          <p:cNvPr id="272387" name="Rectangle 3"/>
          <p:cNvSpPr>
            <a:spLocks noGrp="1" noChangeArrowheads="1"/>
          </p:cNvSpPr>
          <p:nvPr>
            <p:ph type="body" idx="1"/>
          </p:nvPr>
        </p:nvSpPr>
        <p:spPr>
          <a:noFill/>
          <a:ln/>
        </p:spPr>
        <p:txBody>
          <a:bodyPr lIns="97570" tIns="48785" rIns="97570" bIns="48785"/>
          <a:lstStyle/>
          <a:p>
            <a:r>
              <a:rPr lang="en-US" smtClean="0"/>
              <a:t>If the utility decides to try to integrate these functions, this integration, too, is done in a “one-off” or project-oriented manner.  This of course costs significant money to do.</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Rot="1" noChangeArrowheads="1" noTextEdit="1"/>
          </p:cNvSpPr>
          <p:nvPr>
            <p:ph type="sldImg"/>
          </p:nvPr>
        </p:nvSpPr>
        <p:spPr>
          <a:ln/>
        </p:spPr>
      </p:sp>
      <p:sp>
        <p:nvSpPr>
          <p:cNvPr id="273411" name="Rectangle 3"/>
          <p:cNvSpPr>
            <a:spLocks noGrp="1" noChangeArrowheads="1"/>
          </p:cNvSpPr>
          <p:nvPr>
            <p:ph type="body" idx="1"/>
          </p:nvPr>
        </p:nvSpPr>
        <p:spPr>
          <a:noFill/>
          <a:ln/>
        </p:spPr>
        <p:txBody>
          <a:bodyPr lIns="97570" tIns="48785" rIns="97570" bIns="48785"/>
          <a:lstStyle/>
          <a:p>
            <a:r>
              <a:rPr lang="en-US" smtClean="0"/>
              <a:t>The next time a similar integration project is needed, the utility must first spend money to make the original integration expandable.   Then it must perform a MORE complicated integration phase to link the new system into the old one.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Rot="1" noChangeArrowheads="1" noTextEdit="1"/>
          </p:cNvSpPr>
          <p:nvPr>
            <p:ph type="sldImg"/>
          </p:nvPr>
        </p:nvSpPr>
        <p:spPr>
          <a:ln/>
        </p:spPr>
      </p:sp>
      <p:sp>
        <p:nvSpPr>
          <p:cNvPr id="274435" name="Rectangle 3"/>
          <p:cNvSpPr>
            <a:spLocks noGrp="1" noChangeArrowheads="1"/>
          </p:cNvSpPr>
          <p:nvPr>
            <p:ph type="body" idx="1"/>
          </p:nvPr>
        </p:nvSpPr>
        <p:spPr>
          <a:noFill/>
          <a:ln/>
        </p:spPr>
        <p:txBody>
          <a:bodyPr lIns="97570" tIns="48785" rIns="97570" bIns="48785"/>
          <a:lstStyle/>
          <a:p>
            <a:r>
              <a:rPr lang="en-US" smtClean="0"/>
              <a:t>The pattern repeats, each time costing more money and becoming more awkward technologically.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Rot="1" noChangeArrowheads="1" noTextEdit="1"/>
          </p:cNvSpPr>
          <p:nvPr>
            <p:ph type="sldImg"/>
          </p:nvPr>
        </p:nvSpPr>
        <p:spPr>
          <a:ln/>
        </p:spPr>
      </p:sp>
      <p:sp>
        <p:nvSpPr>
          <p:cNvPr id="275459" name="Rectangle 3"/>
          <p:cNvSpPr>
            <a:spLocks noGrp="1" noChangeArrowheads="1"/>
          </p:cNvSpPr>
          <p:nvPr>
            <p:ph type="body" idx="1"/>
          </p:nvPr>
        </p:nvSpPr>
        <p:spPr>
          <a:noFill/>
          <a:ln/>
        </p:spPr>
        <p:txBody>
          <a:bodyPr lIns="97570" tIns="48785" rIns="97570" bIns="48785"/>
          <a:lstStyle/>
          <a:p>
            <a:r>
              <a:rPr lang="en-US" smtClean="0"/>
              <a:t>Until finally, some flaw is found that will prevent the system from expanding because it should have been designed into the system from the beginning.  This may cause nearly catastrophic costs, or simply prevent any further expansion.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59228F-F6F7-4EF4-A965-46249EB876EC}" type="slidenum">
              <a:rPr lang="en-US" smtClean="0"/>
              <a:pPr/>
              <a:t>3</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Rot="1" noChangeArrowheads="1" noTextEdit="1"/>
          </p:cNvSpPr>
          <p:nvPr>
            <p:ph type="sldImg"/>
          </p:nvPr>
        </p:nvSpPr>
        <p:spPr>
          <a:ln/>
        </p:spPr>
      </p:sp>
      <p:sp>
        <p:nvSpPr>
          <p:cNvPr id="276483" name="Rectangle 3"/>
          <p:cNvSpPr>
            <a:spLocks noGrp="1" noChangeArrowheads="1"/>
          </p:cNvSpPr>
          <p:nvPr>
            <p:ph type="body" idx="1"/>
          </p:nvPr>
        </p:nvSpPr>
        <p:spPr>
          <a:noFill/>
          <a:ln/>
        </p:spPr>
        <p:txBody>
          <a:bodyPr lIns="97570" tIns="48785" rIns="97570" bIns="48785"/>
          <a:lstStyle/>
          <a:p>
            <a:r>
              <a:rPr lang="en-US" smtClean="0"/>
              <a:t>The right way to develop an intelligent system is from the top down.  By defining standard interfaces first, and planning for the future, high costs can be prevented later.  New applications can build directly on to the architecture as it is defined.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Rot="1" noChangeArrowheads="1" noTextEdit="1"/>
          </p:cNvSpPr>
          <p:nvPr>
            <p:ph type="sldImg"/>
          </p:nvPr>
        </p:nvSpPr>
        <p:spPr>
          <a:ln/>
        </p:spPr>
      </p:sp>
      <p:sp>
        <p:nvSpPr>
          <p:cNvPr id="277507" name="Rectangle 3"/>
          <p:cNvSpPr>
            <a:spLocks noGrp="1" noChangeArrowheads="1"/>
          </p:cNvSpPr>
          <p:nvPr>
            <p:ph type="body" idx="1"/>
          </p:nvPr>
        </p:nvSpPr>
        <p:spPr>
          <a:noFill/>
          <a:ln/>
        </p:spPr>
        <p:txBody>
          <a:bodyPr lIns="97570" tIns="48785" rIns="97570" bIns="48785"/>
          <a:lstStyle/>
          <a:p>
            <a:r>
              <a:rPr lang="en-US" smtClean="0"/>
              <a:t>However, the point of integration is to make use of existing intelligent systems.  These can be done at much lower costs, if there is an initial architecture in place that allows for expansion and is ready for legacy systems.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Rot="1" noChangeArrowheads="1" noTextEdit="1"/>
          </p:cNvSpPr>
          <p:nvPr>
            <p:ph type="sldImg"/>
          </p:nvPr>
        </p:nvSpPr>
        <p:spPr>
          <a:ln/>
        </p:spPr>
      </p:sp>
      <p:sp>
        <p:nvSpPr>
          <p:cNvPr id="278531" name="Rectangle 3"/>
          <p:cNvSpPr>
            <a:spLocks noGrp="1" noChangeArrowheads="1"/>
          </p:cNvSpPr>
          <p:nvPr>
            <p:ph type="body" idx="1"/>
          </p:nvPr>
        </p:nvSpPr>
        <p:spPr>
          <a:noFill/>
          <a:ln/>
        </p:spPr>
        <p:txBody>
          <a:bodyPr lIns="97570" tIns="48785" rIns="97570" bIns="48785"/>
          <a:lstStyle/>
          <a:p>
            <a:r>
              <a:rPr lang="en-US" smtClean="0"/>
              <a:t>Unlike the “one-off” method, the costs of a properly architected systems integration do not increase significantly with time, and the benefits will increase.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Rot="1" noChangeArrowheads="1" noTextEdit="1"/>
          </p:cNvSpPr>
          <p:nvPr>
            <p:ph type="sldImg"/>
          </p:nvPr>
        </p:nvSpPr>
        <p:spPr>
          <a:ln/>
        </p:spPr>
      </p:sp>
      <p:sp>
        <p:nvSpPr>
          <p:cNvPr id="279555"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Rot="1" noChangeArrowheads="1" noTextEdit="1"/>
          </p:cNvSpPr>
          <p:nvPr>
            <p:ph type="sldImg"/>
          </p:nvPr>
        </p:nvSpPr>
        <p:spPr>
          <a:ln/>
        </p:spPr>
      </p:sp>
      <p:sp>
        <p:nvSpPr>
          <p:cNvPr id="280579" name="Rectangle 3"/>
          <p:cNvSpPr>
            <a:spLocks noGrp="1" noChangeArrowheads="1"/>
          </p:cNvSpPr>
          <p:nvPr>
            <p:ph type="body" idx="1"/>
          </p:nvPr>
        </p:nvSpPr>
        <p:spPr>
          <a:noFill/>
          <a:ln/>
        </p:spPr>
        <p:txBody>
          <a:bodyPr lIns="97570" tIns="48785" rIns="97570" bIns="48785"/>
          <a:lstStyle/>
          <a:p>
            <a:r>
              <a:rPr lang="en-US" smtClean="0"/>
              <a:t>The barriers to this type of integration and the creation of an Intelligent Grid fall into the three categories listed here.  Now we need to brainstorm about how to get around them.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Rot="1" noChangeArrowheads="1" noTextEdit="1"/>
          </p:cNvSpPr>
          <p:nvPr>
            <p:ph type="sldImg"/>
          </p:nvPr>
        </p:nvSpPr>
        <p:spPr>
          <a:xfrm>
            <a:off x="920750" y="746125"/>
            <a:ext cx="4972050" cy="3729038"/>
          </a:xfrm>
          <a:ln/>
        </p:spPr>
      </p:sp>
      <p:sp>
        <p:nvSpPr>
          <p:cNvPr id="281603" name="Rectangle 3"/>
          <p:cNvSpPr>
            <a:spLocks noGrp="1" noChangeArrowheads="1"/>
          </p:cNvSpPr>
          <p:nvPr>
            <p:ph type="body" idx="1"/>
          </p:nvPr>
        </p:nvSpPr>
        <p:spPr>
          <a:xfrm>
            <a:off x="909456" y="4722416"/>
            <a:ext cx="4991464" cy="4474369"/>
          </a:xfrm>
          <a:noFill/>
          <a:ln/>
        </p:spPr>
        <p:txBody>
          <a:bodyPr lIns="97570" tIns="48785" rIns="97570" bIns="48785"/>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Rot="1" noChangeArrowheads="1" noTextEdit="1"/>
          </p:cNvSpPr>
          <p:nvPr>
            <p:ph type="sldImg"/>
          </p:nvPr>
        </p:nvSpPr>
        <p:spPr>
          <a:xfrm>
            <a:off x="872170" y="745729"/>
            <a:ext cx="5069279" cy="3728640"/>
          </a:xfrm>
          <a:ln/>
        </p:spPr>
      </p:sp>
      <p:sp>
        <p:nvSpPr>
          <p:cNvPr id="282627"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Rot="1" noChangeArrowheads="1" noTextEdit="1"/>
          </p:cNvSpPr>
          <p:nvPr>
            <p:ph type="sldImg"/>
          </p:nvPr>
        </p:nvSpPr>
        <p:spPr>
          <a:ln/>
        </p:spPr>
      </p:sp>
      <p:sp>
        <p:nvSpPr>
          <p:cNvPr id="283651"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Rot="1" noChangeArrowheads="1" noTextEdit="1"/>
          </p:cNvSpPr>
          <p:nvPr>
            <p:ph type="sldImg"/>
          </p:nvPr>
        </p:nvSpPr>
        <p:spPr>
          <a:ln/>
        </p:spPr>
      </p:sp>
      <p:sp>
        <p:nvSpPr>
          <p:cNvPr id="284675"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rrowheads="1" noTextEdit="1"/>
          </p:cNvSpPr>
          <p:nvPr>
            <p:ph type="sldImg"/>
          </p:nvPr>
        </p:nvSpPr>
        <p:spPr>
          <a:ln/>
        </p:spPr>
      </p:sp>
      <p:sp>
        <p:nvSpPr>
          <p:cNvPr id="285699"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59228F-F6F7-4EF4-A965-46249EB876EC}" type="slidenum">
              <a:rPr lang="en-US" smtClean="0"/>
              <a:pPr/>
              <a:t>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Rot="1" noChangeArrowheads="1" noTextEdit="1"/>
          </p:cNvSpPr>
          <p:nvPr>
            <p:ph type="sldImg"/>
          </p:nvPr>
        </p:nvSpPr>
        <p:spPr>
          <a:ln/>
        </p:spPr>
      </p:sp>
      <p:sp>
        <p:nvSpPr>
          <p:cNvPr id="294915"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pPr eaLnBrk="1" hangingPunct="1"/>
            <a:endParaRPr lang="en-US" smtClean="0"/>
          </a:p>
        </p:txBody>
      </p:sp>
      <p:sp>
        <p:nvSpPr>
          <p:cNvPr id="52228" name="Slide Number Placeholder 3"/>
          <p:cNvSpPr>
            <a:spLocks noGrp="1"/>
          </p:cNvSpPr>
          <p:nvPr>
            <p:ph type="sldNum" sz="quarter" idx="5"/>
          </p:nvPr>
        </p:nvSpPr>
        <p:spPr>
          <a:noFill/>
        </p:spPr>
        <p:txBody>
          <a:bodyPr/>
          <a:lstStyle/>
          <a:p>
            <a:fld id="{6797BC24-7059-4650-9E8E-CCE32FDD2095}" type="slidenum">
              <a:rPr lang="nl-NL" smtClean="0"/>
              <a:pPr/>
              <a:t>50</a:t>
            </a:fld>
            <a:endParaRPr lang="nl-NL"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7A8513-38F8-4534-90E9-05EC479C4383}" type="slidenum">
              <a:rPr lang="nl-NL" smtClean="0"/>
              <a:pPr>
                <a:defRPr/>
              </a:pPr>
              <a:t>51</a:t>
            </a:fld>
            <a:endParaRPr 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7A8513-38F8-4534-90E9-05EC479C4383}" type="slidenum">
              <a:rPr lang="nl-NL" smtClean="0"/>
              <a:pPr>
                <a:defRPr/>
              </a:pPr>
              <a:t>52</a:t>
            </a:fld>
            <a:endParaRPr 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2F7A8513-38F8-4534-90E9-05EC479C4383}" type="slidenum">
              <a:rPr lang="nl-NL" smtClean="0"/>
              <a:pPr>
                <a:defRPr/>
              </a:pPr>
              <a:t>53</a:t>
            </a:fld>
            <a:endParaRPr 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54</a:t>
            </a:fld>
            <a:endParaRPr 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55</a:t>
            </a:fld>
            <a:endParaRPr 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56</a:t>
            </a:fld>
            <a:endParaRPr lang="nl-NL"/>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57</a:t>
            </a:fld>
            <a:endParaRPr lang="nl-NL"/>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endParaRPr lang="en-US" smtClean="0"/>
          </a:p>
        </p:txBody>
      </p:sp>
      <p:sp>
        <p:nvSpPr>
          <p:cNvPr id="132100" name="Slide Number Placeholder 3"/>
          <p:cNvSpPr>
            <a:spLocks noGrp="1"/>
          </p:cNvSpPr>
          <p:nvPr>
            <p:ph type="sldNum" sz="quarter" idx="5"/>
          </p:nvPr>
        </p:nvSpPr>
        <p:spPr>
          <a:noFill/>
        </p:spPr>
        <p:txBody>
          <a:bodyPr/>
          <a:lstStyle/>
          <a:p>
            <a:fld id="{74D1AC0C-6A29-4547-AB2E-E90E3DF24DD3}" type="slidenum">
              <a:rPr lang="nl-NL" smtClean="0"/>
              <a:pPr/>
              <a:t>58</a:t>
            </a:fld>
            <a:endParaRPr lang="nl-NL"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59228F-F6F7-4EF4-A965-46249EB876EC}" type="slidenum">
              <a:rPr lang="en-US" smtClean="0"/>
              <a:pPr/>
              <a:t>5</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92500"/>
          </a:bodyPr>
          <a:lstStyle/>
          <a:p>
            <a:pPr>
              <a:defRPr/>
            </a:pPr>
            <a:r>
              <a:rPr lang="en-US" dirty="0" smtClean="0"/>
              <a:t>The voltage-regulation practices used on power distribution systems generally assume that there are no power sources on the system other than the substation. This means that all flow is outward from the substation source toward the ends of the feeders. To regulate this type of condition, utilities typically use LTC transformers at the substation, stepped voltage regulators on longer feeders, and switched capacitors. All these devices have control settings and functions that are generally coordinated for the system voltage drop profile that occurs with the substation set up as the sole source of power. The ideal condition is to hold all customers within the band of ±5% voltage (what is known as “ANSI Service Voltage Range A” or simply “ANSI Range A”). As soon as DG is added to the system, the basic assumption that there is no other source on the feeder collapses and voltage problems can ensue if the capacity of the added source is significant with respect to the distribution feeder capacity. </a:t>
            </a:r>
          </a:p>
          <a:p>
            <a:pPr>
              <a:defRPr/>
            </a:pPr>
            <a:endParaRPr lang="en-US" dirty="0" smtClean="0"/>
          </a:p>
          <a:p>
            <a:pPr>
              <a:defRPr/>
            </a:pPr>
            <a:r>
              <a:rPr lang="en-US" b="1" dirty="0" smtClean="0"/>
              <a:t>Undesirable interactions with line drop compensators:</a:t>
            </a:r>
          </a:p>
          <a:p>
            <a:pPr>
              <a:defRPr/>
            </a:pPr>
            <a:r>
              <a:rPr lang="en-US" dirty="0" smtClean="0"/>
              <a:t>The first problem results from the fact that line drop compensation (a method of measuring current at a regulator terminal and calculating downstream voltage drop to a remote point on the feeder to compensate for the drop to that point) can be confused by the presence of distribution-connected forms. If a large DG unit is placed on the distribution line just after the regulator unit, and if that unit masks the regulator from seeing the current of the load, the regulator will not know how large the actual line current is and will not boost the voltage adequately to compensate for the voltage drop. The generation that causes this effect could be of any type, including PV, wind, fuel cell, and so on. </a:t>
            </a:r>
            <a:endParaRPr lang="pt-BR" dirty="0"/>
          </a:p>
        </p:txBody>
      </p:sp>
      <p:sp>
        <p:nvSpPr>
          <p:cNvPr id="133124" name="Espaço Reservado para Número de Slide 3"/>
          <p:cNvSpPr>
            <a:spLocks noGrp="1"/>
          </p:cNvSpPr>
          <p:nvPr>
            <p:ph type="sldNum" sz="quarter" idx="5"/>
          </p:nvPr>
        </p:nvSpPr>
        <p:spPr>
          <a:noFill/>
        </p:spPr>
        <p:txBody>
          <a:bodyPr/>
          <a:lstStyle/>
          <a:p>
            <a:fld id="{ADE8F162-E1ED-4D85-8665-59420BCC531C}" type="slidenum">
              <a:rPr lang="nl-NL" smtClean="0"/>
              <a:pPr/>
              <a:t>59</a:t>
            </a:fld>
            <a:endParaRPr lang="nl-NL"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p:spPr>
        <p:txBody>
          <a:bodyPr/>
          <a:lstStyle/>
          <a:p>
            <a:endParaRPr lang="en-US" smtClean="0"/>
          </a:p>
        </p:txBody>
      </p:sp>
      <p:sp>
        <p:nvSpPr>
          <p:cNvPr id="137220" name="Slide Number Placeholder 3"/>
          <p:cNvSpPr>
            <a:spLocks noGrp="1"/>
          </p:cNvSpPr>
          <p:nvPr>
            <p:ph type="sldNum" sz="quarter" idx="5"/>
          </p:nvPr>
        </p:nvSpPr>
        <p:spPr>
          <a:noFill/>
        </p:spPr>
        <p:txBody>
          <a:bodyPr/>
          <a:lstStyle/>
          <a:p>
            <a:fld id="{E1199D1D-6868-4FEE-BE08-53B69F582023}" type="slidenum">
              <a:rPr lang="nl-NL" smtClean="0"/>
              <a:pPr/>
              <a:t>60</a:t>
            </a:fld>
            <a:endParaRPr lang="nl-NL"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92500"/>
          </a:bodyPr>
          <a:lstStyle/>
          <a:p>
            <a:pPr>
              <a:defRPr/>
            </a:pPr>
            <a:r>
              <a:rPr lang="en-US" dirty="0" smtClean="0"/>
              <a:t>Unintentional islands are a threat to proper utility system operation for a number of reasons: </a:t>
            </a:r>
          </a:p>
          <a:p>
            <a:pPr>
              <a:defRPr/>
            </a:pPr>
            <a:endParaRPr lang="en-US" dirty="0" smtClean="0"/>
          </a:p>
          <a:p>
            <a:pPr>
              <a:defRPr/>
            </a:pPr>
            <a:r>
              <a:rPr lang="en-US" dirty="0" smtClean="0"/>
              <a:t>• If an unintentional island forms and lasts long enough, the upstream utility system may attempt to reclose into it with an out-of-phase condition, which can damage switchgear, power generation equipment, and customer loads. </a:t>
            </a:r>
          </a:p>
          <a:p>
            <a:pPr>
              <a:defRPr/>
            </a:pPr>
            <a:endParaRPr lang="en-US" dirty="0" smtClean="0"/>
          </a:p>
          <a:p>
            <a:pPr>
              <a:defRPr/>
            </a:pPr>
            <a:r>
              <a:rPr lang="en-US" dirty="0" smtClean="0"/>
              <a:t>• An unintentional island may increase public exposure to unsafe, energized downed conductors. </a:t>
            </a:r>
          </a:p>
          <a:p>
            <a:pPr>
              <a:defRPr/>
            </a:pPr>
            <a:endParaRPr lang="en-US" dirty="0" smtClean="0"/>
          </a:p>
          <a:p>
            <a:pPr>
              <a:defRPr/>
            </a:pPr>
            <a:r>
              <a:rPr lang="en-US" dirty="0" smtClean="0"/>
              <a:t>• Line crews working on power restoration following storms or other events may encounter unintentional energized islands, making their job more hazardous and slowing down the power restoration process. </a:t>
            </a:r>
          </a:p>
          <a:p>
            <a:pPr>
              <a:defRPr/>
            </a:pPr>
            <a:endParaRPr lang="en-US" dirty="0" smtClean="0"/>
          </a:p>
          <a:p>
            <a:pPr>
              <a:defRPr/>
            </a:pPr>
            <a:r>
              <a:rPr lang="en-US" dirty="0" smtClean="0"/>
              <a:t>• Unintentional islands do not usually have their generators set up with the proper controls to maintain adequate voltage and frequency conditions to the customer loads. Because PV inverters are currently set for voltage following, they do not help control the voltage during islanding conditions. In future scenarios where islanding is part of the system design, inverter controls will be used in a voltage-control mode to prevent unacceptable voltage conditions in the local island. </a:t>
            </a:r>
          </a:p>
          <a:p>
            <a:pPr>
              <a:defRPr/>
            </a:pPr>
            <a:endParaRPr lang="en-US" dirty="0" smtClean="0"/>
          </a:p>
          <a:p>
            <a:pPr>
              <a:defRPr/>
            </a:pPr>
            <a:r>
              <a:rPr lang="en-US" dirty="0" smtClean="0"/>
              <a:t>• Transient </a:t>
            </a:r>
            <a:r>
              <a:rPr lang="en-US" dirty="0" err="1" smtClean="0"/>
              <a:t>overvoltages</a:t>
            </a:r>
            <a:r>
              <a:rPr lang="en-US" dirty="0" smtClean="0"/>
              <a:t> caused by </a:t>
            </a:r>
            <a:r>
              <a:rPr lang="en-US" dirty="0" err="1" smtClean="0"/>
              <a:t>ferroresonance</a:t>
            </a:r>
            <a:r>
              <a:rPr lang="en-US" dirty="0" smtClean="0"/>
              <a:t> and ground fault conditions are more likely when an unintentional island forms—for example, the unit might be isolated with a large capacitor bank that could trigger a resonance with energy sources on the island. </a:t>
            </a:r>
          </a:p>
        </p:txBody>
      </p:sp>
      <p:sp>
        <p:nvSpPr>
          <p:cNvPr id="139268" name="Espaço Reservado para Número de Slide 3"/>
          <p:cNvSpPr>
            <a:spLocks noGrp="1"/>
          </p:cNvSpPr>
          <p:nvPr>
            <p:ph type="sldNum" sz="quarter" idx="5"/>
          </p:nvPr>
        </p:nvSpPr>
        <p:spPr>
          <a:noFill/>
        </p:spPr>
        <p:txBody>
          <a:bodyPr/>
          <a:lstStyle/>
          <a:p>
            <a:fld id="{969BD31D-F88F-45E6-BF03-16061960835D}" type="slidenum">
              <a:rPr lang="nl-NL" smtClean="0"/>
              <a:pPr/>
              <a:t>61</a:t>
            </a:fld>
            <a:endParaRPr lang="nl-NL"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92500"/>
          </a:bodyPr>
          <a:lstStyle/>
          <a:p>
            <a:pPr>
              <a:defRPr/>
            </a:pPr>
            <a:r>
              <a:rPr lang="en-US" b="1" dirty="0" smtClean="0"/>
              <a:t>Fuse Coordination:</a:t>
            </a:r>
          </a:p>
          <a:p>
            <a:pPr>
              <a:defRPr/>
            </a:pPr>
            <a:r>
              <a:rPr lang="en-US" dirty="0" smtClean="0"/>
              <a:t>Another example of the impact of distribution-connected DG on the </a:t>
            </a:r>
            <a:r>
              <a:rPr lang="en-US" dirty="0" err="1" smtClean="0"/>
              <a:t>overcurrent</a:t>
            </a:r>
            <a:r>
              <a:rPr lang="en-US" dirty="0" smtClean="0"/>
              <a:t> protection system is how fault contributions affect fuse and circuit breaker coordination.</a:t>
            </a:r>
          </a:p>
          <a:p>
            <a:pPr>
              <a:defRPr/>
            </a:pPr>
            <a:endParaRPr lang="en-US" dirty="0" smtClean="0"/>
          </a:p>
          <a:p>
            <a:pPr>
              <a:defRPr/>
            </a:pPr>
            <a:r>
              <a:rPr lang="en-US" dirty="0" smtClean="0"/>
              <a:t>The whole concept of fuse saving can be adversely affected if the fault current at the fuse should rise to a level where it melts (blows) before the circuit breaker clears the fault (the higher the fault level, the faster the fuse melts). If distribution-connected DG are added to the system and fault levels go up sufficiently, fuse-saving coordination may be in jeopardy. The figure is an example showing how these energy sources can change the fault level at the fuse when placed on the system. Because the fastest total fault-clearing time on most distribution feeder circuit breakers is about five cycles, as soon as the fault levels are increased enough that the fuse damage time is reduced to nearly this number of cycles, the coordination will be in jeopardy. </a:t>
            </a:r>
            <a:endParaRPr lang="en-US" b="1" dirty="0" smtClean="0"/>
          </a:p>
        </p:txBody>
      </p:sp>
      <p:sp>
        <p:nvSpPr>
          <p:cNvPr id="146436" name="Espaço Reservado para Número de Slide 3"/>
          <p:cNvSpPr>
            <a:spLocks noGrp="1"/>
          </p:cNvSpPr>
          <p:nvPr>
            <p:ph type="sldNum" sz="quarter" idx="5"/>
          </p:nvPr>
        </p:nvSpPr>
        <p:spPr>
          <a:noFill/>
        </p:spPr>
        <p:txBody>
          <a:bodyPr/>
          <a:lstStyle/>
          <a:p>
            <a:fld id="{F39833C0-788F-441F-AC49-91554821AA48}" type="slidenum">
              <a:rPr lang="nl-NL" smtClean="0"/>
              <a:pPr/>
              <a:t>62</a:t>
            </a:fld>
            <a:endParaRPr lang="nl-NL"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85000" lnSpcReduction="10000"/>
          </a:bodyPr>
          <a:lstStyle/>
          <a:p>
            <a:pPr>
              <a:defRPr/>
            </a:pPr>
            <a:r>
              <a:rPr lang="en-US" dirty="0" smtClean="0"/>
              <a:t>There are harmonics concerns with both rotating machines and inverters, although concern with inverters is less with modern technologies. The situation will change in the micro grid situation because of the changing parameters of grid impedances, background voltages and available short circuit power. To couple the storage system to the micro grid an inverter has to be used. This inverter must be capable to reduce the harmonic distortion of the voltage, even in the situation that the short circuit power will be decreased. </a:t>
            </a:r>
          </a:p>
          <a:p>
            <a:pPr>
              <a:defRPr/>
            </a:pPr>
            <a:endParaRPr lang="en-US" dirty="0" smtClean="0"/>
          </a:p>
          <a:p>
            <a:pPr>
              <a:defRPr/>
            </a:pPr>
            <a:r>
              <a:rPr lang="en-US" dirty="0" smtClean="0"/>
              <a:t>The main problems today are the high harmonic distortion and the voltage level. In the cottages, connected at the end of the cable, the voltage level was reaching the limit of 253 V. The voltage level problem is solved by decreasing the voltage level at the low voltage side of the transformer, using the tap changer of the transformer. Because of the fact that the load in the cottages is relatively small, this was the most efficient solution. </a:t>
            </a:r>
          </a:p>
          <a:p>
            <a:pPr>
              <a:defRPr/>
            </a:pPr>
            <a:endParaRPr lang="en-US" dirty="0" smtClean="0"/>
          </a:p>
          <a:p>
            <a:pPr>
              <a:defRPr/>
            </a:pPr>
            <a:r>
              <a:rPr lang="en-US" dirty="0" smtClean="0"/>
              <a:t>An interesting point of research is how this harmonic distortion can be solved in a </a:t>
            </a:r>
            <a:r>
              <a:rPr lang="en-US" dirty="0" err="1" smtClean="0"/>
              <a:t>microgrid</a:t>
            </a:r>
            <a:r>
              <a:rPr lang="en-US" dirty="0" smtClean="0"/>
              <a:t> situation. On one hand side, the existing resonance problem caused by the interaction with the grid will disappear in case of operating decoupled from the grid. On the other hand the decreased short circuit power on the LV-side causes further problems. Without countermeasures, in weak networks harmonic currents will, have a greater effect on generating harmonic voltages. </a:t>
            </a:r>
          </a:p>
          <a:p>
            <a:pPr>
              <a:defRPr/>
            </a:pPr>
            <a:endParaRPr lang="en-US" dirty="0" smtClean="0"/>
          </a:p>
          <a:p>
            <a:pPr>
              <a:defRPr/>
            </a:pPr>
            <a:r>
              <a:rPr lang="en-US" dirty="0" smtClean="0"/>
              <a:t>Analyzing the harmonic voltage, the value of the 11</a:t>
            </a:r>
            <a:r>
              <a:rPr lang="en-US" baseline="30000" dirty="0" smtClean="0"/>
              <a:t>th </a:t>
            </a:r>
            <a:r>
              <a:rPr lang="en-US" dirty="0" smtClean="0"/>
              <a:t>harmonic voltage at the low voltage side of the transformer was 3% of the nominal voltage, near to the limit of 3.5%. The 15</a:t>
            </a:r>
            <a:r>
              <a:rPr lang="en-US" baseline="30000" dirty="0" smtClean="0"/>
              <a:t>th </a:t>
            </a:r>
            <a:r>
              <a:rPr lang="en-US" dirty="0" smtClean="0"/>
              <a:t>harmonic exceeds the limit of the Standard EN50160. </a:t>
            </a:r>
          </a:p>
          <a:p>
            <a:pPr>
              <a:defRPr/>
            </a:pPr>
            <a:endParaRPr lang="en-US" dirty="0" smtClean="0"/>
          </a:p>
          <a:p>
            <a:pPr>
              <a:defRPr/>
            </a:pPr>
            <a:endParaRPr lang="en-US" dirty="0" smtClean="0"/>
          </a:p>
          <a:p>
            <a:pPr>
              <a:defRPr/>
            </a:pPr>
            <a:endParaRPr lang="pt-BR" dirty="0"/>
          </a:p>
        </p:txBody>
      </p:sp>
      <p:sp>
        <p:nvSpPr>
          <p:cNvPr id="148484" name="Espaço Reservado para Número de Slide 3"/>
          <p:cNvSpPr>
            <a:spLocks noGrp="1"/>
          </p:cNvSpPr>
          <p:nvPr>
            <p:ph type="sldNum" sz="quarter" idx="5"/>
          </p:nvPr>
        </p:nvSpPr>
        <p:spPr>
          <a:noFill/>
        </p:spPr>
        <p:txBody>
          <a:bodyPr/>
          <a:lstStyle/>
          <a:p>
            <a:fld id="{451EABF3-7B59-4F20-90BD-A11D85B125EE}" type="slidenum">
              <a:rPr lang="nl-NL" smtClean="0"/>
              <a:pPr/>
              <a:t>63</a:t>
            </a:fld>
            <a:endParaRPr lang="nl-NL"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p:spPr>
        <p:txBody>
          <a:bodyPr/>
          <a:lstStyle/>
          <a:p>
            <a:endParaRPr lang="en-US" smtClean="0">
              <a:latin typeface="Arial" pitchFamily="34" charset="0"/>
            </a:endParaRPr>
          </a:p>
        </p:txBody>
      </p:sp>
      <p:sp>
        <p:nvSpPr>
          <p:cNvPr id="123908" name="Slide Number Placeholder 3"/>
          <p:cNvSpPr>
            <a:spLocks noGrp="1"/>
          </p:cNvSpPr>
          <p:nvPr>
            <p:ph type="sldNum" sz="quarter" idx="5"/>
          </p:nvPr>
        </p:nvSpPr>
        <p:spPr>
          <a:noFill/>
        </p:spPr>
        <p:txBody>
          <a:bodyPr/>
          <a:lstStyle/>
          <a:p>
            <a:fld id="{FE6C3F16-D4AA-437A-8E90-F07D102D2449}" type="slidenum">
              <a:rPr lang="nl-NL" smtClean="0">
                <a:latin typeface="Arial" pitchFamily="34" charset="0"/>
              </a:rPr>
              <a:pPr/>
              <a:t>64</a:t>
            </a:fld>
            <a:endParaRPr lang="nl-NL"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pPr>
              <a:spcBef>
                <a:spcPct val="0"/>
              </a:spcBef>
            </a:pPr>
            <a:endParaRPr lang="en-US" smtClean="0">
              <a:latin typeface="Arial" pitchFamily="34" charset="0"/>
            </a:endParaRPr>
          </a:p>
        </p:txBody>
      </p:sp>
      <p:sp>
        <p:nvSpPr>
          <p:cNvPr id="124932" name="Slide Number Placeholder 3"/>
          <p:cNvSpPr>
            <a:spLocks noGrp="1"/>
          </p:cNvSpPr>
          <p:nvPr>
            <p:ph type="sldNum" sz="quarter" idx="5"/>
          </p:nvPr>
        </p:nvSpPr>
        <p:spPr>
          <a:noFill/>
        </p:spPr>
        <p:txBody>
          <a:bodyPr/>
          <a:lstStyle/>
          <a:p>
            <a:fld id="{06799F4F-6AD7-40D4-9BE3-6ED22FF34304}" type="slidenum">
              <a:rPr lang="en-US" smtClean="0">
                <a:latin typeface="Arial" pitchFamily="34" charset="0"/>
              </a:rPr>
              <a:pPr/>
              <a:t>65</a:t>
            </a:fld>
            <a:endParaRPr lang="en-US"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p:spPr>
        <p:txBody>
          <a:bodyPr/>
          <a:lstStyle/>
          <a:p>
            <a:endParaRPr lang="en-US" smtClean="0">
              <a:latin typeface="Arial" pitchFamily="34" charset="0"/>
            </a:endParaRPr>
          </a:p>
        </p:txBody>
      </p:sp>
      <p:sp>
        <p:nvSpPr>
          <p:cNvPr id="130052" name="Slide Number Placeholder 3"/>
          <p:cNvSpPr>
            <a:spLocks noGrp="1"/>
          </p:cNvSpPr>
          <p:nvPr>
            <p:ph type="sldNum" sz="quarter" idx="5"/>
          </p:nvPr>
        </p:nvSpPr>
        <p:spPr>
          <a:noFill/>
        </p:spPr>
        <p:txBody>
          <a:bodyPr/>
          <a:lstStyle/>
          <a:p>
            <a:fld id="{D19B223C-3464-40FD-B87A-BA61DFA3F9BA}" type="slidenum">
              <a:rPr lang="nl-NL" smtClean="0">
                <a:latin typeface="Arial" pitchFamily="34" charset="0"/>
              </a:rPr>
              <a:pPr/>
              <a:t>66</a:t>
            </a:fld>
            <a:endParaRPr lang="nl-NL"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Gill Sans"/>
            </a:endParaRPr>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6E665CF-1C3C-4FD5-B4BC-FD5D22F1555B}" type="slidenum">
              <a:rPr lang="en-US" smtClean="0">
                <a:latin typeface="Gill Sans"/>
                <a:ea typeface="Gill Sans"/>
                <a:cs typeface="Gill Sans"/>
                <a:sym typeface="Gill Sans"/>
              </a:rPr>
              <a:pPr fontAlgn="base">
                <a:spcBef>
                  <a:spcPct val="0"/>
                </a:spcBef>
                <a:spcAft>
                  <a:spcPct val="0"/>
                </a:spcAft>
              </a:pPr>
              <a:t>67</a:t>
            </a:fld>
            <a:endParaRPr lang="en-US" smtClean="0">
              <a:latin typeface="Gill Sans"/>
              <a:ea typeface="Gill Sans"/>
              <a:cs typeface="Gill Sans"/>
              <a:sym typeface="Gill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latin typeface="Arial" pitchFamily="34" charset="0"/>
            </a:endParaRPr>
          </a:p>
        </p:txBody>
      </p:sp>
      <p:sp>
        <p:nvSpPr>
          <p:cNvPr id="149508" name="Slide Number Placeholder 3"/>
          <p:cNvSpPr>
            <a:spLocks noGrp="1"/>
          </p:cNvSpPr>
          <p:nvPr>
            <p:ph type="sldNum" sz="quarter" idx="5"/>
          </p:nvPr>
        </p:nvSpPr>
        <p:spPr/>
        <p:txBody>
          <a:bodyPr/>
          <a:lstStyle/>
          <a:p>
            <a:pPr>
              <a:defRPr/>
            </a:pPr>
            <a:fld id="{4F282D33-0E78-4D4F-BF05-6B6298247E1B}" type="slidenum">
              <a:rPr lang="nl-NL" smtClean="0">
                <a:latin typeface="Arial" pitchFamily="34" charset="0"/>
              </a:rPr>
              <a:pPr>
                <a:defRPr/>
              </a:pPr>
              <a:t>68</a:t>
            </a:fld>
            <a:endParaRPr lang="nl-NL"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959228F-F6F7-4EF4-A965-46249EB876EC}" type="slidenum">
              <a:rPr lang="en-US" smtClean="0"/>
              <a:pPr/>
              <a:t>6</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p:spPr>
        <p:txBody>
          <a:bodyPr/>
          <a:lstStyle/>
          <a:p>
            <a:endParaRPr lang="en-US" smtClean="0"/>
          </a:p>
        </p:txBody>
      </p:sp>
      <p:sp>
        <p:nvSpPr>
          <p:cNvPr id="150532" name="Slide Number Placeholder 3"/>
          <p:cNvSpPr>
            <a:spLocks noGrp="1"/>
          </p:cNvSpPr>
          <p:nvPr>
            <p:ph type="sldNum" sz="quarter" idx="5"/>
          </p:nvPr>
        </p:nvSpPr>
        <p:spPr>
          <a:noFill/>
        </p:spPr>
        <p:txBody>
          <a:bodyPr/>
          <a:lstStyle/>
          <a:p>
            <a:fld id="{06215FAA-C121-4CBC-932B-A68F94C85780}" type="slidenum">
              <a:rPr lang="nl-NL" smtClean="0"/>
              <a:pPr/>
              <a:t>69</a:t>
            </a:fld>
            <a:endParaRPr lang="nl-NL"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92500" lnSpcReduction="20000"/>
          </a:bodyPr>
          <a:lstStyle/>
          <a:p>
            <a:pPr>
              <a:defRPr/>
            </a:pPr>
            <a:r>
              <a:rPr lang="en-US" b="1" u="sng" dirty="0" smtClean="0">
                <a:solidFill>
                  <a:srgbClr val="FF0000"/>
                </a:solidFill>
              </a:rPr>
              <a:t> </a:t>
            </a:r>
            <a:endParaRPr lang="en-US" dirty="0" smtClean="0"/>
          </a:p>
        </p:txBody>
      </p:sp>
      <p:sp>
        <p:nvSpPr>
          <p:cNvPr id="154628" name="Espaço Reservado para Número de Slide 3"/>
          <p:cNvSpPr>
            <a:spLocks noGrp="1"/>
          </p:cNvSpPr>
          <p:nvPr>
            <p:ph type="sldNum" sz="quarter" idx="5"/>
          </p:nvPr>
        </p:nvSpPr>
        <p:spPr>
          <a:noFill/>
        </p:spPr>
        <p:txBody>
          <a:bodyPr/>
          <a:lstStyle/>
          <a:p>
            <a:fld id="{6E3F6DFC-857C-4C35-BD1E-6E9E8F9F56B4}" type="slidenum">
              <a:rPr lang="nl-NL" smtClean="0"/>
              <a:pPr/>
              <a:t>70</a:t>
            </a:fld>
            <a:endParaRPr lang="nl-NL"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p:spPr>
        <p:txBody>
          <a:bodyPr/>
          <a:lstStyle/>
          <a:p>
            <a:endParaRPr lang="en-US" smtClean="0"/>
          </a:p>
        </p:txBody>
      </p:sp>
      <p:sp>
        <p:nvSpPr>
          <p:cNvPr id="156676" name="Slide Number Placeholder 3"/>
          <p:cNvSpPr>
            <a:spLocks noGrp="1"/>
          </p:cNvSpPr>
          <p:nvPr>
            <p:ph type="sldNum" sz="quarter" idx="5"/>
          </p:nvPr>
        </p:nvSpPr>
        <p:spPr>
          <a:noFill/>
        </p:spPr>
        <p:txBody>
          <a:bodyPr/>
          <a:lstStyle/>
          <a:p>
            <a:fld id="{6E8DE013-8587-4E3D-8113-5D3CE588655B}" type="slidenum">
              <a:rPr lang="nl-NL" smtClean="0"/>
              <a:pPr/>
              <a:t>71</a:t>
            </a:fld>
            <a:endParaRPr lang="nl-NL"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47500" lnSpcReduction="20000"/>
          </a:bodyPr>
          <a:lstStyle/>
          <a:p>
            <a:pPr>
              <a:defRPr/>
            </a:pPr>
            <a:r>
              <a:rPr lang="en-US" dirty="0" smtClean="0"/>
              <a:t> </a:t>
            </a:r>
            <a:endParaRPr lang="pt-BR" b="1" dirty="0"/>
          </a:p>
        </p:txBody>
      </p:sp>
      <p:sp>
        <p:nvSpPr>
          <p:cNvPr id="157700" name="Espaço Reservado para Número de Slide 3"/>
          <p:cNvSpPr>
            <a:spLocks noGrp="1"/>
          </p:cNvSpPr>
          <p:nvPr>
            <p:ph type="sldNum" sz="quarter" idx="5"/>
          </p:nvPr>
        </p:nvSpPr>
        <p:spPr>
          <a:noFill/>
        </p:spPr>
        <p:txBody>
          <a:bodyPr/>
          <a:lstStyle/>
          <a:p>
            <a:fld id="{D20F5472-A287-4441-9C79-AC58537C3B2A}" type="slidenum">
              <a:rPr lang="nl-NL" smtClean="0"/>
              <a:pPr/>
              <a:t>72</a:t>
            </a:fld>
            <a:endParaRPr lang="nl-NL"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47500" lnSpcReduction="20000"/>
          </a:bodyPr>
          <a:lstStyle/>
          <a:p>
            <a:pPr>
              <a:defRPr/>
            </a:pPr>
            <a:r>
              <a:rPr lang="en-US" dirty="0" smtClean="0"/>
              <a:t> This recent need for accurate, synchronized measurements at both the supplier and customer sides results from different causes: with the continuous growth of distributed generation, utilities can sell and buy electricity from customers, requiring correct information of the amount of energy that is delivered or injected into the network by</a:t>
            </a:r>
          </a:p>
          <a:p>
            <a:pPr>
              <a:defRPr/>
            </a:pPr>
            <a:r>
              <a:rPr lang="en-US" dirty="0" smtClean="0"/>
              <a:t>both sides. Moreover, the instant control of the power flowing into the network branches requires sensors to provide the most accurate power measurements possible. Indeed, the uncertainty affecting the measurement results will propagate through the control algorithms and significantly influence the position of the working point.</a:t>
            </a:r>
          </a:p>
          <a:p>
            <a:pPr>
              <a:defRPr/>
            </a:pPr>
            <a:endParaRPr lang="en-US" b="1" dirty="0" smtClean="0"/>
          </a:p>
          <a:p>
            <a:pPr>
              <a:defRPr/>
            </a:pPr>
            <a:r>
              <a:rPr lang="en-US" dirty="0" smtClean="0"/>
              <a:t>It is certain that all critical features of smart grids will be possible due to the measurement of electrical quantities in</a:t>
            </a:r>
          </a:p>
          <a:p>
            <a:pPr>
              <a:defRPr/>
            </a:pPr>
            <a:r>
              <a:rPr lang="en-US" dirty="0" smtClean="0"/>
              <a:t>many nodes of power networks combined in distributed measurement systems. Devices with decision-making</a:t>
            </a:r>
          </a:p>
          <a:p>
            <a:pPr>
              <a:defRPr/>
            </a:pPr>
            <a:r>
              <a:rPr lang="en-US" dirty="0" smtClean="0"/>
              <a:t>algorithms will control information coming from the electric grid apparatus and sensors that measure the electrical</a:t>
            </a:r>
          </a:p>
          <a:p>
            <a:pPr>
              <a:defRPr/>
            </a:pPr>
            <a:r>
              <a:rPr lang="en-US" dirty="0" smtClean="0"/>
              <a:t>quantities of power networks. The most critical aspect in smart grid operation is that the measurement information be in the correct terms and meet the standards that recommend a proper well-established uncertainty. Then, all decisions that will be made in the automatic control of electric grids will result in correct or consistent decisions. Highly accurate voltage and current sensors will be needed to measure the new electrical quantities that will be present.</a:t>
            </a:r>
          </a:p>
          <a:p>
            <a:pPr>
              <a:defRPr/>
            </a:pPr>
            <a:endParaRPr lang="en-US" b="1" dirty="0" smtClean="0"/>
          </a:p>
          <a:p>
            <a:pPr>
              <a:defRPr/>
            </a:pPr>
            <a:r>
              <a:rPr lang="en-US" dirty="0" smtClean="0"/>
              <a:t>The method consists of measuring voltage and/or current </a:t>
            </a:r>
            <a:r>
              <a:rPr lang="en-US" dirty="0" err="1" smtClean="0"/>
              <a:t>phasors</a:t>
            </a:r>
            <a:r>
              <a:rPr lang="en-US" dirty="0" smtClean="0"/>
              <a:t> with high accuracy in different nodes of the power network (</a:t>
            </a:r>
            <a:r>
              <a:rPr lang="en-US" b="1" dirty="0" err="1" smtClean="0"/>
              <a:t>synchrophasors</a:t>
            </a:r>
            <a:r>
              <a:rPr lang="en-US" dirty="0" smtClean="0"/>
              <a:t>) by using proper measuring systems (PMU) which are synchronized to a common</a:t>
            </a:r>
          </a:p>
          <a:p>
            <a:pPr>
              <a:defRPr/>
            </a:pPr>
            <a:r>
              <a:rPr lang="en-US" dirty="0" smtClean="0"/>
              <a:t>time reference, usually the GPS. Typical parameters of </a:t>
            </a:r>
            <a:r>
              <a:rPr lang="en-US" dirty="0" err="1" smtClean="0"/>
              <a:t>synchrophasors</a:t>
            </a:r>
            <a:r>
              <a:rPr lang="en-US" dirty="0" smtClean="0"/>
              <a:t> are frequency, amplitude and phase. For the</a:t>
            </a:r>
          </a:p>
          <a:p>
            <a:pPr>
              <a:defRPr/>
            </a:pPr>
            <a:r>
              <a:rPr lang="en-US" dirty="0" err="1" smtClean="0"/>
              <a:t>synchrophasor</a:t>
            </a:r>
            <a:r>
              <a:rPr lang="en-US" dirty="0" smtClean="0"/>
              <a:t> measurements, voltage (or current) sensors are required to have phase errors that are less than 1 </a:t>
            </a:r>
            <a:r>
              <a:rPr lang="en-US" dirty="0" err="1" smtClean="0"/>
              <a:t>mrad</a:t>
            </a:r>
            <a:r>
              <a:rPr lang="en-US" dirty="0" smtClean="0"/>
              <a:t> and a ratio error on the order of 0.1%. These accuracy values are a common requirement for the US market. Different values may be required in other countries. Also, the US utility market usually requires that </a:t>
            </a:r>
            <a:r>
              <a:rPr lang="en-US" dirty="0" err="1" smtClean="0"/>
              <a:t>synchrophasors</a:t>
            </a:r>
            <a:r>
              <a:rPr lang="en-US" dirty="0" smtClean="0"/>
              <a:t> be measured by using outdoor instrumentation (outdoor PMU). This implies two </a:t>
            </a:r>
            <a:r>
              <a:rPr lang="pt-BR" dirty="0" err="1" smtClean="0"/>
              <a:t>main</a:t>
            </a:r>
            <a:r>
              <a:rPr lang="pt-BR" dirty="0" smtClean="0"/>
              <a:t> </a:t>
            </a:r>
            <a:r>
              <a:rPr lang="pt-BR" dirty="0" err="1" smtClean="0"/>
              <a:t>constraints</a:t>
            </a:r>
            <a:r>
              <a:rPr lang="pt-BR" dirty="0" smtClean="0"/>
              <a:t>:</a:t>
            </a:r>
          </a:p>
          <a:p>
            <a:pPr>
              <a:buFont typeface="Arial" pitchFamily="34" charset="0"/>
              <a:buChar char="•"/>
              <a:defRPr/>
            </a:pPr>
            <a:r>
              <a:rPr lang="en-US" dirty="0" smtClean="0"/>
              <a:t> The voltage/current sensors (and the unit of measurement) must guarantee accuracy under particularly harsh</a:t>
            </a:r>
          </a:p>
          <a:p>
            <a:pPr>
              <a:defRPr/>
            </a:pPr>
            <a:r>
              <a:rPr lang="fr-FR" dirty="0" smtClean="0"/>
              <a:t>environment conditions (temperature, dust, pollution, </a:t>
            </a:r>
            <a:r>
              <a:rPr lang="pt-BR" dirty="0" smtClean="0"/>
              <a:t>UV </a:t>
            </a:r>
            <a:r>
              <a:rPr lang="pt-BR" dirty="0" err="1" smtClean="0"/>
              <a:t>rays</a:t>
            </a:r>
            <a:r>
              <a:rPr lang="pt-BR" dirty="0" smtClean="0"/>
              <a:t>, </a:t>
            </a:r>
            <a:r>
              <a:rPr lang="pt-BR" dirty="0" err="1" smtClean="0"/>
              <a:t>salinity</a:t>
            </a:r>
            <a:r>
              <a:rPr lang="pt-BR" dirty="0" smtClean="0"/>
              <a:t>, etc.);</a:t>
            </a:r>
          </a:p>
          <a:p>
            <a:pPr>
              <a:buFont typeface="Arial" pitchFamily="34" charset="0"/>
              <a:buChar char="•"/>
              <a:defRPr/>
            </a:pPr>
            <a:r>
              <a:rPr lang="en-US" dirty="0" smtClean="0"/>
              <a:t> Voltage/current sensors must be installed in hot line conditions, i.e. with an operating power line, through</a:t>
            </a:r>
          </a:p>
          <a:p>
            <a:pPr>
              <a:defRPr/>
            </a:pPr>
            <a:r>
              <a:rPr lang="pt-BR" dirty="0" smtClean="0"/>
              <a:t>particular </a:t>
            </a:r>
            <a:r>
              <a:rPr lang="pt-BR" dirty="0" err="1" smtClean="0"/>
              <a:t>probes</a:t>
            </a:r>
            <a:r>
              <a:rPr lang="pt-BR" dirty="0" smtClean="0"/>
              <a:t>.</a:t>
            </a:r>
          </a:p>
        </p:txBody>
      </p:sp>
      <p:sp>
        <p:nvSpPr>
          <p:cNvPr id="158724" name="Espaço Reservado para Número de Slide 3"/>
          <p:cNvSpPr>
            <a:spLocks noGrp="1"/>
          </p:cNvSpPr>
          <p:nvPr>
            <p:ph type="sldNum" sz="quarter" idx="5"/>
          </p:nvPr>
        </p:nvSpPr>
        <p:spPr>
          <a:noFill/>
        </p:spPr>
        <p:txBody>
          <a:bodyPr/>
          <a:lstStyle/>
          <a:p>
            <a:fld id="{B54E2A83-F366-4A41-AC80-433F85BD49C5}" type="slidenum">
              <a:rPr lang="nl-NL" smtClean="0"/>
              <a:pPr/>
              <a:t>73</a:t>
            </a:fld>
            <a:endParaRPr lang="nl-NL"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74</a:t>
            </a:fld>
            <a:endParaRPr lang="nl-NL"/>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75</a:t>
            </a:fld>
            <a:endParaRPr lang="nl-NL"/>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76</a:t>
            </a:fld>
            <a:endParaRPr lang="nl-NL"/>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0772" name="Espaço Reservado para Número de Slide 3"/>
          <p:cNvSpPr>
            <a:spLocks noGrp="1"/>
          </p:cNvSpPr>
          <p:nvPr>
            <p:ph type="sldNum" sz="quarter" idx="5"/>
          </p:nvPr>
        </p:nvSpPr>
        <p:spPr>
          <a:noFill/>
        </p:spPr>
        <p:txBody>
          <a:bodyPr/>
          <a:lstStyle/>
          <a:p>
            <a:fld id="{561060C8-D7EB-426B-8A22-4E0AE65B1611}" type="slidenum">
              <a:rPr lang="nl-NL" smtClean="0"/>
              <a:pPr/>
              <a:t>77</a:t>
            </a:fld>
            <a:endParaRPr lang="nl-NL"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Espaço Reservado para Imagem de Slide 1"/>
          <p:cNvSpPr>
            <a:spLocks noGrp="1" noRot="1" noChangeAspect="1" noTextEdit="1"/>
          </p:cNvSpPr>
          <p:nvPr>
            <p:ph type="sldImg"/>
          </p:nvPr>
        </p:nvSpPr>
        <p:spPr>
          <a:ln/>
        </p:spPr>
      </p:sp>
      <p:sp>
        <p:nvSpPr>
          <p:cNvPr id="161795" name="Espaço Reservado para Anotações 2"/>
          <p:cNvSpPr>
            <a:spLocks noGrp="1"/>
          </p:cNvSpPr>
          <p:nvPr>
            <p:ph type="body" idx="1"/>
          </p:nvPr>
        </p:nvSpPr>
        <p:spPr>
          <a:noFill/>
          <a:ln/>
        </p:spPr>
        <p:txBody>
          <a:bodyPr/>
          <a:lstStyle/>
          <a:p>
            <a:endParaRPr lang="pt-BR" smtClean="0"/>
          </a:p>
        </p:txBody>
      </p:sp>
      <p:sp>
        <p:nvSpPr>
          <p:cNvPr id="161796" name="Espaço Reservado para Número de Slide 3"/>
          <p:cNvSpPr>
            <a:spLocks noGrp="1"/>
          </p:cNvSpPr>
          <p:nvPr>
            <p:ph type="sldNum" sz="quarter" idx="5"/>
          </p:nvPr>
        </p:nvSpPr>
        <p:spPr>
          <a:noFill/>
        </p:spPr>
        <p:txBody>
          <a:bodyPr/>
          <a:lstStyle/>
          <a:p>
            <a:fld id="{4EB11128-6055-441A-AE6D-5EB210BDA64D}" type="slidenum">
              <a:rPr lang="nl-NL" smtClean="0"/>
              <a:pPr/>
              <a:t>78</a:t>
            </a:fld>
            <a:endParaRPr lang="nl-NL"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endParaRPr lang="en-US" smtClean="0"/>
          </a:p>
        </p:txBody>
      </p:sp>
      <p:sp>
        <p:nvSpPr>
          <p:cNvPr id="93188" name="Slide Number Placeholder 3"/>
          <p:cNvSpPr>
            <a:spLocks noGrp="1"/>
          </p:cNvSpPr>
          <p:nvPr>
            <p:ph type="sldNum" sz="quarter" idx="5"/>
          </p:nvPr>
        </p:nvSpPr>
        <p:spPr>
          <a:noFill/>
        </p:spPr>
        <p:txBody>
          <a:bodyPr/>
          <a:lstStyle/>
          <a:p>
            <a:fld id="{150E8895-0812-4673-B375-B34931CD4415}" type="slidenum">
              <a:rPr lang="nl-NL" smtClean="0"/>
              <a:pPr/>
              <a:t>7</a:t>
            </a:fld>
            <a:endParaRPr lang="nl-NL"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2820" name="Espaço Reservado para Número de Slide 3"/>
          <p:cNvSpPr>
            <a:spLocks noGrp="1"/>
          </p:cNvSpPr>
          <p:nvPr>
            <p:ph type="sldNum" sz="quarter" idx="5"/>
          </p:nvPr>
        </p:nvSpPr>
        <p:spPr>
          <a:noFill/>
        </p:spPr>
        <p:txBody>
          <a:bodyPr/>
          <a:lstStyle/>
          <a:p>
            <a:fld id="{91E4F5AE-AA1E-4AA6-95EA-520B27455D2E}" type="slidenum">
              <a:rPr lang="nl-NL" smtClean="0"/>
              <a:pPr/>
              <a:t>79</a:t>
            </a:fld>
            <a:endParaRPr lang="nl-NL"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3844" name="Espaço Reservado para Número de Slide 3"/>
          <p:cNvSpPr>
            <a:spLocks noGrp="1"/>
          </p:cNvSpPr>
          <p:nvPr>
            <p:ph type="sldNum" sz="quarter" idx="5"/>
          </p:nvPr>
        </p:nvSpPr>
        <p:spPr>
          <a:noFill/>
        </p:spPr>
        <p:txBody>
          <a:bodyPr/>
          <a:lstStyle/>
          <a:p>
            <a:fld id="{A776663F-821E-4047-848C-DABD70DC22E6}" type="slidenum">
              <a:rPr lang="nl-NL" smtClean="0"/>
              <a:pPr/>
              <a:t>80</a:t>
            </a:fld>
            <a:endParaRPr lang="nl-NL"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4868" name="Espaço Reservado para Número de Slide 3"/>
          <p:cNvSpPr>
            <a:spLocks noGrp="1"/>
          </p:cNvSpPr>
          <p:nvPr>
            <p:ph type="sldNum" sz="quarter" idx="5"/>
          </p:nvPr>
        </p:nvSpPr>
        <p:spPr>
          <a:noFill/>
        </p:spPr>
        <p:txBody>
          <a:bodyPr/>
          <a:lstStyle/>
          <a:p>
            <a:fld id="{700D01E8-B127-4FAE-A812-9FE91FCC71B4}" type="slidenum">
              <a:rPr lang="nl-NL" smtClean="0"/>
              <a:pPr/>
              <a:t>81</a:t>
            </a:fld>
            <a:endParaRPr lang="nl-NL"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5892" name="Espaço Reservado para Número de Slide 3"/>
          <p:cNvSpPr>
            <a:spLocks noGrp="1"/>
          </p:cNvSpPr>
          <p:nvPr>
            <p:ph type="sldNum" sz="quarter" idx="5"/>
          </p:nvPr>
        </p:nvSpPr>
        <p:spPr>
          <a:noFill/>
        </p:spPr>
        <p:txBody>
          <a:bodyPr/>
          <a:lstStyle/>
          <a:p>
            <a:fld id="{5380448D-8FE0-482F-932A-28ECCA3630EC}" type="slidenum">
              <a:rPr lang="nl-NL" smtClean="0"/>
              <a:pPr/>
              <a:t>82</a:t>
            </a:fld>
            <a:endParaRPr lang="nl-NL"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Espaço Reservado para Imagem de Slide 1"/>
          <p:cNvSpPr>
            <a:spLocks noGrp="1" noRot="1" noChangeAspect="1" noTextEdit="1"/>
          </p:cNvSpPr>
          <p:nvPr>
            <p:ph type="sldImg"/>
          </p:nvPr>
        </p:nvSpPr>
        <p:spPr>
          <a:ln/>
        </p:spPr>
      </p:sp>
      <p:sp>
        <p:nvSpPr>
          <p:cNvPr id="3" name="Espaço Reservado para Anotações 2"/>
          <p:cNvSpPr>
            <a:spLocks noGrp="1"/>
          </p:cNvSpPr>
          <p:nvPr>
            <p:ph type="body" idx="1"/>
          </p:nvPr>
        </p:nvSpPr>
        <p:spPr/>
        <p:txBody>
          <a:bodyPr>
            <a:normAutofit fontScale="25000" lnSpcReduction="20000"/>
          </a:bodyPr>
          <a:lstStyle/>
          <a:p>
            <a:pPr>
              <a:defRPr/>
            </a:pPr>
            <a:endParaRPr lang="pt-BR" dirty="0"/>
          </a:p>
        </p:txBody>
      </p:sp>
      <p:sp>
        <p:nvSpPr>
          <p:cNvPr id="165892" name="Espaço Reservado para Número de Slide 3"/>
          <p:cNvSpPr>
            <a:spLocks noGrp="1"/>
          </p:cNvSpPr>
          <p:nvPr>
            <p:ph type="sldNum" sz="quarter" idx="5"/>
          </p:nvPr>
        </p:nvSpPr>
        <p:spPr>
          <a:noFill/>
        </p:spPr>
        <p:txBody>
          <a:bodyPr/>
          <a:lstStyle/>
          <a:p>
            <a:fld id="{5380448D-8FE0-482F-932A-28ECCA3630EC}" type="slidenum">
              <a:rPr lang="nl-NL" smtClean="0"/>
              <a:pPr/>
              <a:t>83</a:t>
            </a:fld>
            <a:endParaRPr lang="nl-NL"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smtClean="0"/>
          </a:p>
        </p:txBody>
      </p:sp>
      <p:sp>
        <p:nvSpPr>
          <p:cNvPr id="60420" name="Footer Placeholder 3"/>
          <p:cNvSpPr>
            <a:spLocks noGrp="1"/>
          </p:cNvSpPr>
          <p:nvPr>
            <p:ph type="ftr" sz="quarter" idx="4"/>
          </p:nvPr>
        </p:nvSpPr>
        <p:spPr>
          <a:noFill/>
        </p:spPr>
        <p:txBody>
          <a:bodyPr/>
          <a:lstStyle/>
          <a:p>
            <a:r>
              <a:rPr lang="en-US"/>
              <a:t>P.Ribeiro</a:t>
            </a:r>
          </a:p>
        </p:txBody>
      </p:sp>
      <p:sp>
        <p:nvSpPr>
          <p:cNvPr id="60421" name="Slide Number Placeholder 4"/>
          <p:cNvSpPr>
            <a:spLocks noGrp="1"/>
          </p:cNvSpPr>
          <p:nvPr>
            <p:ph type="sldNum" sz="quarter" idx="5"/>
          </p:nvPr>
        </p:nvSpPr>
        <p:spPr>
          <a:noFill/>
        </p:spPr>
        <p:txBody>
          <a:bodyPr/>
          <a:lstStyle/>
          <a:p>
            <a:fld id="{CF93CBA6-A28E-44E6-9810-659531EA0AAC}" type="slidenum">
              <a:rPr lang="en-US"/>
              <a:pPr/>
              <a:t>84</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85</a:t>
            </a:fld>
            <a:endParaRPr lang="nl-NL"/>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86</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87</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423E0D-74F2-4BB0-ADC0-33868C8D79F0}" type="slidenum">
              <a:rPr lang="en-US" smtClean="0"/>
              <a:pPr/>
              <a:t>88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F6D6C76-4ED5-4709-8A4A-1E6CADFE5CBF}" type="slidenum">
              <a:rPr lang="en-US" smtClean="0"/>
              <a:pPr>
                <a:defRPr/>
              </a:pPr>
              <a:t>8</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89</a:t>
            </a:fld>
            <a:endParaRPr lang="nl-NL"/>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90</a:t>
            </a:fld>
            <a:endParaRPr lang="nl-NL"/>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91</a:t>
            </a:fld>
            <a:endParaRPr lang="nl-NL"/>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92</a:t>
            </a:fld>
            <a:endParaRPr lang="nl-NL"/>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C997614-7536-4581-B41B-BEF75749B4C0}" type="slidenum">
              <a:rPr lang="nl-NL" smtClean="0"/>
              <a:pPr>
                <a:defRPr/>
              </a:pPr>
              <a:t>93</a:t>
            </a:fld>
            <a:endParaRPr lang="nl-NL"/>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Rot="1" noChangeArrowheads="1" noTextEdit="1"/>
          </p:cNvSpPr>
          <p:nvPr>
            <p:ph type="sldImg"/>
          </p:nvPr>
        </p:nvSpPr>
        <p:spPr>
          <a:ln/>
        </p:spPr>
      </p:sp>
      <p:sp>
        <p:nvSpPr>
          <p:cNvPr id="295939" name="Rectangle 3"/>
          <p:cNvSpPr>
            <a:spLocks noGrp="1" noChangeArrowheads="1"/>
          </p:cNvSpPr>
          <p:nvPr>
            <p:ph type="body" idx="1"/>
          </p:nvPr>
        </p:nvSpPr>
        <p:spPr>
          <a:noFill/>
          <a:ln/>
        </p:spPr>
        <p:txBody>
          <a:bodyPr lIns="97570" tIns="48785" rIns="97570" bIns="48785"/>
          <a:lstStyle/>
          <a:p>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p>
        </p:txBody>
      </p:sp>
      <p:sp>
        <p:nvSpPr>
          <p:cNvPr id="62468" name="Footer Placeholder 3"/>
          <p:cNvSpPr>
            <a:spLocks noGrp="1"/>
          </p:cNvSpPr>
          <p:nvPr>
            <p:ph type="ftr" sz="quarter" idx="4"/>
          </p:nvPr>
        </p:nvSpPr>
        <p:spPr>
          <a:noFill/>
        </p:spPr>
        <p:txBody>
          <a:bodyPr/>
          <a:lstStyle/>
          <a:p>
            <a:r>
              <a:rPr lang="en-US"/>
              <a:t>P.Ribeiro</a:t>
            </a:r>
          </a:p>
        </p:txBody>
      </p:sp>
      <p:sp>
        <p:nvSpPr>
          <p:cNvPr id="62469" name="Slide Number Placeholder 4"/>
          <p:cNvSpPr>
            <a:spLocks noGrp="1"/>
          </p:cNvSpPr>
          <p:nvPr>
            <p:ph type="sldNum" sz="quarter" idx="5"/>
          </p:nvPr>
        </p:nvSpPr>
        <p:spPr>
          <a:noFill/>
        </p:spPr>
        <p:txBody>
          <a:bodyPr/>
          <a:lstStyle/>
          <a:p>
            <a:fld id="{A9BAF39F-5532-498E-AF15-B48B51F0C5D5}" type="slidenum">
              <a:rPr lang="en-US"/>
              <a:pPr/>
              <a:t>95</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smtClean="0"/>
          </a:p>
        </p:txBody>
      </p:sp>
      <p:sp>
        <p:nvSpPr>
          <p:cNvPr id="178180" name="Slide Number Placeholder 3"/>
          <p:cNvSpPr>
            <a:spLocks noGrp="1"/>
          </p:cNvSpPr>
          <p:nvPr>
            <p:ph type="sldNum" sz="quarter" idx="5"/>
          </p:nvPr>
        </p:nvSpPr>
        <p:spPr/>
        <p:txBody>
          <a:bodyPr/>
          <a:lstStyle/>
          <a:p>
            <a:pPr>
              <a:defRPr/>
            </a:pPr>
            <a:fld id="{184D3919-839F-4B61-86DB-F68730A75047}" type="slidenum">
              <a:rPr lang="en-US" smtClean="0"/>
              <a:pPr>
                <a:defRPr/>
              </a:pPr>
              <a:t>96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611188" y="1619250"/>
            <a:ext cx="5616575" cy="1470025"/>
          </a:xfrm>
        </p:spPr>
        <p:txBody>
          <a:bodyPr/>
          <a:lstStyle>
            <a:lvl1pPr>
              <a:defRPr/>
            </a:lvl1pPr>
          </a:lstStyle>
          <a:p>
            <a:r>
              <a:rPr lang="nl-NL"/>
              <a:t>Click to edit Master title style</a:t>
            </a:r>
          </a:p>
        </p:txBody>
      </p:sp>
      <p:sp>
        <p:nvSpPr>
          <p:cNvPr id="245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r>
              <a:rPr lang="nl-NL"/>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11"/>
          <p:cNvSpPr>
            <a:spLocks noGrp="1" noChangeArrowheads="1"/>
          </p:cNvSpPr>
          <p:nvPr>
            <p:ph type="sldNum" sz="quarter" idx="11"/>
          </p:nvPr>
        </p:nvSpPr>
        <p:spPr>
          <a:ln/>
        </p:spPr>
        <p:txBody>
          <a:bodyPr/>
          <a:lstStyle>
            <a:lvl1pPr>
              <a:defRPr/>
            </a:lvl1pPr>
          </a:lstStyle>
          <a:p>
            <a:pPr>
              <a:defRPr/>
            </a:pPr>
            <a:r>
              <a:rPr lang="nl-NL"/>
              <a:t>PAGE </a:t>
            </a:r>
            <a:fld id="{657E4645-B541-4A10-BE43-0EB5AF746674}"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DA95441E-AD30-407E-81C3-F0A681D3614C}" type="datetime1">
              <a:rPr lang="nl-NL"/>
              <a:pPr>
                <a:defRPr/>
              </a:pPr>
              <a:t>17-9-2010</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15900"/>
            <a:ext cx="2005012" cy="5343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215900"/>
            <a:ext cx="5867400" cy="5343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11"/>
          <p:cNvSpPr>
            <a:spLocks noGrp="1" noChangeArrowheads="1"/>
          </p:cNvSpPr>
          <p:nvPr>
            <p:ph type="sldNum" sz="quarter" idx="11"/>
          </p:nvPr>
        </p:nvSpPr>
        <p:spPr>
          <a:ln/>
        </p:spPr>
        <p:txBody>
          <a:bodyPr/>
          <a:lstStyle>
            <a:lvl1pPr>
              <a:defRPr/>
            </a:lvl1pPr>
          </a:lstStyle>
          <a:p>
            <a:pPr>
              <a:defRPr/>
            </a:pPr>
            <a:r>
              <a:rPr lang="nl-NL"/>
              <a:t>PAGE </a:t>
            </a:r>
            <a:fld id="{7286F284-00F2-491A-8743-13CED0DCE248}"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019CC080-43FB-473D-9CD6-1E431A855137}" type="datetime1">
              <a:rPr lang="nl-NL"/>
              <a:pPr>
                <a:defRPr/>
              </a:pPr>
              <a:t>17-9-2010</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11188" y="215900"/>
            <a:ext cx="8024812" cy="922338"/>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11188" y="1600200"/>
            <a:ext cx="3921125" cy="1903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4713" y="1600200"/>
            <a:ext cx="3921125" cy="1903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1188" y="3656013"/>
            <a:ext cx="3921125" cy="1903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84713" y="3656013"/>
            <a:ext cx="3921125" cy="19034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8" name="Rectangle 11"/>
          <p:cNvSpPr>
            <a:spLocks noGrp="1" noChangeArrowheads="1"/>
          </p:cNvSpPr>
          <p:nvPr>
            <p:ph type="sldNum" sz="quarter" idx="11"/>
          </p:nvPr>
        </p:nvSpPr>
        <p:spPr>
          <a:ln/>
        </p:spPr>
        <p:txBody>
          <a:bodyPr/>
          <a:lstStyle>
            <a:lvl1pPr>
              <a:defRPr/>
            </a:lvl1pPr>
          </a:lstStyle>
          <a:p>
            <a:pPr>
              <a:defRPr/>
            </a:pPr>
            <a:r>
              <a:rPr lang="nl-NL"/>
              <a:t>PAGE </a:t>
            </a:r>
            <a:fld id="{AE9F8A59-1FF0-4985-9EFF-5C30EF6A5333}" type="slidenum">
              <a:rPr lang="nl-NL"/>
              <a:pPr>
                <a:defRPr/>
              </a:pPr>
              <a:t>‹#›</a:t>
            </a:fld>
            <a:endParaRPr lang="nl-NL"/>
          </a:p>
        </p:txBody>
      </p:sp>
      <p:sp>
        <p:nvSpPr>
          <p:cNvPr id="9" name="Rectangle 13"/>
          <p:cNvSpPr>
            <a:spLocks noGrp="1" noChangeArrowheads="1"/>
          </p:cNvSpPr>
          <p:nvPr>
            <p:ph type="dt" sz="half" idx="12"/>
          </p:nvPr>
        </p:nvSpPr>
        <p:spPr>
          <a:ln/>
        </p:spPr>
        <p:txBody>
          <a:bodyPr/>
          <a:lstStyle>
            <a:lvl1pPr>
              <a:defRPr/>
            </a:lvl1pPr>
          </a:lstStyle>
          <a:p>
            <a:pPr>
              <a:defRPr/>
            </a:pPr>
            <a:fld id="{911CE30D-C4CE-4F95-BB00-5E5896651F55}" type="datetime1">
              <a:rPr lang="nl-NL"/>
              <a:pPr>
                <a:defRPr/>
              </a:pPr>
              <a:t>17-9-2010</a:t>
            </a:fld>
            <a:endParaRPr lang="nl-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215900"/>
            <a:ext cx="8024812" cy="9223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11188" y="1600200"/>
            <a:ext cx="3921125" cy="3959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4713" y="1600200"/>
            <a:ext cx="3921125" cy="3959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11"/>
          <p:cNvSpPr>
            <a:spLocks noGrp="1" noChangeArrowheads="1"/>
          </p:cNvSpPr>
          <p:nvPr>
            <p:ph type="sldNum" sz="quarter" idx="11"/>
          </p:nvPr>
        </p:nvSpPr>
        <p:spPr>
          <a:ln/>
        </p:spPr>
        <p:txBody>
          <a:bodyPr/>
          <a:lstStyle>
            <a:lvl1pPr>
              <a:defRPr/>
            </a:lvl1pPr>
          </a:lstStyle>
          <a:p>
            <a:pPr>
              <a:defRPr/>
            </a:pPr>
            <a:r>
              <a:rPr lang="nl-NL"/>
              <a:t>PAGE </a:t>
            </a:r>
            <a:fld id="{76AC06F1-CB75-4784-8EDE-1F3BA5C245C5}"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1AE2699F-A56C-4B46-95B0-0CA520355520}" type="datetime1">
              <a:rPr lang="nl-NL"/>
              <a:pPr>
                <a:defRPr/>
              </a:pPr>
              <a:t>17-9-2010</a:t>
            </a:fld>
            <a:endParaRPr lang="nl-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Titel, tekst en illustratie">
    <p:spTree>
      <p:nvGrpSpPr>
        <p:cNvPr id="1" name=""/>
        <p:cNvGrpSpPr/>
        <p:nvPr/>
      </p:nvGrpSpPr>
      <p:grpSpPr>
        <a:xfrm>
          <a:off x="0" y="0"/>
          <a:ext cx="0" cy="0"/>
          <a:chOff x="0" y="0"/>
          <a:chExt cx="0" cy="0"/>
        </a:xfrm>
      </p:grpSpPr>
      <p:sp>
        <p:nvSpPr>
          <p:cNvPr id="2" name="Titel 1"/>
          <p:cNvSpPr>
            <a:spLocks noGrp="1"/>
          </p:cNvSpPr>
          <p:nvPr>
            <p:ph type="title"/>
          </p:nvPr>
        </p:nvSpPr>
        <p:spPr>
          <a:xfrm>
            <a:off x="611188" y="215900"/>
            <a:ext cx="8024812" cy="922338"/>
          </a:xfrm>
        </p:spPr>
        <p:txBody>
          <a:bodyPr/>
          <a:lstStyle/>
          <a:p>
            <a:r>
              <a:rPr lang="nl-NL" smtClean="0"/>
              <a:t>Klik om de stijl te bewerken</a:t>
            </a:r>
            <a:endParaRPr lang="nl-NL"/>
          </a:p>
        </p:txBody>
      </p:sp>
      <p:sp>
        <p:nvSpPr>
          <p:cNvPr id="3" name="Tijdelijke aanduiding voor tekst 2"/>
          <p:cNvSpPr>
            <a:spLocks noGrp="1"/>
          </p:cNvSpPr>
          <p:nvPr>
            <p:ph type="body" sz="half" idx="1"/>
          </p:nvPr>
        </p:nvSpPr>
        <p:spPr>
          <a:xfrm>
            <a:off x="611188" y="1600200"/>
            <a:ext cx="3921125" cy="3959225"/>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llustratie 3"/>
          <p:cNvSpPr>
            <a:spLocks noGrp="1"/>
          </p:cNvSpPr>
          <p:nvPr>
            <p:ph type="clipArt" sz="half" idx="2"/>
          </p:nvPr>
        </p:nvSpPr>
        <p:spPr>
          <a:xfrm>
            <a:off x="4684713" y="1600200"/>
            <a:ext cx="3921125" cy="3959225"/>
          </a:xfrm>
        </p:spPr>
        <p:txBody>
          <a:bodyPr/>
          <a:lstStyle/>
          <a:p>
            <a:pPr lvl="0"/>
            <a:endParaRPr lang="nl-NL" noProof="0"/>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11"/>
          <p:cNvSpPr>
            <a:spLocks noGrp="1" noChangeArrowheads="1"/>
          </p:cNvSpPr>
          <p:nvPr>
            <p:ph type="sldNum" sz="quarter" idx="11"/>
          </p:nvPr>
        </p:nvSpPr>
        <p:spPr>
          <a:ln/>
        </p:spPr>
        <p:txBody>
          <a:bodyPr/>
          <a:lstStyle>
            <a:lvl1pPr>
              <a:defRPr/>
            </a:lvl1pPr>
          </a:lstStyle>
          <a:p>
            <a:pPr>
              <a:defRPr/>
            </a:pPr>
            <a:r>
              <a:rPr lang="nl-NL"/>
              <a:t>PAGE </a:t>
            </a:r>
            <a:fld id="{23C267E6-F276-4EE2-AB66-3F7E747A7B91}"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5E01CA47-106E-4CC1-9B42-B55AA084FBD8}" type="datetime1">
              <a:rPr lang="nl-NL"/>
              <a:pPr>
                <a:defRPr/>
              </a:pPr>
              <a:t>17-9-2010</a:t>
            </a:fld>
            <a:endParaRPr lang="nl-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foto rood"/>
          <p:cNvPicPr>
            <a:picLocks noChangeAspect="1" noChangeArrowheads="1"/>
          </p:cNvPicPr>
          <p:nvPr/>
        </p:nvPicPr>
        <p:blipFill>
          <a:blip r:embed="rId2" cstate="print"/>
          <a:srcRect/>
          <a:stretch>
            <a:fillRect/>
          </a:stretch>
        </p:blipFill>
        <p:spPr bwMode="auto">
          <a:xfrm>
            <a:off x="5534025" y="1196975"/>
            <a:ext cx="3609975" cy="4176713"/>
          </a:xfrm>
          <a:prstGeom prst="rect">
            <a:avLst/>
          </a:prstGeom>
          <a:noFill/>
          <a:ln w="9525">
            <a:noFill/>
            <a:miter lim="800000"/>
            <a:headEnd/>
            <a:tailEnd/>
          </a:ln>
        </p:spPr>
      </p:pic>
      <p:pic>
        <p:nvPicPr>
          <p:cNvPr id="5" name="Picture 12" descr="red title"/>
          <p:cNvPicPr>
            <a:picLocks noChangeAspect="1" noChangeArrowheads="1"/>
          </p:cNvPicPr>
          <p:nvPr/>
        </p:nvPicPr>
        <p:blipFill>
          <a:blip r:embed="rId3" cstate="print"/>
          <a:srcRect/>
          <a:stretch>
            <a:fillRect/>
          </a:stretch>
        </p:blipFill>
        <p:spPr bwMode="auto">
          <a:xfrm>
            <a:off x="0" y="0"/>
            <a:ext cx="9140825" cy="6854825"/>
          </a:xfrm>
          <a:prstGeom prst="rect">
            <a:avLst/>
          </a:prstGeom>
          <a:noFill/>
          <a:ln w="9525">
            <a:noFill/>
            <a:miter lim="800000"/>
            <a:headEnd/>
            <a:tailEnd/>
          </a:ln>
        </p:spPr>
      </p:pic>
      <p:sp>
        <p:nvSpPr>
          <p:cNvPr id="50178" name="Rectangle 2"/>
          <p:cNvSpPr>
            <a:spLocks noGrp="1" noChangeArrowheads="1"/>
          </p:cNvSpPr>
          <p:nvPr>
            <p:ph type="ctrTitle"/>
          </p:nvPr>
        </p:nvSpPr>
        <p:spPr>
          <a:xfrm>
            <a:off x="611188" y="1619250"/>
            <a:ext cx="5616575" cy="1470025"/>
          </a:xfrm>
        </p:spPr>
        <p:txBody>
          <a:bodyPr/>
          <a:lstStyle>
            <a:lvl1pPr>
              <a:defRPr/>
            </a:lvl1pPr>
          </a:lstStyle>
          <a:p>
            <a:r>
              <a:rPr lang="nl-NL"/>
              <a:t>Click to edit Master title style</a:t>
            </a:r>
          </a:p>
        </p:txBody>
      </p:sp>
      <p:sp>
        <p:nvSpPr>
          <p:cNvPr id="50179" name="Rectangle 3"/>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r>
              <a:rPr lang="nl-NL"/>
              <a:t>Click to edit Master subtitle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7"/>
          <p:cNvSpPr>
            <a:spLocks noGrp="1" noChangeArrowheads="1"/>
          </p:cNvSpPr>
          <p:nvPr>
            <p:ph type="sldNum" sz="quarter" idx="11"/>
          </p:nvPr>
        </p:nvSpPr>
        <p:spPr>
          <a:ln/>
        </p:spPr>
        <p:txBody>
          <a:bodyPr/>
          <a:lstStyle>
            <a:lvl1pPr>
              <a:defRPr/>
            </a:lvl1pPr>
          </a:lstStyle>
          <a:p>
            <a:pPr>
              <a:defRPr/>
            </a:pPr>
            <a:r>
              <a:rPr lang="nl-NL"/>
              <a:t>PAGE </a:t>
            </a:r>
            <a:fld id="{8558D6F5-B2C7-4856-99DE-7567A74B84FF}"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C517CFCC-1B4F-4666-8CF5-D8AC7238C228}" type="datetime1">
              <a:rPr lang="nl-NL"/>
              <a:pPr>
                <a:defRPr/>
              </a:pPr>
              <a:t>17-9-2010</a:t>
            </a:fld>
            <a:endParaRPr lang="nl-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7"/>
          <p:cNvSpPr>
            <a:spLocks noGrp="1" noChangeArrowheads="1"/>
          </p:cNvSpPr>
          <p:nvPr>
            <p:ph type="sldNum" sz="quarter" idx="11"/>
          </p:nvPr>
        </p:nvSpPr>
        <p:spPr>
          <a:ln/>
        </p:spPr>
        <p:txBody>
          <a:bodyPr/>
          <a:lstStyle>
            <a:lvl1pPr>
              <a:defRPr/>
            </a:lvl1pPr>
          </a:lstStyle>
          <a:p>
            <a:pPr>
              <a:defRPr/>
            </a:pPr>
            <a:r>
              <a:rPr lang="nl-NL"/>
              <a:t>PAGE </a:t>
            </a:r>
            <a:fld id="{8F6A52D7-2DFF-4ED6-BBFA-33CF065FAA0A}"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A7FD6883-69F7-4099-B400-7B16871EA287}" type="datetime1">
              <a:rPr lang="nl-NL"/>
              <a:pPr>
                <a:defRPr/>
              </a:pPr>
              <a:t>17-9-2010</a:t>
            </a:fld>
            <a:endParaRPr lang="nl-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7"/>
          <p:cNvSpPr>
            <a:spLocks noGrp="1" noChangeArrowheads="1"/>
          </p:cNvSpPr>
          <p:nvPr>
            <p:ph type="sldNum" sz="quarter" idx="11"/>
          </p:nvPr>
        </p:nvSpPr>
        <p:spPr>
          <a:ln/>
        </p:spPr>
        <p:txBody>
          <a:bodyPr/>
          <a:lstStyle>
            <a:lvl1pPr>
              <a:defRPr/>
            </a:lvl1pPr>
          </a:lstStyle>
          <a:p>
            <a:pPr>
              <a:defRPr/>
            </a:pPr>
            <a:r>
              <a:rPr lang="nl-NL"/>
              <a:t>PAGE </a:t>
            </a:r>
            <a:fld id="{A6B8172B-C64E-4F2F-B90E-6311AA34983B}"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57698921-A4A7-4815-B1CD-090F2A302607}" type="datetime1">
              <a:rPr lang="nl-NL"/>
              <a:pPr>
                <a:defRPr/>
              </a:pPr>
              <a:t>17-9-2010</a:t>
            </a:fld>
            <a:endParaRPr lang="nl-NL"/>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8" name="Rectangle 7"/>
          <p:cNvSpPr>
            <a:spLocks noGrp="1" noChangeArrowheads="1"/>
          </p:cNvSpPr>
          <p:nvPr>
            <p:ph type="sldNum" sz="quarter" idx="11"/>
          </p:nvPr>
        </p:nvSpPr>
        <p:spPr>
          <a:ln/>
        </p:spPr>
        <p:txBody>
          <a:bodyPr/>
          <a:lstStyle>
            <a:lvl1pPr>
              <a:defRPr/>
            </a:lvl1pPr>
          </a:lstStyle>
          <a:p>
            <a:pPr>
              <a:defRPr/>
            </a:pPr>
            <a:r>
              <a:rPr lang="nl-NL"/>
              <a:t>PAGE </a:t>
            </a:r>
            <a:fld id="{5B1B1264-3C48-4349-8F17-EF40C071DA20}" type="slidenum">
              <a:rPr lang="nl-NL"/>
              <a:pPr>
                <a:defRPr/>
              </a:pPr>
              <a:t>‹#›</a:t>
            </a:fld>
            <a:endParaRPr lang="nl-NL"/>
          </a:p>
        </p:txBody>
      </p:sp>
      <p:sp>
        <p:nvSpPr>
          <p:cNvPr id="9" name="Rectangle 13"/>
          <p:cNvSpPr>
            <a:spLocks noGrp="1" noChangeArrowheads="1"/>
          </p:cNvSpPr>
          <p:nvPr>
            <p:ph type="dt" sz="half" idx="12"/>
          </p:nvPr>
        </p:nvSpPr>
        <p:spPr>
          <a:ln/>
        </p:spPr>
        <p:txBody>
          <a:bodyPr/>
          <a:lstStyle>
            <a:lvl1pPr>
              <a:defRPr/>
            </a:lvl1pPr>
          </a:lstStyle>
          <a:p>
            <a:pPr>
              <a:defRPr/>
            </a:pPr>
            <a:fld id="{2E69BF6C-01A0-4FDD-8191-4E6FAEA6699F}" type="datetime1">
              <a:rPr lang="nl-NL"/>
              <a:pPr>
                <a:defRPr/>
              </a:pPr>
              <a:t>17-9-2010</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11"/>
          <p:cNvSpPr>
            <a:spLocks noGrp="1" noChangeArrowheads="1"/>
          </p:cNvSpPr>
          <p:nvPr>
            <p:ph type="sldNum" sz="quarter" idx="11"/>
          </p:nvPr>
        </p:nvSpPr>
        <p:spPr>
          <a:ln/>
        </p:spPr>
        <p:txBody>
          <a:bodyPr/>
          <a:lstStyle>
            <a:lvl1pPr>
              <a:defRPr/>
            </a:lvl1pPr>
          </a:lstStyle>
          <a:p>
            <a:pPr>
              <a:defRPr/>
            </a:pPr>
            <a:r>
              <a:rPr lang="nl-NL"/>
              <a:t>PAGE </a:t>
            </a:r>
            <a:fld id="{24CFEC5F-D4DF-4F94-9370-2CDE4C853F01}"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1966C507-D6E4-4993-B7C2-B7AC6F66C9DA}" type="datetime1">
              <a:rPr lang="nl-NL"/>
              <a:pPr>
                <a:defRPr/>
              </a:pPr>
              <a:t>17-9-2010</a:t>
            </a:fld>
            <a:endParaRPr lang="nl-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4" name="Rectangle 7"/>
          <p:cNvSpPr>
            <a:spLocks noGrp="1" noChangeArrowheads="1"/>
          </p:cNvSpPr>
          <p:nvPr>
            <p:ph type="sldNum" sz="quarter" idx="11"/>
          </p:nvPr>
        </p:nvSpPr>
        <p:spPr>
          <a:ln/>
        </p:spPr>
        <p:txBody>
          <a:bodyPr/>
          <a:lstStyle>
            <a:lvl1pPr>
              <a:defRPr/>
            </a:lvl1pPr>
          </a:lstStyle>
          <a:p>
            <a:pPr>
              <a:defRPr/>
            </a:pPr>
            <a:r>
              <a:rPr lang="nl-NL"/>
              <a:t>PAGE </a:t>
            </a:r>
            <a:fld id="{E262AD15-AC8A-4650-AEC8-2B37FB0F532F}" type="slidenum">
              <a:rPr lang="nl-NL"/>
              <a:pPr>
                <a:defRPr/>
              </a:pPr>
              <a:t>‹#›</a:t>
            </a:fld>
            <a:endParaRPr lang="nl-NL"/>
          </a:p>
        </p:txBody>
      </p:sp>
      <p:sp>
        <p:nvSpPr>
          <p:cNvPr id="5" name="Rectangle 13"/>
          <p:cNvSpPr>
            <a:spLocks noGrp="1" noChangeArrowheads="1"/>
          </p:cNvSpPr>
          <p:nvPr>
            <p:ph type="dt" sz="half" idx="12"/>
          </p:nvPr>
        </p:nvSpPr>
        <p:spPr>
          <a:ln/>
        </p:spPr>
        <p:txBody>
          <a:bodyPr/>
          <a:lstStyle>
            <a:lvl1pPr>
              <a:defRPr/>
            </a:lvl1pPr>
          </a:lstStyle>
          <a:p>
            <a:pPr>
              <a:defRPr/>
            </a:pPr>
            <a:fld id="{10C3B699-4D2F-40C2-91A6-E07198AE70EB}" type="datetime1">
              <a:rPr lang="nl-NL"/>
              <a:pPr>
                <a:defRPr/>
              </a:pPr>
              <a:t>17-9-2010</a:t>
            </a:fld>
            <a:endParaRPr lang="nl-NL"/>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3" name="Rectangle 7"/>
          <p:cNvSpPr>
            <a:spLocks noGrp="1" noChangeArrowheads="1"/>
          </p:cNvSpPr>
          <p:nvPr>
            <p:ph type="sldNum" sz="quarter" idx="11"/>
          </p:nvPr>
        </p:nvSpPr>
        <p:spPr>
          <a:ln/>
        </p:spPr>
        <p:txBody>
          <a:bodyPr/>
          <a:lstStyle>
            <a:lvl1pPr>
              <a:defRPr/>
            </a:lvl1pPr>
          </a:lstStyle>
          <a:p>
            <a:pPr>
              <a:defRPr/>
            </a:pPr>
            <a:r>
              <a:rPr lang="nl-NL"/>
              <a:t>PAGE </a:t>
            </a:r>
            <a:fld id="{C6CAFBAF-9511-4A04-9D97-CEB17BD62BD0}" type="slidenum">
              <a:rPr lang="nl-NL"/>
              <a:pPr>
                <a:defRPr/>
              </a:pPr>
              <a:t>‹#›</a:t>
            </a:fld>
            <a:endParaRPr lang="nl-NL"/>
          </a:p>
        </p:txBody>
      </p:sp>
      <p:sp>
        <p:nvSpPr>
          <p:cNvPr id="4" name="Rectangle 13"/>
          <p:cNvSpPr>
            <a:spLocks noGrp="1" noChangeArrowheads="1"/>
          </p:cNvSpPr>
          <p:nvPr>
            <p:ph type="dt" sz="half" idx="12"/>
          </p:nvPr>
        </p:nvSpPr>
        <p:spPr>
          <a:ln/>
        </p:spPr>
        <p:txBody>
          <a:bodyPr/>
          <a:lstStyle>
            <a:lvl1pPr>
              <a:defRPr/>
            </a:lvl1pPr>
          </a:lstStyle>
          <a:p>
            <a:pPr>
              <a:defRPr/>
            </a:pPr>
            <a:fld id="{CE409F07-F16C-4722-A3BF-DBFF216A710B}" type="datetime1">
              <a:rPr lang="nl-NL"/>
              <a:pPr>
                <a:defRPr/>
              </a:pPr>
              <a:t>17-9-2010</a:t>
            </a:fld>
            <a:endParaRPr lang="nl-NL"/>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7"/>
          <p:cNvSpPr>
            <a:spLocks noGrp="1" noChangeArrowheads="1"/>
          </p:cNvSpPr>
          <p:nvPr>
            <p:ph type="sldNum" sz="quarter" idx="11"/>
          </p:nvPr>
        </p:nvSpPr>
        <p:spPr>
          <a:ln/>
        </p:spPr>
        <p:txBody>
          <a:bodyPr/>
          <a:lstStyle>
            <a:lvl1pPr>
              <a:defRPr/>
            </a:lvl1pPr>
          </a:lstStyle>
          <a:p>
            <a:pPr>
              <a:defRPr/>
            </a:pPr>
            <a:r>
              <a:rPr lang="nl-NL"/>
              <a:t>PAGE </a:t>
            </a:r>
            <a:fld id="{4BF4DF6B-5456-4498-83DB-877586C1A8CE}"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FC186D87-D888-4C88-A73C-98D96600CA58}" type="datetime1">
              <a:rPr lang="nl-NL"/>
              <a:pPr>
                <a:defRPr/>
              </a:pPr>
              <a:t>17-9-2010</a:t>
            </a:fld>
            <a:endParaRPr lang="nl-NL"/>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7"/>
          <p:cNvSpPr>
            <a:spLocks noGrp="1" noChangeArrowheads="1"/>
          </p:cNvSpPr>
          <p:nvPr>
            <p:ph type="sldNum" sz="quarter" idx="11"/>
          </p:nvPr>
        </p:nvSpPr>
        <p:spPr>
          <a:ln/>
        </p:spPr>
        <p:txBody>
          <a:bodyPr/>
          <a:lstStyle>
            <a:lvl1pPr>
              <a:defRPr/>
            </a:lvl1pPr>
          </a:lstStyle>
          <a:p>
            <a:pPr>
              <a:defRPr/>
            </a:pPr>
            <a:r>
              <a:rPr lang="nl-NL"/>
              <a:t>PAGE </a:t>
            </a:r>
            <a:fld id="{64961C90-DD62-427A-AB60-7E39E05E78A5}"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FDE212CE-8428-4DB0-9ACC-7A6D60AE39E1}" type="datetime1">
              <a:rPr lang="nl-NL"/>
              <a:pPr>
                <a:defRPr/>
              </a:pPr>
              <a:t>17-9-2010</a:t>
            </a:fld>
            <a:endParaRPr lang="nl-N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7"/>
          <p:cNvSpPr>
            <a:spLocks noGrp="1" noChangeArrowheads="1"/>
          </p:cNvSpPr>
          <p:nvPr>
            <p:ph type="sldNum" sz="quarter" idx="11"/>
          </p:nvPr>
        </p:nvSpPr>
        <p:spPr>
          <a:ln/>
        </p:spPr>
        <p:txBody>
          <a:bodyPr/>
          <a:lstStyle>
            <a:lvl1pPr>
              <a:defRPr/>
            </a:lvl1pPr>
          </a:lstStyle>
          <a:p>
            <a:pPr>
              <a:defRPr/>
            </a:pPr>
            <a:r>
              <a:rPr lang="nl-NL"/>
              <a:t>PAGE </a:t>
            </a:r>
            <a:fld id="{15A3F112-B2F9-4148-9860-7299233E3F09}"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D8B4BDDB-4923-4A29-AF21-D5907E50CBF2}" type="datetime1">
              <a:rPr lang="nl-NL"/>
              <a:pPr>
                <a:defRPr/>
              </a:pPr>
              <a:t>17-9-2010</a:t>
            </a:fld>
            <a:endParaRPr lang="nl-NL"/>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15900"/>
            <a:ext cx="2005012" cy="5522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215900"/>
            <a:ext cx="58674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7"/>
          <p:cNvSpPr>
            <a:spLocks noGrp="1" noChangeArrowheads="1"/>
          </p:cNvSpPr>
          <p:nvPr>
            <p:ph type="sldNum" sz="quarter" idx="11"/>
          </p:nvPr>
        </p:nvSpPr>
        <p:spPr>
          <a:ln/>
        </p:spPr>
        <p:txBody>
          <a:bodyPr/>
          <a:lstStyle>
            <a:lvl1pPr>
              <a:defRPr/>
            </a:lvl1pPr>
          </a:lstStyle>
          <a:p>
            <a:pPr>
              <a:defRPr/>
            </a:pPr>
            <a:r>
              <a:rPr lang="nl-NL"/>
              <a:t>PAGE </a:t>
            </a:r>
            <a:fld id="{60C2D723-950D-4648-9D4E-3AB544B9BC88}"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3CF1141D-7A1B-4EBA-9DAA-F78F32579535}" type="datetime1">
              <a:rPr lang="nl-NL"/>
              <a:pPr>
                <a:defRPr/>
              </a:pPr>
              <a:t>17-9-2010</a:t>
            </a:fld>
            <a:endParaRPr lang="nl-NL"/>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20164" name="Rectangle 4"/>
          <p:cNvSpPr>
            <a:spLocks noGrp="1" noChangeArrowheads="1"/>
          </p:cNvSpPr>
          <p:nvPr>
            <p:ph type="ctrTitle"/>
          </p:nvPr>
        </p:nvSpPr>
        <p:spPr>
          <a:xfrm>
            <a:off x="611188" y="1619250"/>
            <a:ext cx="5616575" cy="1470025"/>
          </a:xfrm>
        </p:spPr>
        <p:txBody>
          <a:bodyPr/>
          <a:lstStyle>
            <a:lvl1pPr>
              <a:defRPr/>
            </a:lvl1pPr>
          </a:lstStyle>
          <a:p>
            <a:r>
              <a:rPr lang="nl-NL"/>
              <a:t>Click to edit Master title style</a:t>
            </a:r>
          </a:p>
        </p:txBody>
      </p:sp>
      <p:sp>
        <p:nvSpPr>
          <p:cNvPr id="220165" name="Rectangle 5"/>
          <p:cNvSpPr>
            <a:spLocks noGrp="1" noChangeArrowheads="1"/>
          </p:cNvSpPr>
          <p:nvPr>
            <p:ph type="subTitle" idx="1"/>
          </p:nvPr>
        </p:nvSpPr>
        <p:spPr>
          <a:xfrm>
            <a:off x="611188" y="3238500"/>
            <a:ext cx="5113337" cy="550863"/>
          </a:xfrm>
        </p:spPr>
        <p:txBody>
          <a:bodyPr/>
          <a:lstStyle>
            <a:lvl1pPr marL="0" indent="0">
              <a:buFontTx/>
              <a:buNone/>
              <a:defRPr sz="1800">
                <a:solidFill>
                  <a:schemeClr val="tx2"/>
                </a:solidFill>
              </a:defRPr>
            </a:lvl1pPr>
          </a:lstStyle>
          <a:p>
            <a:r>
              <a:rPr lang="nl-NL"/>
              <a:t>Click to edit Master subtitle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6"/>
          <p:cNvSpPr>
            <a:spLocks noGrp="1" noChangeArrowheads="1"/>
          </p:cNvSpPr>
          <p:nvPr>
            <p:ph type="sldNum" sz="quarter" idx="11"/>
          </p:nvPr>
        </p:nvSpPr>
        <p:spPr>
          <a:ln/>
        </p:spPr>
        <p:txBody>
          <a:bodyPr/>
          <a:lstStyle>
            <a:lvl1pPr>
              <a:defRPr/>
            </a:lvl1pPr>
          </a:lstStyle>
          <a:p>
            <a:pPr>
              <a:defRPr/>
            </a:pPr>
            <a:r>
              <a:rPr lang="nl-NL"/>
              <a:t>PAGE </a:t>
            </a:r>
            <a:fld id="{638E3B42-5D23-4125-A4DE-9C64FE36F838}" type="slidenum">
              <a:rPr lang="nl-NL"/>
              <a:pPr>
                <a:defRPr/>
              </a:pPr>
              <a:t>‹#›</a:t>
            </a:fld>
            <a:endParaRPr lang="nl-NL"/>
          </a:p>
        </p:txBody>
      </p:sp>
      <p:sp>
        <p:nvSpPr>
          <p:cNvPr id="6" name="Rectangle 8"/>
          <p:cNvSpPr>
            <a:spLocks noGrp="1" noChangeArrowheads="1"/>
          </p:cNvSpPr>
          <p:nvPr>
            <p:ph type="dt" sz="half" idx="12"/>
          </p:nvPr>
        </p:nvSpPr>
        <p:spPr>
          <a:ln/>
        </p:spPr>
        <p:txBody>
          <a:bodyPr/>
          <a:lstStyle>
            <a:lvl1pPr>
              <a:defRPr/>
            </a:lvl1pPr>
          </a:lstStyle>
          <a:p>
            <a:pPr>
              <a:defRPr/>
            </a:pPr>
            <a:fld id="{72BD8DBB-7B24-40B9-8BAB-149F89A05D5B}" type="datetime1">
              <a:rPr lang="nl-NL"/>
              <a:pPr>
                <a:defRPr/>
              </a:pPr>
              <a:t>17-9-2010</a:t>
            </a:fld>
            <a:endParaRPr lang="nl-NL"/>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6"/>
          <p:cNvSpPr>
            <a:spLocks noGrp="1" noChangeArrowheads="1"/>
          </p:cNvSpPr>
          <p:nvPr>
            <p:ph type="sldNum" sz="quarter" idx="11"/>
          </p:nvPr>
        </p:nvSpPr>
        <p:spPr>
          <a:ln/>
        </p:spPr>
        <p:txBody>
          <a:bodyPr/>
          <a:lstStyle>
            <a:lvl1pPr>
              <a:defRPr/>
            </a:lvl1pPr>
          </a:lstStyle>
          <a:p>
            <a:pPr>
              <a:defRPr/>
            </a:pPr>
            <a:r>
              <a:rPr lang="nl-NL"/>
              <a:t>PAGE </a:t>
            </a:r>
            <a:fld id="{111F9645-2051-47BC-98C8-D1831972F674}" type="slidenum">
              <a:rPr lang="nl-NL"/>
              <a:pPr>
                <a:defRPr/>
              </a:pPr>
              <a:t>‹#›</a:t>
            </a:fld>
            <a:endParaRPr lang="nl-NL"/>
          </a:p>
        </p:txBody>
      </p:sp>
      <p:sp>
        <p:nvSpPr>
          <p:cNvPr id="6" name="Rectangle 8"/>
          <p:cNvSpPr>
            <a:spLocks noGrp="1" noChangeArrowheads="1"/>
          </p:cNvSpPr>
          <p:nvPr>
            <p:ph type="dt" sz="half" idx="12"/>
          </p:nvPr>
        </p:nvSpPr>
        <p:spPr>
          <a:ln/>
        </p:spPr>
        <p:txBody>
          <a:bodyPr/>
          <a:lstStyle>
            <a:lvl1pPr>
              <a:defRPr/>
            </a:lvl1pPr>
          </a:lstStyle>
          <a:p>
            <a:pPr>
              <a:defRPr/>
            </a:pPr>
            <a:fld id="{D63E819B-A8FE-4DE8-B4D5-EDA35713D770}" type="datetime1">
              <a:rPr lang="nl-NL"/>
              <a:pPr>
                <a:defRPr/>
              </a:pPr>
              <a:t>17-9-2010</a:t>
            </a:fld>
            <a:endParaRPr lang="nl-NL"/>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600200"/>
            <a:ext cx="3919537"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1600200"/>
            <a:ext cx="3921125" cy="4138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6"/>
          <p:cNvSpPr>
            <a:spLocks noGrp="1" noChangeArrowheads="1"/>
          </p:cNvSpPr>
          <p:nvPr>
            <p:ph type="sldNum" sz="quarter" idx="11"/>
          </p:nvPr>
        </p:nvSpPr>
        <p:spPr>
          <a:ln/>
        </p:spPr>
        <p:txBody>
          <a:bodyPr/>
          <a:lstStyle>
            <a:lvl1pPr>
              <a:defRPr/>
            </a:lvl1pPr>
          </a:lstStyle>
          <a:p>
            <a:pPr>
              <a:defRPr/>
            </a:pPr>
            <a:r>
              <a:rPr lang="nl-NL"/>
              <a:t>PAGE </a:t>
            </a:r>
            <a:fld id="{AD39B053-D29F-47A9-A8DB-197A1BD5A38A}" type="slidenum">
              <a:rPr lang="nl-NL"/>
              <a:pPr>
                <a:defRPr/>
              </a:pPr>
              <a:t>‹#›</a:t>
            </a:fld>
            <a:endParaRPr lang="nl-NL"/>
          </a:p>
        </p:txBody>
      </p:sp>
      <p:sp>
        <p:nvSpPr>
          <p:cNvPr id="7" name="Rectangle 8"/>
          <p:cNvSpPr>
            <a:spLocks noGrp="1" noChangeArrowheads="1"/>
          </p:cNvSpPr>
          <p:nvPr>
            <p:ph type="dt" sz="half" idx="12"/>
          </p:nvPr>
        </p:nvSpPr>
        <p:spPr>
          <a:ln/>
        </p:spPr>
        <p:txBody>
          <a:bodyPr/>
          <a:lstStyle>
            <a:lvl1pPr>
              <a:defRPr/>
            </a:lvl1pPr>
          </a:lstStyle>
          <a:p>
            <a:pPr>
              <a:defRPr/>
            </a:pPr>
            <a:fld id="{4EC0AE95-63A7-40D6-BC60-10890D1F06D8}" type="datetime1">
              <a:rPr lang="nl-NL"/>
              <a:pPr>
                <a:defRPr/>
              </a:pPr>
              <a:t>17-9-2010</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11"/>
          <p:cNvSpPr>
            <a:spLocks noGrp="1" noChangeArrowheads="1"/>
          </p:cNvSpPr>
          <p:nvPr>
            <p:ph type="sldNum" sz="quarter" idx="11"/>
          </p:nvPr>
        </p:nvSpPr>
        <p:spPr>
          <a:ln/>
        </p:spPr>
        <p:txBody>
          <a:bodyPr/>
          <a:lstStyle>
            <a:lvl1pPr>
              <a:defRPr/>
            </a:lvl1pPr>
          </a:lstStyle>
          <a:p>
            <a:pPr>
              <a:defRPr/>
            </a:pPr>
            <a:r>
              <a:rPr lang="nl-NL"/>
              <a:t>PAGE </a:t>
            </a:r>
            <a:fld id="{34F31BC9-4CA3-451C-90DB-AB5CBDC2C58E}" type="slidenum">
              <a:rPr lang="nl-NL"/>
              <a:pPr>
                <a:defRPr/>
              </a:pPr>
              <a:t>‹#›</a:t>
            </a:fld>
            <a:endParaRPr lang="nl-NL"/>
          </a:p>
        </p:txBody>
      </p:sp>
      <p:sp>
        <p:nvSpPr>
          <p:cNvPr id="6" name="Rectangle 13"/>
          <p:cNvSpPr>
            <a:spLocks noGrp="1" noChangeArrowheads="1"/>
          </p:cNvSpPr>
          <p:nvPr>
            <p:ph type="dt" sz="half" idx="12"/>
          </p:nvPr>
        </p:nvSpPr>
        <p:spPr>
          <a:ln/>
        </p:spPr>
        <p:txBody>
          <a:bodyPr/>
          <a:lstStyle>
            <a:lvl1pPr>
              <a:defRPr/>
            </a:lvl1pPr>
          </a:lstStyle>
          <a:p>
            <a:pPr>
              <a:defRPr/>
            </a:pPr>
            <a:fld id="{67B5EACC-45CF-45AF-80A3-32DDAB732E58}" type="datetime1">
              <a:rPr lang="nl-NL"/>
              <a:pPr>
                <a:defRPr/>
              </a:pPr>
              <a:t>17-9-2010</a:t>
            </a:fld>
            <a:endParaRPr lang="nl-NL"/>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8" name="Rectangle 6"/>
          <p:cNvSpPr>
            <a:spLocks noGrp="1" noChangeArrowheads="1"/>
          </p:cNvSpPr>
          <p:nvPr>
            <p:ph type="sldNum" sz="quarter" idx="11"/>
          </p:nvPr>
        </p:nvSpPr>
        <p:spPr>
          <a:ln/>
        </p:spPr>
        <p:txBody>
          <a:bodyPr/>
          <a:lstStyle>
            <a:lvl1pPr>
              <a:defRPr/>
            </a:lvl1pPr>
          </a:lstStyle>
          <a:p>
            <a:pPr>
              <a:defRPr/>
            </a:pPr>
            <a:r>
              <a:rPr lang="nl-NL"/>
              <a:t>PAGE </a:t>
            </a:r>
            <a:fld id="{CC87584C-FE88-4DBE-B727-0D02A91D4B22}" type="slidenum">
              <a:rPr lang="nl-NL"/>
              <a:pPr>
                <a:defRPr/>
              </a:pPr>
              <a:t>‹#›</a:t>
            </a:fld>
            <a:endParaRPr lang="nl-NL"/>
          </a:p>
        </p:txBody>
      </p:sp>
      <p:sp>
        <p:nvSpPr>
          <p:cNvPr id="9" name="Rectangle 8"/>
          <p:cNvSpPr>
            <a:spLocks noGrp="1" noChangeArrowheads="1"/>
          </p:cNvSpPr>
          <p:nvPr>
            <p:ph type="dt" sz="half" idx="12"/>
          </p:nvPr>
        </p:nvSpPr>
        <p:spPr>
          <a:ln/>
        </p:spPr>
        <p:txBody>
          <a:bodyPr/>
          <a:lstStyle>
            <a:lvl1pPr>
              <a:defRPr/>
            </a:lvl1pPr>
          </a:lstStyle>
          <a:p>
            <a:pPr>
              <a:defRPr/>
            </a:pPr>
            <a:fld id="{BF3C69F8-3416-42F4-BE60-9BCD55C989A6}" type="datetime1">
              <a:rPr lang="nl-NL"/>
              <a:pPr>
                <a:defRPr/>
              </a:pPr>
              <a:t>17-9-2010</a:t>
            </a:fld>
            <a:endParaRPr lang="nl-NL"/>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4" name="Rectangle 6"/>
          <p:cNvSpPr>
            <a:spLocks noGrp="1" noChangeArrowheads="1"/>
          </p:cNvSpPr>
          <p:nvPr>
            <p:ph type="sldNum" sz="quarter" idx="11"/>
          </p:nvPr>
        </p:nvSpPr>
        <p:spPr>
          <a:ln/>
        </p:spPr>
        <p:txBody>
          <a:bodyPr/>
          <a:lstStyle>
            <a:lvl1pPr>
              <a:defRPr/>
            </a:lvl1pPr>
          </a:lstStyle>
          <a:p>
            <a:pPr>
              <a:defRPr/>
            </a:pPr>
            <a:r>
              <a:rPr lang="nl-NL"/>
              <a:t>PAGE </a:t>
            </a:r>
            <a:fld id="{A5E22AAF-9ABD-4D8A-B52E-40D612779A13}" type="slidenum">
              <a:rPr lang="nl-NL"/>
              <a:pPr>
                <a:defRPr/>
              </a:pPr>
              <a:t>‹#›</a:t>
            </a:fld>
            <a:endParaRPr lang="nl-NL"/>
          </a:p>
        </p:txBody>
      </p:sp>
      <p:sp>
        <p:nvSpPr>
          <p:cNvPr id="5" name="Rectangle 8"/>
          <p:cNvSpPr>
            <a:spLocks noGrp="1" noChangeArrowheads="1"/>
          </p:cNvSpPr>
          <p:nvPr>
            <p:ph type="dt" sz="half" idx="12"/>
          </p:nvPr>
        </p:nvSpPr>
        <p:spPr>
          <a:ln/>
        </p:spPr>
        <p:txBody>
          <a:bodyPr/>
          <a:lstStyle>
            <a:lvl1pPr>
              <a:defRPr/>
            </a:lvl1pPr>
          </a:lstStyle>
          <a:p>
            <a:pPr>
              <a:defRPr/>
            </a:pPr>
            <a:fld id="{50ADF319-6C47-4A5C-BD85-086802A67F8D}" type="datetime1">
              <a:rPr lang="nl-NL"/>
              <a:pPr>
                <a:defRPr/>
              </a:pPr>
              <a:t>17-9-2010</a:t>
            </a:fld>
            <a:endParaRPr lang="nl-NL"/>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3" name="Rectangle 6"/>
          <p:cNvSpPr>
            <a:spLocks noGrp="1" noChangeArrowheads="1"/>
          </p:cNvSpPr>
          <p:nvPr>
            <p:ph type="sldNum" sz="quarter" idx="11"/>
          </p:nvPr>
        </p:nvSpPr>
        <p:spPr>
          <a:ln/>
        </p:spPr>
        <p:txBody>
          <a:bodyPr/>
          <a:lstStyle>
            <a:lvl1pPr>
              <a:defRPr/>
            </a:lvl1pPr>
          </a:lstStyle>
          <a:p>
            <a:pPr>
              <a:defRPr/>
            </a:pPr>
            <a:r>
              <a:rPr lang="nl-NL"/>
              <a:t>PAGE </a:t>
            </a:r>
            <a:fld id="{5C4A4D2C-DA4F-4310-AD22-5234577CEED2}" type="slidenum">
              <a:rPr lang="nl-NL"/>
              <a:pPr>
                <a:defRPr/>
              </a:pPr>
              <a:t>‹#›</a:t>
            </a:fld>
            <a:endParaRPr lang="nl-NL"/>
          </a:p>
        </p:txBody>
      </p:sp>
      <p:sp>
        <p:nvSpPr>
          <p:cNvPr id="4" name="Rectangle 8"/>
          <p:cNvSpPr>
            <a:spLocks noGrp="1" noChangeArrowheads="1"/>
          </p:cNvSpPr>
          <p:nvPr>
            <p:ph type="dt" sz="half" idx="12"/>
          </p:nvPr>
        </p:nvSpPr>
        <p:spPr>
          <a:ln/>
        </p:spPr>
        <p:txBody>
          <a:bodyPr/>
          <a:lstStyle>
            <a:lvl1pPr>
              <a:defRPr/>
            </a:lvl1pPr>
          </a:lstStyle>
          <a:p>
            <a:pPr>
              <a:defRPr/>
            </a:pPr>
            <a:fld id="{0E8772FD-2575-4BF9-9518-37F227EC359A}" type="datetime1">
              <a:rPr lang="nl-NL"/>
              <a:pPr>
                <a:defRPr/>
              </a:pPr>
              <a:t>17-9-2010</a:t>
            </a:fld>
            <a:endParaRPr lang="nl-NL"/>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6"/>
          <p:cNvSpPr>
            <a:spLocks noGrp="1" noChangeArrowheads="1"/>
          </p:cNvSpPr>
          <p:nvPr>
            <p:ph type="sldNum" sz="quarter" idx="11"/>
          </p:nvPr>
        </p:nvSpPr>
        <p:spPr>
          <a:ln/>
        </p:spPr>
        <p:txBody>
          <a:bodyPr/>
          <a:lstStyle>
            <a:lvl1pPr>
              <a:defRPr/>
            </a:lvl1pPr>
          </a:lstStyle>
          <a:p>
            <a:pPr>
              <a:defRPr/>
            </a:pPr>
            <a:r>
              <a:rPr lang="nl-NL"/>
              <a:t>PAGE </a:t>
            </a:r>
            <a:fld id="{94F53774-EC97-4E80-B158-BE33B7EC8186}" type="slidenum">
              <a:rPr lang="nl-NL"/>
              <a:pPr>
                <a:defRPr/>
              </a:pPr>
              <a:t>‹#›</a:t>
            </a:fld>
            <a:endParaRPr lang="nl-NL"/>
          </a:p>
        </p:txBody>
      </p:sp>
      <p:sp>
        <p:nvSpPr>
          <p:cNvPr id="7" name="Rectangle 8"/>
          <p:cNvSpPr>
            <a:spLocks noGrp="1" noChangeArrowheads="1"/>
          </p:cNvSpPr>
          <p:nvPr>
            <p:ph type="dt" sz="half" idx="12"/>
          </p:nvPr>
        </p:nvSpPr>
        <p:spPr>
          <a:ln/>
        </p:spPr>
        <p:txBody>
          <a:bodyPr/>
          <a:lstStyle>
            <a:lvl1pPr>
              <a:defRPr/>
            </a:lvl1pPr>
          </a:lstStyle>
          <a:p>
            <a:pPr>
              <a:defRPr/>
            </a:pPr>
            <a:fld id="{4135A4DC-BB78-4815-B298-46F51B061C36}" type="datetime1">
              <a:rPr lang="nl-NL"/>
              <a:pPr>
                <a:defRPr/>
              </a:pPr>
              <a:t>17-9-2010</a:t>
            </a:fld>
            <a:endParaRPr lang="nl-NL"/>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6"/>
          <p:cNvSpPr>
            <a:spLocks noGrp="1" noChangeArrowheads="1"/>
          </p:cNvSpPr>
          <p:nvPr>
            <p:ph type="sldNum" sz="quarter" idx="11"/>
          </p:nvPr>
        </p:nvSpPr>
        <p:spPr>
          <a:ln/>
        </p:spPr>
        <p:txBody>
          <a:bodyPr/>
          <a:lstStyle>
            <a:lvl1pPr>
              <a:defRPr/>
            </a:lvl1pPr>
          </a:lstStyle>
          <a:p>
            <a:pPr>
              <a:defRPr/>
            </a:pPr>
            <a:r>
              <a:rPr lang="nl-NL"/>
              <a:t>PAGE </a:t>
            </a:r>
            <a:fld id="{0CC39579-0E64-43C0-9F8D-89715660CD20}" type="slidenum">
              <a:rPr lang="nl-NL"/>
              <a:pPr>
                <a:defRPr/>
              </a:pPr>
              <a:t>‹#›</a:t>
            </a:fld>
            <a:endParaRPr lang="nl-NL"/>
          </a:p>
        </p:txBody>
      </p:sp>
      <p:sp>
        <p:nvSpPr>
          <p:cNvPr id="7" name="Rectangle 8"/>
          <p:cNvSpPr>
            <a:spLocks noGrp="1" noChangeArrowheads="1"/>
          </p:cNvSpPr>
          <p:nvPr>
            <p:ph type="dt" sz="half" idx="12"/>
          </p:nvPr>
        </p:nvSpPr>
        <p:spPr>
          <a:ln/>
        </p:spPr>
        <p:txBody>
          <a:bodyPr/>
          <a:lstStyle>
            <a:lvl1pPr>
              <a:defRPr/>
            </a:lvl1pPr>
          </a:lstStyle>
          <a:p>
            <a:pPr>
              <a:defRPr/>
            </a:pPr>
            <a:fld id="{77B001C4-DA07-49F9-9596-6CE34AE65863}" type="datetime1">
              <a:rPr lang="nl-NL"/>
              <a:pPr>
                <a:defRPr/>
              </a:pPr>
              <a:t>17-9-2010</a:t>
            </a:fld>
            <a:endParaRPr lang="nl-NL"/>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6"/>
          <p:cNvSpPr>
            <a:spLocks noGrp="1" noChangeArrowheads="1"/>
          </p:cNvSpPr>
          <p:nvPr>
            <p:ph type="sldNum" sz="quarter" idx="11"/>
          </p:nvPr>
        </p:nvSpPr>
        <p:spPr>
          <a:ln/>
        </p:spPr>
        <p:txBody>
          <a:bodyPr/>
          <a:lstStyle>
            <a:lvl1pPr>
              <a:defRPr/>
            </a:lvl1pPr>
          </a:lstStyle>
          <a:p>
            <a:pPr>
              <a:defRPr/>
            </a:pPr>
            <a:r>
              <a:rPr lang="nl-NL"/>
              <a:t>PAGE </a:t>
            </a:r>
            <a:fld id="{3319CB26-C29C-45D1-BE08-228805047A86}" type="slidenum">
              <a:rPr lang="nl-NL"/>
              <a:pPr>
                <a:defRPr/>
              </a:pPr>
              <a:t>‹#›</a:t>
            </a:fld>
            <a:endParaRPr lang="nl-NL"/>
          </a:p>
        </p:txBody>
      </p:sp>
      <p:sp>
        <p:nvSpPr>
          <p:cNvPr id="6" name="Rectangle 8"/>
          <p:cNvSpPr>
            <a:spLocks noGrp="1" noChangeArrowheads="1"/>
          </p:cNvSpPr>
          <p:nvPr>
            <p:ph type="dt" sz="half" idx="12"/>
          </p:nvPr>
        </p:nvSpPr>
        <p:spPr>
          <a:ln/>
        </p:spPr>
        <p:txBody>
          <a:bodyPr/>
          <a:lstStyle>
            <a:lvl1pPr>
              <a:defRPr/>
            </a:lvl1pPr>
          </a:lstStyle>
          <a:p>
            <a:pPr>
              <a:defRPr/>
            </a:pPr>
            <a:fld id="{71B77BC6-6BAB-4459-A66F-7ED60FDAB0EC}" type="datetime1">
              <a:rPr lang="nl-NL"/>
              <a:pPr>
                <a:defRPr/>
              </a:pPr>
              <a:t>17-9-2010</a:t>
            </a:fld>
            <a:endParaRPr lang="nl-NL"/>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988" y="215900"/>
            <a:ext cx="2005012" cy="5522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215900"/>
            <a:ext cx="58674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5" name="Rectangle 6"/>
          <p:cNvSpPr>
            <a:spLocks noGrp="1" noChangeArrowheads="1"/>
          </p:cNvSpPr>
          <p:nvPr>
            <p:ph type="sldNum" sz="quarter" idx="11"/>
          </p:nvPr>
        </p:nvSpPr>
        <p:spPr>
          <a:ln/>
        </p:spPr>
        <p:txBody>
          <a:bodyPr/>
          <a:lstStyle>
            <a:lvl1pPr>
              <a:defRPr/>
            </a:lvl1pPr>
          </a:lstStyle>
          <a:p>
            <a:pPr>
              <a:defRPr/>
            </a:pPr>
            <a:r>
              <a:rPr lang="nl-NL"/>
              <a:t>PAGE </a:t>
            </a:r>
            <a:fld id="{5242DC30-8482-4391-B7A8-4A802643BEFC}" type="slidenum">
              <a:rPr lang="nl-NL"/>
              <a:pPr>
                <a:defRPr/>
              </a:pPr>
              <a:t>‹#›</a:t>
            </a:fld>
            <a:endParaRPr lang="nl-NL"/>
          </a:p>
        </p:txBody>
      </p:sp>
      <p:sp>
        <p:nvSpPr>
          <p:cNvPr id="6" name="Rectangle 8"/>
          <p:cNvSpPr>
            <a:spLocks noGrp="1" noChangeArrowheads="1"/>
          </p:cNvSpPr>
          <p:nvPr>
            <p:ph type="dt" sz="half" idx="12"/>
          </p:nvPr>
        </p:nvSpPr>
        <p:spPr>
          <a:ln/>
        </p:spPr>
        <p:txBody>
          <a:bodyPr/>
          <a:lstStyle>
            <a:lvl1pPr>
              <a:defRPr/>
            </a:lvl1pPr>
          </a:lstStyle>
          <a:p>
            <a:pPr>
              <a:defRPr/>
            </a:pPr>
            <a:fld id="{5B2D8C00-B891-492B-BCE4-658B0660EB09}" type="datetime1">
              <a:rPr lang="nl-NL"/>
              <a:pPr>
                <a:defRPr/>
              </a:pPr>
              <a:t>17-9-2010</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4713" y="1600200"/>
            <a:ext cx="3921125" cy="3959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11"/>
          <p:cNvSpPr>
            <a:spLocks noGrp="1" noChangeArrowheads="1"/>
          </p:cNvSpPr>
          <p:nvPr>
            <p:ph type="sldNum" sz="quarter" idx="11"/>
          </p:nvPr>
        </p:nvSpPr>
        <p:spPr>
          <a:ln/>
        </p:spPr>
        <p:txBody>
          <a:bodyPr/>
          <a:lstStyle>
            <a:lvl1pPr>
              <a:defRPr/>
            </a:lvl1pPr>
          </a:lstStyle>
          <a:p>
            <a:pPr>
              <a:defRPr/>
            </a:pPr>
            <a:r>
              <a:rPr lang="nl-NL"/>
              <a:t>PAGE </a:t>
            </a:r>
            <a:fld id="{E5D17120-6529-4A4A-8D63-2434F6D3ED42}"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0CBD71F3-01C4-4498-B4E4-A9B55D90C3D7}" type="datetime1">
              <a:rPr lang="nl-NL"/>
              <a:pPr>
                <a:defRPr/>
              </a:pPr>
              <a:t>17-9-2010</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8" name="Rectangle 11"/>
          <p:cNvSpPr>
            <a:spLocks noGrp="1" noChangeArrowheads="1"/>
          </p:cNvSpPr>
          <p:nvPr>
            <p:ph type="sldNum" sz="quarter" idx="11"/>
          </p:nvPr>
        </p:nvSpPr>
        <p:spPr>
          <a:ln/>
        </p:spPr>
        <p:txBody>
          <a:bodyPr/>
          <a:lstStyle>
            <a:lvl1pPr>
              <a:defRPr/>
            </a:lvl1pPr>
          </a:lstStyle>
          <a:p>
            <a:pPr>
              <a:defRPr/>
            </a:pPr>
            <a:r>
              <a:rPr lang="nl-NL"/>
              <a:t>PAGE </a:t>
            </a:r>
            <a:fld id="{DD342A52-37DE-4580-983C-85F3689A0BE6}" type="slidenum">
              <a:rPr lang="nl-NL"/>
              <a:pPr>
                <a:defRPr/>
              </a:pPr>
              <a:t>‹#›</a:t>
            </a:fld>
            <a:endParaRPr lang="nl-NL"/>
          </a:p>
        </p:txBody>
      </p:sp>
      <p:sp>
        <p:nvSpPr>
          <p:cNvPr id="9" name="Rectangle 13"/>
          <p:cNvSpPr>
            <a:spLocks noGrp="1" noChangeArrowheads="1"/>
          </p:cNvSpPr>
          <p:nvPr>
            <p:ph type="dt" sz="half" idx="12"/>
          </p:nvPr>
        </p:nvSpPr>
        <p:spPr>
          <a:ln/>
        </p:spPr>
        <p:txBody>
          <a:bodyPr/>
          <a:lstStyle>
            <a:lvl1pPr>
              <a:defRPr/>
            </a:lvl1pPr>
          </a:lstStyle>
          <a:p>
            <a:pPr>
              <a:defRPr/>
            </a:pPr>
            <a:fld id="{DDF62AA4-C01B-4EDB-92BD-54656AECC477}" type="datetime1">
              <a:rPr lang="nl-NL"/>
              <a:pPr>
                <a:defRPr/>
              </a:pPr>
              <a:t>17-9-2010</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4" name="Rectangle 11"/>
          <p:cNvSpPr>
            <a:spLocks noGrp="1" noChangeArrowheads="1"/>
          </p:cNvSpPr>
          <p:nvPr>
            <p:ph type="sldNum" sz="quarter" idx="11"/>
          </p:nvPr>
        </p:nvSpPr>
        <p:spPr>
          <a:ln/>
        </p:spPr>
        <p:txBody>
          <a:bodyPr/>
          <a:lstStyle>
            <a:lvl1pPr>
              <a:defRPr/>
            </a:lvl1pPr>
          </a:lstStyle>
          <a:p>
            <a:pPr>
              <a:defRPr/>
            </a:pPr>
            <a:r>
              <a:rPr lang="nl-NL"/>
              <a:t>PAGE </a:t>
            </a:r>
            <a:fld id="{A84F5ABA-DC0C-4A21-B5C8-743F1AC2DDF0}" type="slidenum">
              <a:rPr lang="nl-NL"/>
              <a:pPr>
                <a:defRPr/>
              </a:pPr>
              <a:t>‹#›</a:t>
            </a:fld>
            <a:endParaRPr lang="nl-NL"/>
          </a:p>
        </p:txBody>
      </p:sp>
      <p:sp>
        <p:nvSpPr>
          <p:cNvPr id="5" name="Rectangle 13"/>
          <p:cNvSpPr>
            <a:spLocks noGrp="1" noChangeArrowheads="1"/>
          </p:cNvSpPr>
          <p:nvPr>
            <p:ph type="dt" sz="half" idx="12"/>
          </p:nvPr>
        </p:nvSpPr>
        <p:spPr>
          <a:ln/>
        </p:spPr>
        <p:txBody>
          <a:bodyPr/>
          <a:lstStyle>
            <a:lvl1pPr>
              <a:defRPr/>
            </a:lvl1pPr>
          </a:lstStyle>
          <a:p>
            <a:pPr>
              <a:defRPr/>
            </a:pPr>
            <a:fld id="{07EB2C65-2A5F-461A-9636-CF1656CC86AF}" type="datetime1">
              <a:rPr lang="nl-NL"/>
              <a:pPr>
                <a:defRPr/>
              </a:pPr>
              <a:t>17-9-2010</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p:txBody>
          <a:bodyPr/>
          <a:lstStyle>
            <a:lvl1pPr>
              <a:defRPr/>
            </a:lvl1pPr>
          </a:lstStyle>
          <a:p>
            <a:pPr>
              <a:defRPr/>
            </a:pPr>
            <a:r>
              <a:rPr lang="nl-NL"/>
              <a:t>PAGE </a:t>
            </a:r>
            <a:fld id="{9670885E-B699-4805-B224-B30AA555F616}" type="slidenum">
              <a:rPr lang="nl-NL"/>
              <a:pPr>
                <a:defRPr/>
              </a:pPr>
              <a:t>‹#›</a:t>
            </a:fld>
            <a:endParaRPr lang="nl-NL"/>
          </a:p>
        </p:txBody>
      </p:sp>
      <p:sp>
        <p:nvSpPr>
          <p:cNvPr id="3" name="Rectangle 13"/>
          <p:cNvSpPr>
            <a:spLocks noGrp="1" noChangeArrowheads="1"/>
          </p:cNvSpPr>
          <p:nvPr>
            <p:ph type="dt" sz="half" idx="11"/>
          </p:nvPr>
        </p:nvSpPr>
        <p:spPr/>
        <p:txBody>
          <a:bodyPr/>
          <a:lstStyle>
            <a:lvl1pPr>
              <a:defRPr/>
            </a:lvl1pPr>
          </a:lstStyle>
          <a:p>
            <a:pPr>
              <a:defRPr/>
            </a:pPr>
            <a:fld id="{ACA9B615-9988-4730-906C-6FCC199799FA}" type="datetime1">
              <a:rPr lang="nl-NL"/>
              <a:pPr>
                <a:defRPr/>
              </a:pPr>
              <a:t>17-9-2010</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11"/>
          <p:cNvSpPr>
            <a:spLocks noGrp="1" noChangeArrowheads="1"/>
          </p:cNvSpPr>
          <p:nvPr>
            <p:ph type="sldNum" sz="quarter" idx="11"/>
          </p:nvPr>
        </p:nvSpPr>
        <p:spPr>
          <a:ln/>
        </p:spPr>
        <p:txBody>
          <a:bodyPr/>
          <a:lstStyle>
            <a:lvl1pPr>
              <a:defRPr/>
            </a:lvl1pPr>
          </a:lstStyle>
          <a:p>
            <a:pPr>
              <a:defRPr/>
            </a:pPr>
            <a:r>
              <a:rPr lang="nl-NL"/>
              <a:t>PAGE </a:t>
            </a:r>
            <a:fld id="{52B4848D-8206-41EC-AE5D-96439D6899B7}"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BEE41EDE-8AA2-44C3-8144-A4BE1D747927}" type="datetime1">
              <a:rPr lang="nl-NL"/>
              <a:pPr>
                <a:defRPr/>
              </a:pPr>
              <a:t>17-9-2010</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ftr" sz="quarter" idx="10"/>
          </p:nvPr>
        </p:nvSpPr>
        <p:spPr>
          <a:ln/>
        </p:spPr>
        <p:txBody>
          <a:bodyPr/>
          <a:lstStyle>
            <a:lvl1pPr>
              <a:defRPr/>
            </a:lvl1pPr>
          </a:lstStyle>
          <a:p>
            <a:pPr>
              <a:defRPr/>
            </a:pPr>
            <a:r>
              <a:rPr lang="nl-NL"/>
              <a:t>/ Electrical Power Systems</a:t>
            </a:r>
          </a:p>
        </p:txBody>
      </p:sp>
      <p:sp>
        <p:nvSpPr>
          <p:cNvPr id="6" name="Rectangle 11"/>
          <p:cNvSpPr>
            <a:spLocks noGrp="1" noChangeArrowheads="1"/>
          </p:cNvSpPr>
          <p:nvPr>
            <p:ph type="sldNum" sz="quarter" idx="11"/>
          </p:nvPr>
        </p:nvSpPr>
        <p:spPr>
          <a:ln/>
        </p:spPr>
        <p:txBody>
          <a:bodyPr/>
          <a:lstStyle>
            <a:lvl1pPr>
              <a:defRPr/>
            </a:lvl1pPr>
          </a:lstStyle>
          <a:p>
            <a:pPr>
              <a:defRPr/>
            </a:pPr>
            <a:r>
              <a:rPr lang="nl-NL"/>
              <a:t>PAGE </a:t>
            </a:r>
            <a:fld id="{77F73270-818F-49B5-8816-92D53F6FD31C}" type="slidenum">
              <a:rPr lang="nl-NL"/>
              <a:pPr>
                <a:defRPr/>
              </a:pPr>
              <a:t>‹#›</a:t>
            </a:fld>
            <a:endParaRPr lang="nl-NL"/>
          </a:p>
        </p:txBody>
      </p:sp>
      <p:sp>
        <p:nvSpPr>
          <p:cNvPr id="7" name="Rectangle 13"/>
          <p:cNvSpPr>
            <a:spLocks noGrp="1" noChangeArrowheads="1"/>
          </p:cNvSpPr>
          <p:nvPr>
            <p:ph type="dt" sz="half" idx="12"/>
          </p:nvPr>
        </p:nvSpPr>
        <p:spPr>
          <a:ln/>
        </p:spPr>
        <p:txBody>
          <a:bodyPr/>
          <a:lstStyle>
            <a:lvl1pPr>
              <a:defRPr/>
            </a:lvl1pPr>
          </a:lstStyle>
          <a:p>
            <a:pPr>
              <a:defRPr/>
            </a:pPr>
            <a:fld id="{B41A4F90-AC4C-4DFD-813C-C8911CBFBCD8}" type="datetime1">
              <a:rPr lang="nl-NL"/>
              <a:pPr>
                <a:defRPr/>
              </a:pPr>
              <a:t>17-9-2010</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3.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122" name="Picture 17" descr="red bar"/>
          <p:cNvPicPr>
            <a:picLocks noChangeAspect="1" noChangeArrowheads="1"/>
          </p:cNvPicPr>
          <p:nvPr/>
        </p:nvPicPr>
        <p:blipFill>
          <a:blip r:embed="rId16" cstate="print"/>
          <a:srcRect/>
          <a:stretch>
            <a:fillRect/>
          </a:stretch>
        </p:blipFill>
        <p:spPr bwMode="auto">
          <a:xfrm>
            <a:off x="0" y="0"/>
            <a:ext cx="8982075" cy="1295400"/>
          </a:xfrm>
          <a:prstGeom prst="rect">
            <a:avLst/>
          </a:prstGeom>
          <a:noFill/>
          <a:ln w="9525">
            <a:noFill/>
            <a:miter lim="800000"/>
            <a:headEnd/>
            <a:tailEnd/>
          </a:ln>
        </p:spPr>
      </p:pic>
      <p:sp>
        <p:nvSpPr>
          <p:cNvPr id="5123" name="Rectangle 4"/>
          <p:cNvSpPr>
            <a:spLocks noGrp="1" noChangeArrowheads="1"/>
          </p:cNvSpPr>
          <p:nvPr>
            <p:ph type="title"/>
          </p:nvPr>
        </p:nvSpPr>
        <p:spPr bwMode="auto">
          <a:xfrm>
            <a:off x="611188" y="215900"/>
            <a:ext cx="8024812" cy="922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title style</a:t>
            </a:r>
          </a:p>
        </p:txBody>
      </p:sp>
      <p:sp>
        <p:nvSpPr>
          <p:cNvPr id="23558" name="Rectangle 6"/>
          <p:cNvSpPr>
            <a:spLocks noGrp="1" noChangeArrowheads="1"/>
          </p:cNvSpPr>
          <p:nvPr>
            <p:ph type="ftr" sz="quarter" idx="3"/>
          </p:nvPr>
        </p:nvSpPr>
        <p:spPr bwMode="auto">
          <a:xfrm>
            <a:off x="179388" y="6548438"/>
            <a:ext cx="3598862"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000"/>
            </a:lvl1pPr>
          </a:lstStyle>
          <a:p>
            <a:pPr>
              <a:defRPr/>
            </a:pPr>
            <a:r>
              <a:rPr lang="nl-NL"/>
              <a:t>/ Electrical Power Systems</a:t>
            </a:r>
          </a:p>
        </p:txBody>
      </p:sp>
      <p:pic>
        <p:nvPicPr>
          <p:cNvPr id="5125" name="Picture 10" descr="date bar"/>
          <p:cNvPicPr>
            <a:picLocks noChangeAspect="1" noChangeArrowheads="1"/>
          </p:cNvPicPr>
          <p:nvPr/>
        </p:nvPicPr>
        <p:blipFill>
          <a:blip r:embed="rId17" cstate="print"/>
          <a:srcRect/>
          <a:stretch>
            <a:fillRect/>
          </a:stretch>
        </p:blipFill>
        <p:spPr bwMode="auto">
          <a:xfrm>
            <a:off x="7019925" y="6408738"/>
            <a:ext cx="2124075" cy="447675"/>
          </a:xfrm>
          <a:prstGeom prst="rect">
            <a:avLst/>
          </a:prstGeom>
          <a:noFill/>
          <a:ln w="9525">
            <a:noFill/>
            <a:miter lim="800000"/>
            <a:headEnd/>
            <a:tailEnd/>
          </a:ln>
        </p:spPr>
      </p:pic>
      <p:sp>
        <p:nvSpPr>
          <p:cNvPr id="23563" name="Rectangle 11"/>
          <p:cNvSpPr>
            <a:spLocks noGrp="1" noChangeArrowheads="1"/>
          </p:cNvSpPr>
          <p:nvPr>
            <p:ph type="sldNum" sz="quarter" idx="4"/>
          </p:nvPr>
        </p:nvSpPr>
        <p:spPr bwMode="auto">
          <a:xfrm>
            <a:off x="8243888" y="6548438"/>
            <a:ext cx="6096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r>
              <a:rPr lang="nl-NL"/>
              <a:t>PAGE </a:t>
            </a:r>
            <a:fld id="{DA0D6084-F2E9-4D6B-8C49-255CE6777049}" type="slidenum">
              <a:rPr lang="nl-NL"/>
              <a:pPr>
                <a:defRPr/>
              </a:pPr>
              <a:t>‹#›</a:t>
            </a:fld>
            <a:endParaRPr lang="nl-NL"/>
          </a:p>
        </p:txBody>
      </p:sp>
      <p:pic>
        <p:nvPicPr>
          <p:cNvPr id="5127" name="Picture 12" descr="logo"/>
          <p:cNvPicPr>
            <a:picLocks noChangeAspect="1" noChangeArrowheads="1"/>
          </p:cNvPicPr>
          <p:nvPr/>
        </p:nvPicPr>
        <p:blipFill>
          <a:blip r:embed="rId18" cstate="print"/>
          <a:srcRect/>
          <a:stretch>
            <a:fillRect/>
          </a:stretch>
        </p:blipFill>
        <p:spPr bwMode="auto">
          <a:xfrm>
            <a:off x="6602413" y="5978525"/>
            <a:ext cx="2030412" cy="431800"/>
          </a:xfrm>
          <a:prstGeom prst="rect">
            <a:avLst/>
          </a:prstGeom>
          <a:noFill/>
          <a:ln w="9525">
            <a:noFill/>
            <a:miter lim="800000"/>
            <a:headEnd/>
            <a:tailEnd/>
          </a:ln>
        </p:spPr>
      </p:pic>
      <p:sp>
        <p:nvSpPr>
          <p:cNvPr id="23565" name="Rectangle 13"/>
          <p:cNvSpPr>
            <a:spLocks noGrp="1" noChangeArrowheads="1"/>
          </p:cNvSpPr>
          <p:nvPr>
            <p:ph type="dt" sz="half" idx="2"/>
          </p:nvPr>
        </p:nvSpPr>
        <p:spPr bwMode="auto">
          <a:xfrm>
            <a:off x="7527925" y="6548438"/>
            <a:ext cx="6477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fld id="{CA4C27F9-2DB3-43D3-A19D-9858DBAD068D}" type="datetime1">
              <a:rPr lang="nl-NL"/>
              <a:pPr>
                <a:defRPr/>
              </a:pPr>
              <a:t>17-9-2010</a:t>
            </a:fld>
            <a:endParaRPr lang="nl-NL"/>
          </a:p>
        </p:txBody>
      </p:sp>
      <p:sp>
        <p:nvSpPr>
          <p:cNvPr id="5129" name="Rectangle 14"/>
          <p:cNvSpPr>
            <a:spLocks noGrp="1" noChangeArrowheads="1"/>
          </p:cNvSpPr>
          <p:nvPr>
            <p:ph type="body" idx="1"/>
          </p:nvPr>
        </p:nvSpPr>
        <p:spPr bwMode="auto">
          <a:xfrm>
            <a:off x="611188" y="1600200"/>
            <a:ext cx="7994650" cy="39592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Tree>
  </p:cSld>
  <p:clrMap bg1="lt1" tx1="dk1" bg2="lt2" tx2="dk2" accent1="accent1" accent2="accent2" accent3="accent3" accent4="accent4" accent5="accent5" accent6="accent6" hlink="hlink" folHlink="folHlink"/>
  <p:sldLayoutIdLst>
    <p:sldLayoutId id="2147485119" r:id="rId1"/>
    <p:sldLayoutId id="2147485087" r:id="rId2"/>
    <p:sldLayoutId id="2147485088" r:id="rId3"/>
    <p:sldLayoutId id="2147485089" r:id="rId4"/>
    <p:sldLayoutId id="2147485090" r:id="rId5"/>
    <p:sldLayoutId id="2147485091" r:id="rId6"/>
    <p:sldLayoutId id="2147485120" r:id="rId7"/>
    <p:sldLayoutId id="2147485092" r:id="rId8"/>
    <p:sldLayoutId id="2147485093" r:id="rId9"/>
    <p:sldLayoutId id="2147485094" r:id="rId10"/>
    <p:sldLayoutId id="2147485095" r:id="rId11"/>
    <p:sldLayoutId id="2147485096" r:id="rId12"/>
    <p:sldLayoutId id="2147485097" r:id="rId13"/>
    <p:sldLayoutId id="2147485098" r:id="rId14"/>
  </p:sldLayoutIdLst>
  <p:hf hdr="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defRPr>
      </a:lvl2pPr>
      <a:lvl3pPr algn="l" rtl="0" eaLnBrk="0" fontAlgn="base" hangingPunct="0">
        <a:spcBef>
          <a:spcPct val="0"/>
        </a:spcBef>
        <a:spcAft>
          <a:spcPct val="0"/>
        </a:spcAft>
        <a:defRPr sz="3200" b="1">
          <a:solidFill>
            <a:schemeClr val="tx2"/>
          </a:solidFill>
          <a:latin typeface="Arial" charset="0"/>
        </a:defRPr>
      </a:lvl3pPr>
      <a:lvl4pPr algn="l" rtl="0" eaLnBrk="0" fontAlgn="base" hangingPunct="0">
        <a:spcBef>
          <a:spcPct val="0"/>
        </a:spcBef>
        <a:spcAft>
          <a:spcPct val="0"/>
        </a:spcAft>
        <a:defRPr sz="3200" b="1">
          <a:solidFill>
            <a:schemeClr val="tx2"/>
          </a:solidFill>
          <a:latin typeface="Arial" charset="0"/>
        </a:defRPr>
      </a:lvl4pPr>
      <a:lvl5pPr algn="l" rtl="0" eaLnBrk="0" fontAlgn="base" hangingPunct="0">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eaLnBrk="0" fontAlgn="base" hangingPunct="0">
        <a:spcBef>
          <a:spcPct val="20000"/>
        </a:spcBef>
        <a:spcAft>
          <a:spcPct val="0"/>
        </a:spcAft>
        <a:buClr>
          <a:schemeClr val="accent1"/>
        </a:buClr>
        <a:buChar char="•"/>
        <a:defRPr sz="2400" b="1">
          <a:solidFill>
            <a:schemeClr val="tx1"/>
          </a:solidFill>
          <a:latin typeface="+mn-lt"/>
          <a:ea typeface="+mn-ea"/>
          <a:cs typeface="+mn-cs"/>
        </a:defRPr>
      </a:lvl1pPr>
      <a:lvl2pPr marL="536575" indent="-266700" algn="l" rtl="0" eaLnBrk="0" fontAlgn="base" hangingPunct="0">
        <a:spcBef>
          <a:spcPct val="20000"/>
        </a:spcBef>
        <a:spcAft>
          <a:spcPct val="0"/>
        </a:spcAft>
        <a:buClr>
          <a:schemeClr val="tx1"/>
        </a:buClr>
        <a:buChar char="•"/>
        <a:defRPr sz="2200" b="1">
          <a:solidFill>
            <a:schemeClr val="tx1"/>
          </a:solidFill>
          <a:latin typeface="+mn-lt"/>
        </a:defRPr>
      </a:lvl2pPr>
      <a:lvl3pPr marL="809625" indent="-265113" algn="l" rtl="0" eaLnBrk="0" fontAlgn="base" hangingPunct="0">
        <a:spcBef>
          <a:spcPct val="20000"/>
        </a:spcBef>
        <a:spcAft>
          <a:spcPct val="0"/>
        </a:spcAft>
        <a:buClr>
          <a:schemeClr val="tx1"/>
        </a:buClr>
        <a:buFont typeface="Arial" charset="0"/>
        <a:buChar char="−"/>
        <a:defRPr sz="2200" b="1">
          <a:solidFill>
            <a:schemeClr val="tx1"/>
          </a:solidFill>
          <a:latin typeface="+mn-lt"/>
        </a:defRPr>
      </a:lvl3pPr>
      <a:lvl4pPr marL="1090613" indent="-279400" algn="l" rtl="0" eaLnBrk="0" fontAlgn="base" hangingPunct="0">
        <a:spcBef>
          <a:spcPct val="20000"/>
        </a:spcBef>
        <a:spcAft>
          <a:spcPct val="0"/>
        </a:spcAft>
        <a:buClr>
          <a:schemeClr val="tx1"/>
        </a:buClr>
        <a:buFont typeface="Arial" charset="0"/>
        <a:buChar char="−"/>
        <a:defRPr sz="2200" b="1">
          <a:solidFill>
            <a:schemeClr val="tx1"/>
          </a:solidFill>
          <a:latin typeface="+mn-lt"/>
        </a:defRPr>
      </a:lvl4pPr>
      <a:lvl5pPr marL="1349375" indent="-257175" algn="l" rtl="0" eaLnBrk="0" fontAlgn="base" hangingPunct="0">
        <a:spcBef>
          <a:spcPct val="20000"/>
        </a:spcBef>
        <a:spcAft>
          <a:spcPct val="0"/>
        </a:spcAft>
        <a:buClr>
          <a:schemeClr val="tx1"/>
        </a:buClr>
        <a:buFont typeface="Arial" charset="0"/>
        <a:buChar char="−"/>
        <a:defRPr sz="2200" b="1">
          <a:solidFill>
            <a:schemeClr val="tx1"/>
          </a:solidFill>
          <a:latin typeface="+mn-lt"/>
        </a:defRPr>
      </a:lvl5pPr>
      <a:lvl6pPr marL="1806575" indent="-257175"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57175"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57175"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57175"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146" name="Picture 18" descr="red bar"/>
          <p:cNvPicPr>
            <a:picLocks noChangeAspect="1" noChangeArrowheads="1"/>
          </p:cNvPicPr>
          <p:nvPr/>
        </p:nvPicPr>
        <p:blipFill>
          <a:blip r:embed="rId13" cstate="print"/>
          <a:srcRect/>
          <a:stretch>
            <a:fillRect/>
          </a:stretch>
        </p:blipFill>
        <p:spPr bwMode="auto">
          <a:xfrm>
            <a:off x="0" y="0"/>
            <a:ext cx="8982075" cy="1295400"/>
          </a:xfrm>
          <a:prstGeom prst="rect">
            <a:avLst/>
          </a:prstGeom>
          <a:noFill/>
          <a:ln w="9525">
            <a:noFill/>
            <a:miter lim="800000"/>
            <a:headEnd/>
            <a:tailEnd/>
          </a:ln>
        </p:spPr>
      </p:pic>
      <p:pic>
        <p:nvPicPr>
          <p:cNvPr id="6147" name="Picture 9" descr="date bar"/>
          <p:cNvPicPr>
            <a:picLocks noChangeAspect="1" noChangeArrowheads="1"/>
          </p:cNvPicPr>
          <p:nvPr/>
        </p:nvPicPr>
        <p:blipFill>
          <a:blip r:embed="rId14" cstate="print"/>
          <a:srcRect/>
          <a:stretch>
            <a:fillRect/>
          </a:stretch>
        </p:blipFill>
        <p:spPr bwMode="auto">
          <a:xfrm>
            <a:off x="7019925" y="6408738"/>
            <a:ext cx="2124075" cy="447675"/>
          </a:xfrm>
          <a:prstGeom prst="rect">
            <a:avLst/>
          </a:prstGeom>
          <a:noFill/>
          <a:ln w="9525">
            <a:noFill/>
            <a:miter lim="800000"/>
            <a:headEnd/>
            <a:tailEnd/>
          </a:ln>
        </p:spPr>
      </p:pic>
      <p:sp>
        <p:nvSpPr>
          <p:cNvPr id="6148" name="Rectangle 4"/>
          <p:cNvSpPr>
            <a:spLocks noGrp="1" noChangeArrowheads="1"/>
          </p:cNvSpPr>
          <p:nvPr>
            <p:ph type="title"/>
          </p:nvPr>
        </p:nvSpPr>
        <p:spPr bwMode="auto">
          <a:xfrm>
            <a:off x="611188" y="215900"/>
            <a:ext cx="8024812" cy="922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title style</a:t>
            </a:r>
          </a:p>
        </p:txBody>
      </p:sp>
      <p:sp>
        <p:nvSpPr>
          <p:cNvPr id="49158" name="Rectangle 6"/>
          <p:cNvSpPr>
            <a:spLocks noGrp="1" noChangeArrowheads="1"/>
          </p:cNvSpPr>
          <p:nvPr>
            <p:ph type="ftr" sz="quarter" idx="3"/>
          </p:nvPr>
        </p:nvSpPr>
        <p:spPr bwMode="auto">
          <a:xfrm>
            <a:off x="179388" y="6548438"/>
            <a:ext cx="3598862"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000"/>
            </a:lvl1pPr>
          </a:lstStyle>
          <a:p>
            <a:pPr>
              <a:defRPr/>
            </a:pPr>
            <a:r>
              <a:rPr lang="nl-NL"/>
              <a:t>/ Electrical Power Systems</a:t>
            </a:r>
          </a:p>
        </p:txBody>
      </p:sp>
      <p:sp>
        <p:nvSpPr>
          <p:cNvPr id="49159" name="Rectangle 7"/>
          <p:cNvSpPr>
            <a:spLocks noGrp="1" noChangeArrowheads="1"/>
          </p:cNvSpPr>
          <p:nvPr>
            <p:ph type="sldNum" sz="quarter" idx="4"/>
          </p:nvPr>
        </p:nvSpPr>
        <p:spPr bwMode="auto">
          <a:xfrm>
            <a:off x="8243888" y="6548438"/>
            <a:ext cx="6096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r>
              <a:rPr lang="nl-NL"/>
              <a:t>PAGE </a:t>
            </a:r>
            <a:fld id="{4A98D593-4C55-47E8-A62D-B69000D90039}" type="slidenum">
              <a:rPr lang="nl-NL"/>
              <a:pPr>
                <a:defRPr/>
              </a:pPr>
              <a:t>‹#›</a:t>
            </a:fld>
            <a:endParaRPr lang="nl-NL"/>
          </a:p>
        </p:txBody>
      </p:sp>
      <p:pic>
        <p:nvPicPr>
          <p:cNvPr id="6151" name="Picture 11" descr="logo"/>
          <p:cNvPicPr>
            <a:picLocks noChangeAspect="1" noChangeArrowheads="1"/>
          </p:cNvPicPr>
          <p:nvPr/>
        </p:nvPicPr>
        <p:blipFill>
          <a:blip r:embed="rId15" cstate="print"/>
          <a:srcRect/>
          <a:stretch>
            <a:fillRect/>
          </a:stretch>
        </p:blipFill>
        <p:spPr bwMode="auto">
          <a:xfrm>
            <a:off x="6602413" y="5978525"/>
            <a:ext cx="2030412" cy="431800"/>
          </a:xfrm>
          <a:prstGeom prst="rect">
            <a:avLst/>
          </a:prstGeom>
          <a:noFill/>
          <a:ln w="9525">
            <a:noFill/>
            <a:miter lim="800000"/>
            <a:headEnd/>
            <a:tailEnd/>
          </a:ln>
        </p:spPr>
      </p:pic>
      <p:sp>
        <p:nvSpPr>
          <p:cNvPr id="49165" name="Rectangle 13"/>
          <p:cNvSpPr>
            <a:spLocks noGrp="1" noChangeArrowheads="1"/>
          </p:cNvSpPr>
          <p:nvPr>
            <p:ph type="dt" sz="half" idx="2"/>
          </p:nvPr>
        </p:nvSpPr>
        <p:spPr bwMode="auto">
          <a:xfrm>
            <a:off x="7527925" y="6548438"/>
            <a:ext cx="6477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fld id="{396B2A3D-4A1E-4718-A899-52ABF136C5BD}" type="datetime1">
              <a:rPr lang="nl-NL"/>
              <a:pPr>
                <a:defRPr/>
              </a:pPr>
              <a:t>17-9-2010</a:t>
            </a:fld>
            <a:endParaRPr lang="nl-NL"/>
          </a:p>
        </p:txBody>
      </p:sp>
      <p:sp>
        <p:nvSpPr>
          <p:cNvPr id="6153" name="Rectangle 15"/>
          <p:cNvSpPr>
            <a:spLocks noGrp="1" noChangeArrowheads="1"/>
          </p:cNvSpPr>
          <p:nvPr>
            <p:ph type="body" idx="1"/>
          </p:nvPr>
        </p:nvSpPr>
        <p:spPr bwMode="auto">
          <a:xfrm>
            <a:off x="611188" y="1600200"/>
            <a:ext cx="7993062" cy="4138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Tree>
  </p:cSld>
  <p:clrMap bg1="lt1" tx1="dk1" bg2="lt2" tx2="dk2" accent1="accent1" accent2="accent2" accent3="accent3" accent4="accent4" accent5="accent5" accent6="accent6" hlink="hlink" folHlink="folHlink"/>
  <p:sldLayoutIdLst>
    <p:sldLayoutId id="2147485121" r:id="rId1"/>
    <p:sldLayoutId id="2147485099" r:id="rId2"/>
    <p:sldLayoutId id="2147485100" r:id="rId3"/>
    <p:sldLayoutId id="2147485101" r:id="rId4"/>
    <p:sldLayoutId id="2147485102" r:id="rId5"/>
    <p:sldLayoutId id="2147485103" r:id="rId6"/>
    <p:sldLayoutId id="2147485104" r:id="rId7"/>
    <p:sldLayoutId id="2147485105" r:id="rId8"/>
    <p:sldLayoutId id="2147485106" r:id="rId9"/>
    <p:sldLayoutId id="2147485107" r:id="rId10"/>
    <p:sldLayoutId id="2147485108" r:id="rId11"/>
  </p:sldLayoutIdLst>
  <p:hf hdr="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defRPr>
      </a:lvl2pPr>
      <a:lvl3pPr algn="l" rtl="0" eaLnBrk="0" fontAlgn="base" hangingPunct="0">
        <a:spcBef>
          <a:spcPct val="0"/>
        </a:spcBef>
        <a:spcAft>
          <a:spcPct val="0"/>
        </a:spcAft>
        <a:defRPr sz="3200" b="1">
          <a:solidFill>
            <a:schemeClr val="tx2"/>
          </a:solidFill>
          <a:latin typeface="Arial" charset="0"/>
        </a:defRPr>
      </a:lvl3pPr>
      <a:lvl4pPr algn="l" rtl="0" eaLnBrk="0" fontAlgn="base" hangingPunct="0">
        <a:spcBef>
          <a:spcPct val="0"/>
        </a:spcBef>
        <a:spcAft>
          <a:spcPct val="0"/>
        </a:spcAft>
        <a:defRPr sz="3200" b="1">
          <a:solidFill>
            <a:schemeClr val="tx2"/>
          </a:solidFill>
          <a:latin typeface="Arial" charset="0"/>
        </a:defRPr>
      </a:lvl4pPr>
      <a:lvl5pPr algn="l" rtl="0" eaLnBrk="0" fontAlgn="base" hangingPunct="0">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eaLnBrk="0" fontAlgn="base" hangingPunct="0">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eaLnBrk="0" fontAlgn="base" hangingPunct="0">
        <a:spcBef>
          <a:spcPct val="20000"/>
        </a:spcBef>
        <a:spcAft>
          <a:spcPct val="0"/>
        </a:spcAft>
        <a:buClr>
          <a:schemeClr val="tx1"/>
        </a:buClr>
        <a:buChar char="•"/>
        <a:defRPr sz="2200" b="1">
          <a:solidFill>
            <a:schemeClr val="tx1"/>
          </a:solidFill>
          <a:latin typeface="+mn-lt"/>
        </a:defRPr>
      </a:lvl2pPr>
      <a:lvl3pPr marL="814388" indent="-277813" algn="l" rtl="0" eaLnBrk="0" fontAlgn="base" hangingPunct="0">
        <a:spcBef>
          <a:spcPct val="20000"/>
        </a:spcBef>
        <a:spcAft>
          <a:spcPct val="0"/>
        </a:spcAft>
        <a:buClr>
          <a:schemeClr val="tx1"/>
        </a:buClr>
        <a:buFont typeface="Arial" charset="0"/>
        <a:buChar char="−"/>
        <a:defRPr sz="2200" b="1">
          <a:solidFill>
            <a:schemeClr val="tx1"/>
          </a:solidFill>
          <a:latin typeface="+mn-lt"/>
        </a:defRPr>
      </a:lvl3pPr>
      <a:lvl4pPr marL="1069975" indent="-254000" algn="l" rtl="0" eaLnBrk="0" fontAlgn="base" hangingPunct="0">
        <a:spcBef>
          <a:spcPct val="20000"/>
        </a:spcBef>
        <a:spcAft>
          <a:spcPct val="0"/>
        </a:spcAft>
        <a:buClr>
          <a:schemeClr val="tx1"/>
        </a:buClr>
        <a:buFont typeface="Arial" charset="0"/>
        <a:buChar char="−"/>
        <a:defRPr sz="2200" b="1">
          <a:solidFill>
            <a:schemeClr val="tx1"/>
          </a:solidFill>
          <a:latin typeface="+mn-lt"/>
        </a:defRPr>
      </a:lvl4pPr>
      <a:lvl5pPr marL="1349375" indent="-277813" algn="l" rtl="0" eaLnBrk="0" fontAlgn="base" hangingPunct="0">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7170" name="Picture 12" descr="red bar"/>
          <p:cNvPicPr>
            <a:picLocks noChangeAspect="1" noChangeArrowheads="1"/>
          </p:cNvPicPr>
          <p:nvPr/>
        </p:nvPicPr>
        <p:blipFill>
          <a:blip r:embed="rId13" cstate="print"/>
          <a:srcRect/>
          <a:stretch>
            <a:fillRect/>
          </a:stretch>
        </p:blipFill>
        <p:spPr bwMode="auto">
          <a:xfrm>
            <a:off x="0" y="0"/>
            <a:ext cx="8982075" cy="1295400"/>
          </a:xfrm>
          <a:prstGeom prst="rect">
            <a:avLst/>
          </a:prstGeom>
          <a:noFill/>
          <a:ln w="9525">
            <a:noFill/>
            <a:miter lim="800000"/>
            <a:headEnd/>
            <a:tailEnd/>
          </a:ln>
        </p:spPr>
      </p:pic>
      <p:pic>
        <p:nvPicPr>
          <p:cNvPr id="7171" name="Picture 2" descr="date bar"/>
          <p:cNvPicPr>
            <a:picLocks noChangeAspect="1" noChangeArrowheads="1"/>
          </p:cNvPicPr>
          <p:nvPr/>
        </p:nvPicPr>
        <p:blipFill>
          <a:blip r:embed="rId14" cstate="print"/>
          <a:srcRect/>
          <a:stretch>
            <a:fillRect/>
          </a:stretch>
        </p:blipFill>
        <p:spPr bwMode="auto">
          <a:xfrm>
            <a:off x="7019925" y="6408738"/>
            <a:ext cx="2124075" cy="447675"/>
          </a:xfrm>
          <a:prstGeom prst="rect">
            <a:avLst/>
          </a:prstGeom>
          <a:noFill/>
          <a:ln w="9525">
            <a:noFill/>
            <a:miter lim="800000"/>
            <a:headEnd/>
            <a:tailEnd/>
          </a:ln>
        </p:spPr>
      </p:pic>
      <p:sp>
        <p:nvSpPr>
          <p:cNvPr id="7172" name="Rectangle 4"/>
          <p:cNvSpPr>
            <a:spLocks noGrp="1" noChangeArrowheads="1"/>
          </p:cNvSpPr>
          <p:nvPr>
            <p:ph type="title"/>
          </p:nvPr>
        </p:nvSpPr>
        <p:spPr bwMode="auto">
          <a:xfrm>
            <a:off x="611188" y="215900"/>
            <a:ext cx="8024812" cy="9223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title style</a:t>
            </a:r>
          </a:p>
        </p:txBody>
      </p:sp>
      <p:sp>
        <p:nvSpPr>
          <p:cNvPr id="219141" name="Rectangle 5"/>
          <p:cNvSpPr>
            <a:spLocks noGrp="1" noChangeArrowheads="1"/>
          </p:cNvSpPr>
          <p:nvPr>
            <p:ph type="ftr" sz="quarter" idx="3"/>
          </p:nvPr>
        </p:nvSpPr>
        <p:spPr bwMode="auto">
          <a:xfrm>
            <a:off x="179388" y="6548438"/>
            <a:ext cx="3598862"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1000"/>
            </a:lvl1pPr>
          </a:lstStyle>
          <a:p>
            <a:pPr>
              <a:defRPr/>
            </a:pPr>
            <a:r>
              <a:rPr lang="nl-NL"/>
              <a:t>/ Electrical Power Systems</a:t>
            </a:r>
          </a:p>
        </p:txBody>
      </p:sp>
      <p:sp>
        <p:nvSpPr>
          <p:cNvPr id="219142" name="Rectangle 6"/>
          <p:cNvSpPr>
            <a:spLocks noGrp="1" noChangeArrowheads="1"/>
          </p:cNvSpPr>
          <p:nvPr>
            <p:ph type="sldNum" sz="quarter" idx="4"/>
          </p:nvPr>
        </p:nvSpPr>
        <p:spPr bwMode="auto">
          <a:xfrm>
            <a:off x="8243888" y="6548438"/>
            <a:ext cx="6096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r>
              <a:rPr lang="nl-NL"/>
              <a:t>PAGE </a:t>
            </a:r>
            <a:fld id="{3C33E1E1-CA2A-4088-AB67-05E434892A48}" type="slidenum">
              <a:rPr lang="nl-NL"/>
              <a:pPr>
                <a:defRPr/>
              </a:pPr>
              <a:t>‹#›</a:t>
            </a:fld>
            <a:endParaRPr lang="nl-NL"/>
          </a:p>
        </p:txBody>
      </p:sp>
      <p:pic>
        <p:nvPicPr>
          <p:cNvPr id="7175" name="Picture 7" descr="logo"/>
          <p:cNvPicPr>
            <a:picLocks noChangeAspect="1" noChangeArrowheads="1"/>
          </p:cNvPicPr>
          <p:nvPr/>
        </p:nvPicPr>
        <p:blipFill>
          <a:blip r:embed="rId15" cstate="print"/>
          <a:srcRect/>
          <a:stretch>
            <a:fillRect/>
          </a:stretch>
        </p:blipFill>
        <p:spPr bwMode="auto">
          <a:xfrm>
            <a:off x="6602413" y="5978525"/>
            <a:ext cx="2030412" cy="431800"/>
          </a:xfrm>
          <a:prstGeom prst="rect">
            <a:avLst/>
          </a:prstGeom>
          <a:noFill/>
          <a:ln w="9525">
            <a:noFill/>
            <a:miter lim="800000"/>
            <a:headEnd/>
            <a:tailEnd/>
          </a:ln>
        </p:spPr>
      </p:pic>
      <p:sp>
        <p:nvSpPr>
          <p:cNvPr id="219144" name="Rectangle 8"/>
          <p:cNvSpPr>
            <a:spLocks noGrp="1" noChangeArrowheads="1"/>
          </p:cNvSpPr>
          <p:nvPr>
            <p:ph type="dt" sz="half" idx="2"/>
          </p:nvPr>
        </p:nvSpPr>
        <p:spPr bwMode="auto">
          <a:xfrm>
            <a:off x="7527925" y="6548438"/>
            <a:ext cx="647700" cy="187325"/>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defRPr sz="800">
                <a:solidFill>
                  <a:schemeClr val="tx2"/>
                </a:solidFill>
              </a:defRPr>
            </a:lvl1pPr>
          </a:lstStyle>
          <a:p>
            <a:pPr>
              <a:defRPr/>
            </a:pPr>
            <a:fld id="{EA5346F3-20C5-46C3-A0F2-5BEFFF3CB4F9}" type="datetime1">
              <a:rPr lang="nl-NL"/>
              <a:pPr>
                <a:defRPr/>
              </a:pPr>
              <a:t>17-9-2010</a:t>
            </a:fld>
            <a:endParaRPr lang="nl-NL"/>
          </a:p>
        </p:txBody>
      </p:sp>
      <p:sp>
        <p:nvSpPr>
          <p:cNvPr id="7177" name="Rectangle 9"/>
          <p:cNvSpPr>
            <a:spLocks noGrp="1" noChangeArrowheads="1"/>
          </p:cNvSpPr>
          <p:nvPr>
            <p:ph type="body" idx="1"/>
          </p:nvPr>
        </p:nvSpPr>
        <p:spPr bwMode="auto">
          <a:xfrm>
            <a:off x="611188" y="1600200"/>
            <a:ext cx="7993062" cy="4138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Tree>
  </p:cSld>
  <p:clrMap bg1="lt1" tx1="dk1" bg2="lt2" tx2="dk2" accent1="accent1" accent2="accent2" accent3="accent3" accent4="accent4" accent5="accent5" accent6="accent6" hlink="hlink" folHlink="folHlink"/>
  <p:sldLayoutIdLst>
    <p:sldLayoutId id="2147485122" r:id="rId1"/>
    <p:sldLayoutId id="2147485109" r:id="rId2"/>
    <p:sldLayoutId id="2147485110" r:id="rId3"/>
    <p:sldLayoutId id="2147485111" r:id="rId4"/>
    <p:sldLayoutId id="2147485112" r:id="rId5"/>
    <p:sldLayoutId id="2147485113" r:id="rId6"/>
    <p:sldLayoutId id="2147485114" r:id="rId7"/>
    <p:sldLayoutId id="2147485115" r:id="rId8"/>
    <p:sldLayoutId id="2147485116" r:id="rId9"/>
    <p:sldLayoutId id="2147485117" r:id="rId10"/>
    <p:sldLayoutId id="2147485118" r:id="rId11"/>
  </p:sldLayoutIdLst>
  <p:hf hdr="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defRPr>
      </a:lvl2pPr>
      <a:lvl3pPr algn="l" rtl="0" eaLnBrk="0" fontAlgn="base" hangingPunct="0">
        <a:spcBef>
          <a:spcPct val="0"/>
        </a:spcBef>
        <a:spcAft>
          <a:spcPct val="0"/>
        </a:spcAft>
        <a:defRPr sz="3200" b="1">
          <a:solidFill>
            <a:schemeClr val="tx2"/>
          </a:solidFill>
          <a:latin typeface="Arial" charset="0"/>
        </a:defRPr>
      </a:lvl3pPr>
      <a:lvl4pPr algn="l" rtl="0" eaLnBrk="0" fontAlgn="base" hangingPunct="0">
        <a:spcBef>
          <a:spcPct val="0"/>
        </a:spcBef>
        <a:spcAft>
          <a:spcPct val="0"/>
        </a:spcAft>
        <a:defRPr sz="3200" b="1">
          <a:solidFill>
            <a:schemeClr val="tx2"/>
          </a:solidFill>
          <a:latin typeface="Arial" charset="0"/>
        </a:defRPr>
      </a:lvl4pPr>
      <a:lvl5pPr algn="l" rtl="0" eaLnBrk="0" fontAlgn="base" hangingPunct="0">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268288" indent="-268288" algn="l" rtl="0" eaLnBrk="0" fontAlgn="base" hangingPunct="0">
        <a:spcBef>
          <a:spcPct val="20000"/>
        </a:spcBef>
        <a:spcAft>
          <a:spcPct val="0"/>
        </a:spcAft>
        <a:buClr>
          <a:schemeClr val="accent1"/>
        </a:buClr>
        <a:buChar char="•"/>
        <a:defRPr sz="2400" b="1">
          <a:solidFill>
            <a:schemeClr val="tx1"/>
          </a:solidFill>
          <a:latin typeface="+mn-lt"/>
          <a:ea typeface="+mn-ea"/>
          <a:cs typeface="+mn-cs"/>
        </a:defRPr>
      </a:lvl1pPr>
      <a:lvl2pPr marL="534988" indent="-265113" algn="l" rtl="0" eaLnBrk="0" fontAlgn="base" hangingPunct="0">
        <a:spcBef>
          <a:spcPct val="20000"/>
        </a:spcBef>
        <a:spcAft>
          <a:spcPct val="0"/>
        </a:spcAft>
        <a:buClr>
          <a:schemeClr val="tx1"/>
        </a:buClr>
        <a:buChar char="•"/>
        <a:defRPr sz="2200" b="1">
          <a:solidFill>
            <a:schemeClr val="tx1"/>
          </a:solidFill>
          <a:latin typeface="+mn-lt"/>
        </a:defRPr>
      </a:lvl2pPr>
      <a:lvl3pPr marL="814388" indent="-277813" algn="l" rtl="0" eaLnBrk="0" fontAlgn="base" hangingPunct="0">
        <a:spcBef>
          <a:spcPct val="20000"/>
        </a:spcBef>
        <a:spcAft>
          <a:spcPct val="0"/>
        </a:spcAft>
        <a:buClr>
          <a:schemeClr val="tx1"/>
        </a:buClr>
        <a:buFont typeface="Arial" charset="0"/>
        <a:buChar char="−"/>
        <a:defRPr sz="2200" b="1">
          <a:solidFill>
            <a:schemeClr val="tx1"/>
          </a:solidFill>
          <a:latin typeface="+mn-lt"/>
        </a:defRPr>
      </a:lvl3pPr>
      <a:lvl4pPr marL="1069975" indent="-254000" algn="l" rtl="0" eaLnBrk="0" fontAlgn="base" hangingPunct="0">
        <a:spcBef>
          <a:spcPct val="20000"/>
        </a:spcBef>
        <a:spcAft>
          <a:spcPct val="0"/>
        </a:spcAft>
        <a:buClr>
          <a:schemeClr val="tx1"/>
        </a:buClr>
        <a:buFont typeface="Arial" charset="0"/>
        <a:buChar char="−"/>
        <a:defRPr sz="2200" b="1">
          <a:solidFill>
            <a:schemeClr val="tx1"/>
          </a:solidFill>
          <a:latin typeface="+mn-lt"/>
        </a:defRPr>
      </a:lvl4pPr>
      <a:lvl5pPr marL="1349375" indent="-277813" algn="l" rtl="0" eaLnBrk="0" fontAlgn="base" hangingPunct="0">
        <a:spcBef>
          <a:spcPct val="20000"/>
        </a:spcBef>
        <a:spcAft>
          <a:spcPct val="0"/>
        </a:spcAft>
        <a:buClr>
          <a:schemeClr val="tx1"/>
        </a:buClr>
        <a:buFont typeface="Arial" charset="0"/>
        <a:buChar char="−"/>
        <a:defRPr sz="2200" b="1">
          <a:solidFill>
            <a:schemeClr val="tx1"/>
          </a:solidFill>
          <a:latin typeface="+mn-lt"/>
        </a:defRPr>
      </a:lvl5pPr>
      <a:lvl6pPr marL="1806575" indent="-277813" algn="l" rtl="0" fontAlgn="base">
        <a:spcBef>
          <a:spcPct val="20000"/>
        </a:spcBef>
        <a:spcAft>
          <a:spcPct val="0"/>
        </a:spcAft>
        <a:buClr>
          <a:schemeClr val="tx1"/>
        </a:buClr>
        <a:buFont typeface="Arial" charset="0"/>
        <a:buChar char="−"/>
        <a:defRPr sz="2200" b="1">
          <a:solidFill>
            <a:schemeClr val="tx1"/>
          </a:solidFill>
          <a:latin typeface="+mn-lt"/>
        </a:defRPr>
      </a:lvl6pPr>
      <a:lvl7pPr marL="2263775" indent="-277813" algn="l" rtl="0" fontAlgn="base">
        <a:spcBef>
          <a:spcPct val="20000"/>
        </a:spcBef>
        <a:spcAft>
          <a:spcPct val="0"/>
        </a:spcAft>
        <a:buClr>
          <a:schemeClr val="tx1"/>
        </a:buClr>
        <a:buFont typeface="Arial" charset="0"/>
        <a:buChar char="−"/>
        <a:defRPr sz="2200" b="1">
          <a:solidFill>
            <a:schemeClr val="tx1"/>
          </a:solidFill>
          <a:latin typeface="+mn-lt"/>
        </a:defRPr>
      </a:lvl7pPr>
      <a:lvl8pPr marL="2720975" indent="-277813" algn="l" rtl="0" fontAlgn="base">
        <a:spcBef>
          <a:spcPct val="20000"/>
        </a:spcBef>
        <a:spcAft>
          <a:spcPct val="0"/>
        </a:spcAft>
        <a:buClr>
          <a:schemeClr val="tx1"/>
        </a:buClr>
        <a:buFont typeface="Arial" charset="0"/>
        <a:buChar char="−"/>
        <a:defRPr sz="2200" b="1">
          <a:solidFill>
            <a:schemeClr val="tx1"/>
          </a:solidFill>
          <a:latin typeface="+mn-lt"/>
        </a:defRPr>
      </a:lvl8pPr>
      <a:lvl9pPr marL="3178175" indent="-277813" algn="l" rtl="0" fontAlgn="base">
        <a:spcBef>
          <a:spcPct val="20000"/>
        </a:spcBef>
        <a:spcAft>
          <a:spcPct val="0"/>
        </a:spcAft>
        <a:buClr>
          <a:schemeClr val="tx1"/>
        </a:buClr>
        <a:buFont typeface="Arial" charset="0"/>
        <a:buChar char="−"/>
        <a:defRPr sz="2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smartgridnews.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giclearinghouse.org/?q=node/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3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50.png"/><Relationship Id="rId4" Type="http://schemas.openxmlformats.org/officeDocument/2006/relationships/oleObject" Target="../embeddings/oleObject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5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57.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66.emf"/><Relationship Id="rId4" Type="http://schemas.openxmlformats.org/officeDocument/2006/relationships/image" Target="../media/image65.emf"/></Relationships>
</file>

<file path=ppt/slides/_rels/slide5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78.jpeg"/><Relationship Id="rId4" Type="http://schemas.openxmlformats.org/officeDocument/2006/relationships/image" Target="../media/image77.jpeg"/></Relationships>
</file>

<file path=ppt/slides/_rels/slide6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81.jpeg"/><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87.wmf"/><Relationship Id="rId5" Type="http://schemas.openxmlformats.org/officeDocument/2006/relationships/image" Target="../media/image86.png"/><Relationship Id="rId4" Type="http://schemas.openxmlformats.org/officeDocument/2006/relationships/image" Target="../media/image85.wmf"/></Relationships>
</file>

<file path=ppt/slides/_rels/slide6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89.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91.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a:xfrm>
            <a:off x="333375" y="1561417"/>
            <a:ext cx="7848600" cy="1419225"/>
          </a:xfrm>
        </p:spPr>
        <p:txBody>
          <a:bodyPr/>
          <a:lstStyle/>
          <a:p>
            <a:pPr algn="ctr" eaLnBrk="1" hangingPunct="1"/>
            <a:r>
              <a:rPr lang="en-US" dirty="0" smtClean="0"/>
              <a:t>Intelligent/Macro/Micro/Sustainable/DG</a:t>
            </a:r>
            <a:br>
              <a:rPr lang="en-US" dirty="0" smtClean="0"/>
            </a:br>
            <a:r>
              <a:rPr lang="en-US" dirty="0" smtClean="0"/>
              <a:t>Smart(</a:t>
            </a:r>
            <a:r>
              <a:rPr lang="en-US" dirty="0" err="1" smtClean="0"/>
              <a:t>er</a:t>
            </a:r>
            <a:r>
              <a:rPr lang="en-US" dirty="0" smtClean="0"/>
              <a:t>) Grids: </a:t>
            </a:r>
            <a:br>
              <a:rPr lang="en-US" dirty="0" smtClean="0"/>
            </a:br>
            <a:r>
              <a:rPr lang="en-US" dirty="0" smtClean="0"/>
              <a:t>Opportunities and Challenges</a:t>
            </a:r>
          </a:p>
        </p:txBody>
      </p:sp>
      <p:sp>
        <p:nvSpPr>
          <p:cNvPr id="12291" name="Rectangle 3"/>
          <p:cNvSpPr>
            <a:spLocks noGrp="1" noChangeArrowheads="1"/>
          </p:cNvSpPr>
          <p:nvPr>
            <p:ph type="subTitle" idx="1"/>
          </p:nvPr>
        </p:nvSpPr>
        <p:spPr>
          <a:xfrm>
            <a:off x="0" y="4143364"/>
            <a:ext cx="6400800" cy="1299483"/>
          </a:xfrm>
        </p:spPr>
        <p:txBody>
          <a:bodyPr/>
          <a:lstStyle/>
          <a:p>
            <a:pPr algn="ctr"/>
            <a:r>
              <a:rPr lang="en-US" sz="1600" dirty="0" smtClean="0"/>
              <a:t>P. F. </a:t>
            </a:r>
            <a:r>
              <a:rPr lang="en-US" sz="1600" dirty="0" err="1" smtClean="0"/>
              <a:t>Ribeiro</a:t>
            </a:r>
            <a:r>
              <a:rPr lang="en-US" sz="1600" dirty="0" smtClean="0"/>
              <a:t>, PhD</a:t>
            </a:r>
          </a:p>
          <a:p>
            <a:pPr algn="ctr"/>
            <a:r>
              <a:rPr lang="en-US" sz="1600" dirty="0" smtClean="0"/>
              <a:t>Calvin College, Grand Rapids, Michigan, USA</a:t>
            </a:r>
          </a:p>
          <a:p>
            <a:pPr algn="ctr"/>
            <a:r>
              <a:rPr lang="en-US" sz="1600" dirty="0" smtClean="0"/>
              <a:t>Technical University of Eindhoven, Eindhoven, The Netherlands</a:t>
            </a:r>
          </a:p>
          <a:p>
            <a:pPr algn="ctr" eaLnBrk="1" hangingPunct="1"/>
            <a:endParaRPr lang="en-US" sz="1600" dirty="0" smtClean="0"/>
          </a:p>
          <a:p>
            <a:pPr algn="ctr" eaLnBrk="1" hangingPunct="1"/>
            <a:endParaRPr lang="en-US" sz="16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0" y="215900"/>
            <a:ext cx="8024813" cy="922338"/>
          </a:xfrm>
        </p:spPr>
        <p:txBody>
          <a:bodyPr anchor="ctr"/>
          <a:lstStyle/>
          <a:p>
            <a:pPr algn="ctr" eaLnBrk="1" hangingPunct="1">
              <a:defRPr/>
            </a:pPr>
            <a:r>
              <a:rPr lang="en-US" dirty="0" smtClean="0">
                <a:effectLst>
                  <a:outerShdw blurRad="38100" dist="38100" dir="2700000" algn="tl">
                    <a:srgbClr val="C0C0C0"/>
                  </a:outerShdw>
                </a:effectLst>
              </a:rPr>
              <a:t>Introduction</a:t>
            </a:r>
            <a:br>
              <a:rPr lang="en-US" dirty="0" smtClean="0">
                <a:effectLst>
                  <a:outerShdw blurRad="38100" dist="38100" dir="2700000" algn="tl">
                    <a:srgbClr val="C0C0C0"/>
                  </a:outerShdw>
                </a:effectLst>
              </a:rPr>
            </a:br>
            <a:r>
              <a:rPr lang="en-US" dirty="0" smtClean="0">
                <a:effectLst>
                  <a:outerShdw blurRad="38100" dist="38100" dir="2700000" algn="tl">
                    <a:srgbClr val="C0C0C0"/>
                  </a:outerShdw>
                </a:effectLst>
              </a:rPr>
              <a:t>Great Expectations</a:t>
            </a:r>
          </a:p>
        </p:txBody>
      </p:sp>
      <p:sp>
        <p:nvSpPr>
          <p:cNvPr id="15363" name="Rectangle 3"/>
          <p:cNvSpPr>
            <a:spLocks noGrp="1" noChangeArrowheads="1"/>
          </p:cNvSpPr>
          <p:nvPr>
            <p:ph idx="4294967295"/>
          </p:nvPr>
        </p:nvSpPr>
        <p:spPr>
          <a:xfrm>
            <a:off x="0" y="1349375"/>
            <a:ext cx="9144000" cy="1824038"/>
          </a:xfrm>
          <a:solidFill>
            <a:schemeClr val="bg2">
              <a:lumMod val="20000"/>
              <a:lumOff val="80000"/>
            </a:schemeClr>
          </a:solidFill>
        </p:spPr>
        <p:txBody>
          <a:bodyPr tIns="365760" rIns="457200"/>
          <a:lstStyle/>
          <a:p>
            <a:pPr marL="0" indent="0" algn="ctr" eaLnBrk="1" hangingPunct="1">
              <a:lnSpc>
                <a:spcPct val="80000"/>
              </a:lnSpc>
              <a:spcBef>
                <a:spcPts val="1200"/>
              </a:spcBef>
              <a:buFont typeface="Wingdings" pitchFamily="2" charset="2"/>
              <a:buNone/>
              <a:defRPr/>
            </a:pPr>
            <a:r>
              <a:rPr lang="en-US" dirty="0" smtClean="0">
                <a:solidFill>
                  <a:schemeClr val="accent4"/>
                </a:solidFill>
              </a:rPr>
              <a:t>"a new smart grid ... will save us money, protect our power sources from blackout or attack, and deliver clean, alternative forms of energy to every corner of our nation." </a:t>
            </a:r>
          </a:p>
          <a:p>
            <a:pPr marL="0" indent="0" algn="ctr" eaLnBrk="1" hangingPunct="1">
              <a:lnSpc>
                <a:spcPct val="80000"/>
              </a:lnSpc>
              <a:spcBef>
                <a:spcPts val="1200"/>
              </a:spcBef>
              <a:buFontTx/>
              <a:buNone/>
              <a:defRPr/>
            </a:pPr>
            <a:r>
              <a:rPr lang="en-US" sz="1800" dirty="0" smtClean="0">
                <a:solidFill>
                  <a:schemeClr val="accent2"/>
                </a:solidFill>
              </a:rPr>
              <a:t>			</a:t>
            </a:r>
            <a:r>
              <a:rPr lang="en-US" sz="1800" b="0" dirty="0" smtClean="0"/>
              <a:t>President </a:t>
            </a:r>
            <a:r>
              <a:rPr lang="en-US" sz="1800" b="0" dirty="0" err="1" smtClean="0"/>
              <a:t>Obama</a:t>
            </a:r>
            <a:r>
              <a:rPr lang="en-US" sz="1800" b="0" dirty="0" smtClean="0"/>
              <a:t> in an address at the George Mason 		University, Fairfax, VA on Jan 8, 2009</a:t>
            </a:r>
            <a:r>
              <a:rPr lang="en-US" sz="1800" b="0" baseline="30000" dirty="0" smtClean="0">
                <a:latin typeface="Verdana" pitchFamily="34" charset="0"/>
              </a:rPr>
              <a:t>1</a:t>
            </a:r>
            <a:endParaRPr lang="en-US" sz="1800" b="0" dirty="0" smtClean="0"/>
          </a:p>
        </p:txBody>
      </p:sp>
      <p:sp>
        <p:nvSpPr>
          <p:cNvPr id="15364" name="Rectangle 4"/>
          <p:cNvSpPr>
            <a:spLocks noChangeArrowheads="1"/>
          </p:cNvSpPr>
          <p:nvPr/>
        </p:nvSpPr>
        <p:spPr bwMode="auto">
          <a:xfrm>
            <a:off x="3175" y="3289300"/>
            <a:ext cx="9097963" cy="574675"/>
          </a:xfrm>
          <a:prstGeom prst="rect">
            <a:avLst/>
          </a:prstGeom>
          <a:solidFill>
            <a:schemeClr val="bg2">
              <a:lumMod val="20000"/>
              <a:lumOff val="80000"/>
              <a:alpha val="3922"/>
            </a:schemeClr>
          </a:solidFill>
          <a:ln w="9525">
            <a:noFill/>
            <a:miter lim="800000"/>
            <a:headEnd/>
            <a:tailEnd/>
          </a:ln>
        </p:spPr>
        <p:txBody>
          <a:bodyPr/>
          <a:lstStyle/>
          <a:p>
            <a:pPr>
              <a:lnSpc>
                <a:spcPct val="80000"/>
              </a:lnSpc>
              <a:spcBef>
                <a:spcPct val="20000"/>
              </a:spcBef>
              <a:buClr>
                <a:schemeClr val="accent2"/>
              </a:buClr>
              <a:buFont typeface="Wingdings" pitchFamily="2" charset="2"/>
              <a:buNone/>
              <a:defRPr/>
            </a:pPr>
            <a:r>
              <a:rPr lang="en-US" sz="2000" dirty="0">
                <a:solidFill>
                  <a:schemeClr val="accent2"/>
                </a:solidFill>
                <a:latin typeface="+mn-lt"/>
              </a:rPr>
              <a:t>2009</a:t>
            </a:r>
            <a:r>
              <a:rPr lang="en-US" sz="2000" b="1" dirty="0">
                <a:solidFill>
                  <a:schemeClr val="accent2"/>
                </a:solidFill>
                <a:latin typeface="+mn-lt"/>
              </a:rPr>
              <a:t> </a:t>
            </a:r>
            <a:r>
              <a:rPr lang="en-US" sz="2000" b="1" dirty="0">
                <a:solidFill>
                  <a:schemeClr val="accent6"/>
                </a:solidFill>
                <a:latin typeface="+mn-lt"/>
              </a:rPr>
              <a:t>- banner year for Smart Grid; Year of the Smart Grid for VCs  				</a:t>
            </a:r>
            <a:r>
              <a:rPr lang="en-US" dirty="0">
                <a:latin typeface="Verdana" pitchFamily="34" charset="0"/>
              </a:rPr>
              <a:t>Smart Grid News, </a:t>
            </a:r>
            <a:r>
              <a:rPr lang="en-US" dirty="0">
                <a:latin typeface="Verdana" pitchFamily="34" charset="0"/>
                <a:hlinkClick r:id="rId3"/>
              </a:rPr>
              <a:t>www.smartgridnews.com</a:t>
            </a:r>
            <a:r>
              <a:rPr lang="en-US" dirty="0">
                <a:latin typeface="Verdana" pitchFamily="34" charset="0"/>
              </a:rPr>
              <a:t> </a:t>
            </a:r>
            <a:endParaRPr lang="en-US" sz="2000" dirty="0">
              <a:latin typeface="Verdana" pitchFamily="34" charset="0"/>
            </a:endParaRPr>
          </a:p>
        </p:txBody>
      </p:sp>
      <p:sp>
        <p:nvSpPr>
          <p:cNvPr id="38917" name="Rectangle 5"/>
          <p:cNvSpPr>
            <a:spLocks noChangeArrowheads="1"/>
          </p:cNvSpPr>
          <p:nvPr/>
        </p:nvSpPr>
        <p:spPr bwMode="auto">
          <a:xfrm>
            <a:off x="0" y="3962400"/>
            <a:ext cx="9144000" cy="1447800"/>
          </a:xfrm>
          <a:prstGeom prst="rect">
            <a:avLst/>
          </a:prstGeom>
          <a:solidFill>
            <a:schemeClr val="bg2">
              <a:lumMod val="20000"/>
              <a:lumOff val="80000"/>
            </a:schemeClr>
          </a:solidFill>
          <a:ln w="9525">
            <a:noFill/>
            <a:miter lim="800000"/>
            <a:headEnd/>
            <a:tailEnd/>
          </a:ln>
          <a:effectLst/>
        </p:spPr>
        <p:txBody>
          <a:bodyPr/>
          <a:lstStyle/>
          <a:p>
            <a:pPr indent="339725">
              <a:lnSpc>
                <a:spcPct val="80000"/>
              </a:lnSpc>
              <a:spcBef>
                <a:spcPct val="20000"/>
              </a:spcBef>
              <a:buClr>
                <a:schemeClr val="accent2"/>
              </a:buClr>
              <a:buFont typeface="Wingdings" charset="2"/>
              <a:buNone/>
              <a:tabLst>
                <a:tab pos="0" algn="l"/>
                <a:tab pos="58738" algn="l"/>
              </a:tabLst>
              <a:defRPr/>
            </a:pPr>
            <a:r>
              <a:rPr lang="en-US" sz="2100" dirty="0">
                <a:solidFill>
                  <a:schemeClr val="accent2"/>
                </a:solidFill>
                <a:latin typeface="Verdana" charset="0"/>
              </a:rPr>
              <a:t>During the next 4 years, KEMA anticipates $16 billion in Smart Grid incentives for driving Smart Grid projects worth $64 billion. The will result in direct </a:t>
            </a:r>
            <a:r>
              <a:rPr lang="en-US" sz="2100" u="sng" dirty="0">
                <a:solidFill>
                  <a:schemeClr val="accent2"/>
                </a:solidFill>
                <a:effectLst>
                  <a:outerShdw blurRad="38100" dist="38100" dir="2700000" algn="tl">
                    <a:srgbClr val="000000"/>
                  </a:outerShdw>
                </a:effectLst>
                <a:latin typeface="Verdana" charset="0"/>
              </a:rPr>
              <a:t>creation of 280,000 new positions</a:t>
            </a:r>
            <a:r>
              <a:rPr lang="en-US" sz="2100" dirty="0">
                <a:solidFill>
                  <a:schemeClr val="accent2"/>
                </a:solidFill>
                <a:latin typeface="Verdana" charset="0"/>
              </a:rPr>
              <a:t> across various categories, </a:t>
            </a:r>
            <a:r>
              <a:rPr lang="en-US" sz="2100" u="sng" dirty="0">
                <a:solidFill>
                  <a:schemeClr val="accent2"/>
                </a:solidFill>
                <a:effectLst>
                  <a:outerShdw blurRad="38100" dist="38100" dir="2700000" algn="tl">
                    <a:srgbClr val="000000"/>
                  </a:outerShdw>
                </a:effectLst>
                <a:latin typeface="Verdana" charset="0"/>
              </a:rPr>
              <a:t>of which</a:t>
            </a:r>
            <a:r>
              <a:rPr lang="en-US" sz="2100" u="sng" dirty="0">
                <a:solidFill>
                  <a:schemeClr val="accent2"/>
                </a:solidFill>
                <a:latin typeface="Verdana" charset="0"/>
              </a:rPr>
              <a:t> </a:t>
            </a:r>
            <a:r>
              <a:rPr lang="en-US" sz="2100" dirty="0">
                <a:solidFill>
                  <a:schemeClr val="accent2"/>
                </a:solidFill>
                <a:latin typeface="Verdana" charset="0"/>
              </a:rPr>
              <a:t>more than </a:t>
            </a:r>
            <a:r>
              <a:rPr lang="en-US" sz="2100" u="sng" dirty="0">
                <a:solidFill>
                  <a:schemeClr val="accent2"/>
                </a:solidFill>
                <a:effectLst>
                  <a:outerShdw blurRad="38100" dist="38100" dir="2700000" algn="tl">
                    <a:srgbClr val="000000"/>
                  </a:outerShdw>
                </a:effectLst>
                <a:latin typeface="Verdana" charset="0"/>
              </a:rPr>
              <a:t>150,000</a:t>
            </a:r>
            <a:r>
              <a:rPr lang="en-US" sz="2100" dirty="0">
                <a:solidFill>
                  <a:schemeClr val="accent2"/>
                </a:solidFill>
                <a:latin typeface="Verdana" charset="0"/>
              </a:rPr>
              <a:t> will be created </a:t>
            </a:r>
            <a:r>
              <a:rPr lang="en-US" sz="2100" u="sng" dirty="0">
                <a:solidFill>
                  <a:schemeClr val="accent2"/>
                </a:solidFill>
                <a:effectLst>
                  <a:outerShdw blurRad="38100" dist="38100" dir="2700000" algn="tl">
                    <a:srgbClr val="000000"/>
                  </a:outerShdw>
                </a:effectLst>
                <a:latin typeface="Verdana" charset="0"/>
              </a:rPr>
              <a:t>by the end of 2009</a:t>
            </a:r>
            <a:r>
              <a:rPr lang="en-US" sz="2100" baseline="30000" dirty="0">
                <a:solidFill>
                  <a:schemeClr val="accent2"/>
                </a:solidFill>
                <a:effectLst>
                  <a:outerShdw blurRad="38100" dist="38100" dir="2700000" algn="tl">
                    <a:srgbClr val="000000"/>
                  </a:outerShdw>
                </a:effectLst>
                <a:latin typeface="Verdana" charset="0"/>
              </a:rPr>
              <a:t>2</a:t>
            </a:r>
            <a:endParaRPr lang="en-US" sz="2100" dirty="0">
              <a:solidFill>
                <a:schemeClr val="accent2"/>
              </a:solidFill>
              <a:latin typeface="Verdana" charset="0"/>
            </a:endParaRPr>
          </a:p>
        </p:txBody>
      </p:sp>
      <p:sp>
        <p:nvSpPr>
          <p:cNvPr id="15366" name="TextBox 8"/>
          <p:cNvSpPr txBox="1">
            <a:spLocks noChangeArrowheads="1"/>
          </p:cNvSpPr>
          <p:nvPr/>
        </p:nvSpPr>
        <p:spPr bwMode="auto">
          <a:xfrm>
            <a:off x="0" y="5356225"/>
            <a:ext cx="6488113" cy="1508125"/>
          </a:xfrm>
          <a:prstGeom prst="rect">
            <a:avLst/>
          </a:prstGeom>
          <a:noFill/>
          <a:ln w="9525">
            <a:noFill/>
            <a:miter lim="800000"/>
            <a:headEnd/>
            <a:tailEnd/>
          </a:ln>
        </p:spPr>
        <p:txBody>
          <a:bodyPr>
            <a:spAutoFit/>
          </a:bodyPr>
          <a:lstStyle/>
          <a:p>
            <a:endParaRPr lang="en-US" sz="1200"/>
          </a:p>
          <a:p>
            <a:r>
              <a:rPr lang="en-US" sz="1200" baseline="30000"/>
              <a:t>1</a:t>
            </a:r>
            <a:r>
              <a:rPr lang="en-US" sz="1200"/>
              <a:t> Environment News Service. “Obama vows dramatic action towards a greener economy.” [Online] {Available} http://www.ens-newswire.com/ens/jan2009/2009-01-08-01.asp (Sep 2009)</a:t>
            </a:r>
          </a:p>
          <a:p>
            <a:endParaRPr lang="en-US" sz="1200" baseline="30000"/>
          </a:p>
          <a:p>
            <a:r>
              <a:rPr lang="en-US" sz="1200" baseline="30000"/>
              <a:t> 2</a:t>
            </a:r>
            <a:r>
              <a:rPr lang="en-US" sz="1200"/>
              <a:t> Kema Inc. “The U.S. Smart Grid Revolution KEMA’s Perspectives for Job Creation,” Report prepared for Gridwise Alliance, Dec 08 .</a:t>
            </a:r>
          </a:p>
          <a:p>
            <a:endParaRPr lang="en-US" sz="1200"/>
          </a:p>
        </p:txBody>
      </p:sp>
      <p:sp>
        <p:nvSpPr>
          <p:cNvPr id="15367" name="Espaço Reservado para Número de Slide 4"/>
          <p:cNvSpPr>
            <a:spLocks noGrp="1"/>
          </p:cNvSpPr>
          <p:nvPr>
            <p:ph type="sldNum" sz="quarter" idx="10"/>
          </p:nvPr>
        </p:nvSpPr>
        <p:spPr>
          <a:noFill/>
        </p:spPr>
        <p:txBody>
          <a:bodyPr/>
          <a:lstStyle/>
          <a:p>
            <a:r>
              <a:rPr lang="nl-NL" smtClean="0"/>
              <a:t>PAGE </a:t>
            </a:r>
            <a:fld id="{25C3B07D-5482-45EA-BDA9-05B2E2DE950D}" type="slidenum">
              <a:rPr lang="nl-NL" smtClean="0"/>
              <a:pPr/>
              <a:t>9</a:t>
            </a:fld>
            <a:endParaRPr lang="nl-NL" smtClean="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0" y="215900"/>
            <a:ext cx="8315325" cy="922338"/>
          </a:xfrm>
        </p:spPr>
        <p:txBody>
          <a:bodyPr anchor="b">
            <a:noAutofit/>
          </a:bodyPr>
          <a:lstStyle/>
          <a:p>
            <a:pPr algn="ctr" eaLnBrk="1" hangingPunct="1">
              <a:defRPr/>
            </a:pPr>
            <a:r>
              <a:rPr lang="en-US" dirty="0" smtClean="0">
                <a:effectLst>
                  <a:outerShdw blurRad="38100" dist="38100" dir="2700000" algn="tl">
                    <a:srgbClr val="C0C0C0"/>
                  </a:outerShdw>
                </a:effectLst>
              </a:rPr>
              <a:t>Introduction</a:t>
            </a:r>
            <a:br>
              <a:rPr lang="en-US" dirty="0" smtClean="0">
                <a:effectLst>
                  <a:outerShdw blurRad="38100" dist="38100" dir="2700000" algn="tl">
                    <a:srgbClr val="C0C0C0"/>
                  </a:outerShdw>
                </a:effectLst>
              </a:rPr>
            </a:br>
            <a:r>
              <a:rPr lang="en-US" sz="2800" dirty="0" smtClean="0">
                <a:effectLst>
                  <a:outerShdw blurRad="38100" dist="38100" dir="2700000" algn="tl">
                    <a:srgbClr val="C0C0C0"/>
                  </a:outerShdw>
                </a:effectLst>
              </a:rPr>
              <a:t>The Path Toward the Smart Grid: Thus Far</a:t>
            </a:r>
          </a:p>
        </p:txBody>
      </p:sp>
      <p:sp>
        <p:nvSpPr>
          <p:cNvPr id="16387" name="Rectangle 6"/>
          <p:cNvSpPr>
            <a:spLocks noChangeArrowheads="1"/>
          </p:cNvSpPr>
          <p:nvPr/>
        </p:nvSpPr>
        <p:spPr bwMode="auto">
          <a:xfrm>
            <a:off x="0" y="1349375"/>
            <a:ext cx="9097963" cy="533400"/>
          </a:xfrm>
          <a:prstGeom prst="rect">
            <a:avLst/>
          </a:prstGeom>
          <a:solidFill>
            <a:srgbClr val="FF0000">
              <a:alpha val="3922"/>
            </a:srgbClr>
          </a:solidFill>
          <a:ln w="9525">
            <a:noFill/>
            <a:miter lim="800000"/>
            <a:headEnd/>
            <a:tailEnd/>
          </a:ln>
        </p:spPr>
        <p:txBody>
          <a:bodyPr/>
          <a:lstStyle/>
          <a:p>
            <a:pPr>
              <a:lnSpc>
                <a:spcPct val="80000"/>
              </a:lnSpc>
              <a:spcBef>
                <a:spcPct val="20000"/>
              </a:spcBef>
              <a:buClr>
                <a:schemeClr val="accent2"/>
              </a:buClr>
              <a:buFont typeface="Wingdings" pitchFamily="2" charset="2"/>
              <a:buNone/>
              <a:defRPr/>
            </a:pPr>
            <a:r>
              <a:rPr lang="en-US" sz="2100" dirty="0">
                <a:solidFill>
                  <a:schemeClr val="accent4"/>
                </a:solidFill>
                <a:latin typeface="Verdana" pitchFamily="34" charset="0"/>
              </a:rPr>
              <a:t>The Electricity Advisory committee (EAC) recommended to </a:t>
            </a:r>
            <a:r>
              <a:rPr lang="en-US" sz="2100" dirty="0" err="1">
                <a:solidFill>
                  <a:schemeClr val="accent4"/>
                </a:solidFill>
                <a:latin typeface="Verdana" pitchFamily="34" charset="0"/>
              </a:rPr>
              <a:t>DoE</a:t>
            </a:r>
            <a:r>
              <a:rPr lang="en-US" sz="2100" dirty="0">
                <a:solidFill>
                  <a:schemeClr val="accent4"/>
                </a:solidFill>
                <a:latin typeface="Verdana" pitchFamily="34" charset="0"/>
              </a:rPr>
              <a:t> to create a </a:t>
            </a:r>
            <a:r>
              <a:rPr lang="en-US" sz="2100" i="1" dirty="0">
                <a:solidFill>
                  <a:schemeClr val="accent4"/>
                </a:solidFill>
                <a:latin typeface="Verdana" pitchFamily="34" charset="0"/>
              </a:rPr>
              <a:t>Smart Grid Program Office</a:t>
            </a:r>
            <a:r>
              <a:rPr lang="en-US" sz="2100" dirty="0">
                <a:solidFill>
                  <a:schemeClr val="accent4"/>
                </a:solidFill>
                <a:latin typeface="Verdana" pitchFamily="34" charset="0"/>
              </a:rPr>
              <a:t> in Dec 2008 </a:t>
            </a:r>
            <a:r>
              <a:rPr lang="en-US" sz="2100" baseline="30000" dirty="0">
                <a:solidFill>
                  <a:schemeClr val="accent4"/>
                </a:solidFill>
                <a:latin typeface="Verdana" pitchFamily="34" charset="0"/>
              </a:rPr>
              <a:t>[3]</a:t>
            </a:r>
            <a:endParaRPr lang="en-US" sz="2100" dirty="0">
              <a:solidFill>
                <a:schemeClr val="accent4"/>
              </a:solidFill>
              <a:latin typeface="Verdana" pitchFamily="34" charset="0"/>
            </a:endParaRPr>
          </a:p>
        </p:txBody>
      </p:sp>
      <p:sp>
        <p:nvSpPr>
          <p:cNvPr id="17412" name="Rectangle 7"/>
          <p:cNvSpPr>
            <a:spLocks noChangeArrowheads="1"/>
          </p:cNvSpPr>
          <p:nvPr/>
        </p:nvSpPr>
        <p:spPr bwMode="auto">
          <a:xfrm>
            <a:off x="46038" y="2028825"/>
            <a:ext cx="9097962" cy="609600"/>
          </a:xfrm>
          <a:prstGeom prst="rect">
            <a:avLst/>
          </a:prstGeom>
          <a:solidFill>
            <a:srgbClr val="FFFF00">
              <a:alpha val="25882"/>
            </a:srgbClr>
          </a:solidFill>
          <a:ln w="9525">
            <a:noFill/>
            <a:miter lim="800000"/>
            <a:headEnd/>
            <a:tailEnd/>
          </a:ln>
        </p:spPr>
        <p:txBody>
          <a:bodyPr/>
          <a:lstStyle/>
          <a:p>
            <a:pPr>
              <a:lnSpc>
                <a:spcPct val="80000"/>
              </a:lnSpc>
              <a:spcBef>
                <a:spcPct val="20000"/>
              </a:spcBef>
              <a:buClr>
                <a:schemeClr val="accent2"/>
              </a:buClr>
            </a:pPr>
            <a:r>
              <a:rPr lang="en-US" sz="2100" dirty="0" smtClean="0">
                <a:solidFill>
                  <a:schemeClr val="accent2"/>
                </a:solidFill>
                <a:latin typeface="Verdana" pitchFamily="34" charset="0"/>
              </a:rPr>
              <a:t>US </a:t>
            </a:r>
            <a:r>
              <a:rPr lang="en-US" sz="2100" dirty="0">
                <a:solidFill>
                  <a:schemeClr val="accent2"/>
                </a:solidFill>
                <a:latin typeface="Verdana" pitchFamily="34" charset="0"/>
              </a:rPr>
              <a:t>Congress includes ~ $4.5B for Smart Grid deployment </a:t>
            </a:r>
            <a:r>
              <a:rPr lang="en-US" sz="2100" baseline="30000" dirty="0">
                <a:solidFill>
                  <a:srgbClr val="FF0000"/>
                </a:solidFill>
                <a:latin typeface="Verdana" pitchFamily="34" charset="0"/>
              </a:rPr>
              <a:t>[4]</a:t>
            </a:r>
            <a:endParaRPr lang="en-US" sz="2100" baseline="30000" dirty="0">
              <a:solidFill>
                <a:schemeClr val="accent2"/>
              </a:solidFill>
              <a:latin typeface="Verdana" pitchFamily="34" charset="0"/>
            </a:endParaRPr>
          </a:p>
          <a:p>
            <a:pPr>
              <a:lnSpc>
                <a:spcPct val="80000"/>
              </a:lnSpc>
              <a:spcBef>
                <a:spcPct val="20000"/>
              </a:spcBef>
              <a:buClr>
                <a:schemeClr val="accent2"/>
              </a:buClr>
            </a:pPr>
            <a:endParaRPr lang="en-US" sz="2100" dirty="0">
              <a:solidFill>
                <a:schemeClr val="accent2"/>
              </a:solidFill>
              <a:latin typeface="Verdana" pitchFamily="34" charset="0"/>
            </a:endParaRPr>
          </a:p>
        </p:txBody>
      </p:sp>
      <p:sp>
        <p:nvSpPr>
          <p:cNvPr id="17413" name="TextBox 8"/>
          <p:cNvSpPr txBox="1">
            <a:spLocks noChangeArrowheads="1"/>
          </p:cNvSpPr>
          <p:nvPr/>
        </p:nvSpPr>
        <p:spPr bwMode="auto">
          <a:xfrm>
            <a:off x="0" y="5389563"/>
            <a:ext cx="6575425" cy="1495425"/>
          </a:xfrm>
          <a:prstGeom prst="rect">
            <a:avLst/>
          </a:prstGeom>
          <a:noFill/>
          <a:ln w="9525">
            <a:noFill/>
            <a:miter lim="800000"/>
            <a:headEnd/>
            <a:tailEnd/>
          </a:ln>
        </p:spPr>
        <p:txBody>
          <a:bodyPr>
            <a:spAutoFit/>
          </a:bodyPr>
          <a:lstStyle/>
          <a:p>
            <a:endParaRPr lang="en-US" sz="1200"/>
          </a:p>
          <a:p>
            <a:pPr>
              <a:lnSpc>
                <a:spcPct val="80000"/>
              </a:lnSpc>
              <a:buClr>
                <a:schemeClr val="tx1"/>
              </a:buClr>
            </a:pPr>
            <a:r>
              <a:rPr lang="en-US" sz="1200" baseline="30000"/>
              <a:t>3</a:t>
            </a:r>
            <a:r>
              <a:rPr lang="en-US" sz="1200"/>
              <a:t> Electricity Advisory Committee, United States Department of Energy, “Smart Grid: Enabler of the New Energy Economy,” [Online] {Available}: http://www.oe.energy.gov/DocumentsandMedia/final-smart-grid-report.pdf (Jan. 2009)</a:t>
            </a:r>
          </a:p>
          <a:p>
            <a:pPr>
              <a:lnSpc>
                <a:spcPct val="80000"/>
              </a:lnSpc>
              <a:buClr>
                <a:schemeClr val="tx1"/>
              </a:buClr>
            </a:pPr>
            <a:endParaRPr lang="en-US" sz="1200"/>
          </a:p>
          <a:p>
            <a:pPr>
              <a:lnSpc>
                <a:spcPct val="80000"/>
              </a:lnSpc>
              <a:buClr>
                <a:schemeClr val="tx1"/>
              </a:buClr>
            </a:pPr>
            <a:r>
              <a:rPr lang="en-US" sz="1200" baseline="30000"/>
              <a:t>4</a:t>
            </a:r>
            <a:r>
              <a:rPr lang="en-US" sz="1200"/>
              <a:t> 111th Congress of USA, “American recovery and reinvestment act of 2009,” [Online] {Available} http://frwebgate.access.gpo.gov/cgi-bin/getdoc.cgi?dbname=111_cong_bills&amp;docid=f:h1enr.pdf (Feb 2009)</a:t>
            </a:r>
          </a:p>
          <a:p>
            <a:endParaRPr lang="en-US" sz="1200"/>
          </a:p>
        </p:txBody>
      </p:sp>
      <p:sp>
        <p:nvSpPr>
          <p:cNvPr id="10" name="Rectangle 7"/>
          <p:cNvSpPr>
            <a:spLocks noChangeArrowheads="1"/>
          </p:cNvSpPr>
          <p:nvPr/>
        </p:nvSpPr>
        <p:spPr bwMode="auto">
          <a:xfrm>
            <a:off x="0" y="2779713"/>
            <a:ext cx="9097963" cy="838200"/>
          </a:xfrm>
          <a:prstGeom prst="rect">
            <a:avLst/>
          </a:prstGeom>
          <a:solidFill>
            <a:srgbClr val="CCFFCC">
              <a:alpha val="18000"/>
            </a:srgbClr>
          </a:solidFill>
          <a:ln w="9525">
            <a:noFill/>
            <a:miter lim="800000"/>
            <a:headEnd/>
            <a:tailEnd/>
          </a:ln>
        </p:spPr>
        <p:txBody>
          <a:bodyPr/>
          <a:lstStyle/>
          <a:p>
            <a:pPr>
              <a:lnSpc>
                <a:spcPct val="80000"/>
              </a:lnSpc>
              <a:spcBef>
                <a:spcPct val="20000"/>
              </a:spcBef>
              <a:buClr>
                <a:schemeClr val="accent2"/>
              </a:buClr>
              <a:defRPr/>
            </a:pPr>
            <a:r>
              <a:rPr lang="en-US" sz="2100" dirty="0">
                <a:solidFill>
                  <a:schemeClr val="accent4"/>
                </a:solidFill>
                <a:latin typeface="Verdana" charset="0"/>
              </a:rPr>
              <a:t>Several smart grid projects underway across the US - microgrids, AMI, smart workforce developments, standard developments, renewable energy deployments,  etc.</a:t>
            </a:r>
            <a:endParaRPr lang="en-US" sz="2100" baseline="30000" dirty="0">
              <a:solidFill>
                <a:schemeClr val="accent4"/>
              </a:solidFill>
              <a:latin typeface="Verdana" charset="0"/>
            </a:endParaRPr>
          </a:p>
          <a:p>
            <a:pPr>
              <a:lnSpc>
                <a:spcPct val="80000"/>
              </a:lnSpc>
              <a:spcBef>
                <a:spcPct val="20000"/>
              </a:spcBef>
              <a:buClr>
                <a:schemeClr val="accent2"/>
              </a:buClr>
              <a:defRPr/>
            </a:pPr>
            <a:endParaRPr lang="en-US" sz="2100" dirty="0">
              <a:solidFill>
                <a:schemeClr val="accent2"/>
              </a:solidFill>
              <a:latin typeface="Verdana" charset="0"/>
            </a:endParaRPr>
          </a:p>
        </p:txBody>
      </p:sp>
      <p:sp>
        <p:nvSpPr>
          <p:cNvPr id="17415" name="Rectangle 7"/>
          <p:cNvSpPr>
            <a:spLocks noChangeArrowheads="1"/>
          </p:cNvSpPr>
          <p:nvPr/>
        </p:nvSpPr>
        <p:spPr bwMode="auto">
          <a:xfrm>
            <a:off x="0" y="3770313"/>
            <a:ext cx="9097963" cy="838200"/>
          </a:xfrm>
          <a:prstGeom prst="rect">
            <a:avLst/>
          </a:prstGeom>
          <a:solidFill>
            <a:schemeClr val="bg2">
              <a:alpha val="18039"/>
            </a:schemeClr>
          </a:solidFill>
          <a:ln w="9525">
            <a:noFill/>
            <a:miter lim="800000"/>
            <a:headEnd/>
            <a:tailEnd/>
          </a:ln>
        </p:spPr>
        <p:txBody>
          <a:bodyPr/>
          <a:lstStyle/>
          <a:p>
            <a:pPr>
              <a:lnSpc>
                <a:spcPct val="80000"/>
              </a:lnSpc>
              <a:spcBef>
                <a:spcPct val="20000"/>
              </a:spcBef>
              <a:buClr>
                <a:schemeClr val="accent2"/>
              </a:buClr>
            </a:pPr>
            <a:r>
              <a:rPr lang="en-US" sz="2100">
                <a:solidFill>
                  <a:schemeClr val="accent2"/>
                </a:solidFill>
                <a:latin typeface="Verdana" pitchFamily="34" charset="0"/>
              </a:rPr>
              <a:t>NIST is the national coordinator for Smart Grid Interoperability</a:t>
            </a:r>
            <a:endParaRPr lang="en-US" sz="2100" baseline="30000">
              <a:solidFill>
                <a:schemeClr val="accent2"/>
              </a:solidFill>
              <a:latin typeface="Verdana" pitchFamily="34" charset="0"/>
            </a:endParaRPr>
          </a:p>
          <a:p>
            <a:pPr>
              <a:lnSpc>
                <a:spcPct val="80000"/>
              </a:lnSpc>
              <a:spcBef>
                <a:spcPct val="20000"/>
              </a:spcBef>
              <a:buClr>
                <a:schemeClr val="accent2"/>
              </a:buClr>
            </a:pPr>
            <a:r>
              <a:rPr lang="en-US" sz="2100">
                <a:solidFill>
                  <a:schemeClr val="accent2"/>
                </a:solidFill>
                <a:latin typeface="Verdana" pitchFamily="34" charset="0"/>
              </a:rPr>
              <a:t>Released framework and roadmap for SG interoperability Stds. on Sep 24, 2009</a:t>
            </a:r>
          </a:p>
        </p:txBody>
      </p:sp>
      <p:sp>
        <p:nvSpPr>
          <p:cNvPr id="8" name="Rectangle 7"/>
          <p:cNvSpPr>
            <a:spLocks noChangeArrowheads="1"/>
          </p:cNvSpPr>
          <p:nvPr/>
        </p:nvSpPr>
        <p:spPr bwMode="auto">
          <a:xfrm>
            <a:off x="0" y="4757738"/>
            <a:ext cx="9144000" cy="381000"/>
          </a:xfrm>
          <a:prstGeom prst="rect">
            <a:avLst/>
          </a:prstGeom>
          <a:solidFill>
            <a:schemeClr val="tx1">
              <a:lumMod val="40000"/>
              <a:lumOff val="60000"/>
            </a:schemeClr>
          </a:solidFill>
          <a:ln>
            <a:headEnd/>
            <a:tailEnd/>
          </a:ln>
        </p:spPr>
        <p:style>
          <a:lnRef idx="1">
            <a:schemeClr val="accent3"/>
          </a:lnRef>
          <a:fillRef idx="3">
            <a:schemeClr val="accent3"/>
          </a:fillRef>
          <a:effectRef idx="2">
            <a:schemeClr val="accent3"/>
          </a:effectRef>
          <a:fontRef idx="minor">
            <a:schemeClr val="lt1"/>
          </a:fontRef>
        </p:style>
        <p:txBody>
          <a:bodyPr/>
          <a:lstStyle/>
          <a:p>
            <a:pPr>
              <a:lnSpc>
                <a:spcPct val="80000"/>
              </a:lnSpc>
              <a:spcBef>
                <a:spcPct val="20000"/>
              </a:spcBef>
              <a:buClr>
                <a:schemeClr val="accent2"/>
              </a:buClr>
              <a:defRPr/>
            </a:pPr>
            <a:r>
              <a:rPr lang="en-US" sz="2100" dirty="0">
                <a:solidFill>
                  <a:schemeClr val="tx2"/>
                </a:solidFill>
                <a:latin typeface="Verdana" charset="0"/>
              </a:rPr>
              <a:t>IEEE PES created a </a:t>
            </a:r>
            <a:r>
              <a:rPr lang="en-US" sz="2100" i="1" dirty="0">
                <a:solidFill>
                  <a:schemeClr val="tx2"/>
                </a:solidFill>
                <a:latin typeface="Verdana" charset="0"/>
              </a:rPr>
              <a:t>Transactions on Smart Grid</a:t>
            </a:r>
            <a:endParaRPr lang="en-US" sz="2100" dirty="0">
              <a:solidFill>
                <a:schemeClr val="tx2"/>
              </a:solidFill>
              <a:latin typeface="Verdana" charset="0"/>
            </a:endParaRPr>
          </a:p>
        </p:txBody>
      </p:sp>
      <p:sp>
        <p:nvSpPr>
          <p:cNvPr id="17417" name="Espaço Reservado para Número de Slide 4"/>
          <p:cNvSpPr>
            <a:spLocks noGrp="1"/>
          </p:cNvSpPr>
          <p:nvPr>
            <p:ph type="sldNum" sz="quarter" idx="10"/>
          </p:nvPr>
        </p:nvSpPr>
        <p:spPr>
          <a:noFill/>
        </p:spPr>
        <p:txBody>
          <a:bodyPr/>
          <a:lstStyle/>
          <a:p>
            <a:r>
              <a:rPr lang="nl-NL" smtClean="0"/>
              <a:t>PAGE </a:t>
            </a:r>
            <a:fld id="{8206FDB9-7636-417D-8144-2FD000F3204A}" type="slidenum">
              <a:rPr lang="nl-NL" smtClean="0"/>
              <a:pPr/>
              <a:t>10</a:t>
            </a:fld>
            <a:endParaRPr lang="nl-NL" smtClean="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0" y="215900"/>
            <a:ext cx="8315325" cy="922338"/>
          </a:xfrm>
        </p:spPr>
        <p:txBody>
          <a:bodyPr anchor="b">
            <a:noAutofit/>
          </a:bodyPr>
          <a:lstStyle/>
          <a:p>
            <a:pPr algn="ctr" eaLnBrk="1" hangingPunct="1">
              <a:defRPr/>
            </a:pPr>
            <a:r>
              <a:rPr lang="en-US" dirty="0" smtClean="0">
                <a:effectLst>
                  <a:outerShdw blurRad="38100" dist="38100" dir="2700000" algn="tl">
                    <a:srgbClr val="C0C0C0"/>
                  </a:outerShdw>
                </a:effectLst>
              </a:rPr>
              <a:t>Introduction</a:t>
            </a:r>
            <a:br>
              <a:rPr lang="en-US" dirty="0" smtClean="0">
                <a:effectLst>
                  <a:outerShdw blurRad="38100" dist="38100" dir="2700000" algn="tl">
                    <a:srgbClr val="C0C0C0"/>
                  </a:outerShdw>
                </a:effectLst>
              </a:rPr>
            </a:br>
            <a:r>
              <a:rPr lang="en-US" sz="2400" dirty="0" smtClean="0">
                <a:effectLst>
                  <a:outerShdw blurRad="38100" dist="38100" dir="2700000" algn="tl">
                    <a:srgbClr val="C0C0C0"/>
                  </a:outerShdw>
                </a:effectLst>
              </a:rPr>
              <a:t>First, something about electricity network of the future</a:t>
            </a:r>
          </a:p>
        </p:txBody>
      </p:sp>
      <p:pic>
        <p:nvPicPr>
          <p:cNvPr id="137218" name="Picture 2"/>
          <p:cNvPicPr>
            <a:picLocks noChangeAspect="1" noChangeArrowheads="1"/>
          </p:cNvPicPr>
          <p:nvPr/>
        </p:nvPicPr>
        <p:blipFill>
          <a:blip r:embed="rId4" cstate="print"/>
          <a:srcRect l="18929" t="14857" r="16428" b="10001"/>
          <a:stretch>
            <a:fillRect/>
          </a:stretch>
        </p:blipFill>
        <p:spPr bwMode="auto">
          <a:xfrm>
            <a:off x="387350" y="1582739"/>
            <a:ext cx="4562021" cy="3497262"/>
          </a:xfrm>
          <a:prstGeom prst="rect">
            <a:avLst/>
          </a:prstGeom>
          <a:noFill/>
          <a:ln w="9525">
            <a:noFill/>
            <a:miter lim="800000"/>
            <a:headEnd/>
            <a:tailEnd/>
          </a:ln>
        </p:spPr>
      </p:pic>
      <p:pic>
        <p:nvPicPr>
          <p:cNvPr id="137219" name="Picture 3"/>
          <p:cNvPicPr>
            <a:picLocks noChangeAspect="1" noChangeArrowheads="1"/>
          </p:cNvPicPr>
          <p:nvPr/>
        </p:nvPicPr>
        <p:blipFill>
          <a:blip r:embed="rId5" cstate="print"/>
          <a:srcRect l="22977" t="35429" r="20952" b="24571"/>
          <a:stretch>
            <a:fillRect/>
          </a:stretch>
        </p:blipFill>
        <p:spPr bwMode="auto">
          <a:xfrm>
            <a:off x="3614057" y="2017713"/>
            <a:ext cx="5529943" cy="2465743"/>
          </a:xfrm>
          <a:prstGeom prst="rect">
            <a:avLst/>
          </a:prstGeom>
          <a:noFill/>
          <a:ln w="9525">
            <a:noFill/>
            <a:miter lim="800000"/>
            <a:headEnd/>
            <a:tailEnd/>
          </a:ln>
        </p:spPr>
      </p:pic>
      <p:sp>
        <p:nvSpPr>
          <p:cNvPr id="9" name="Retângulo 8"/>
          <p:cNvSpPr>
            <a:spLocks noChangeArrowheads="1"/>
          </p:cNvSpPr>
          <p:nvPr/>
        </p:nvSpPr>
        <p:spPr bwMode="auto">
          <a:xfrm>
            <a:off x="5829300" y="4362449"/>
            <a:ext cx="3314700" cy="368300"/>
          </a:xfrm>
          <a:prstGeom prst="rect">
            <a:avLst/>
          </a:prstGeom>
          <a:noFill/>
          <a:ln w="9525">
            <a:noFill/>
            <a:miter lim="800000"/>
            <a:headEnd/>
            <a:tailEnd/>
          </a:ln>
        </p:spPr>
        <p:txBody>
          <a:bodyPr wrap="none">
            <a:spAutoFit/>
          </a:bodyPr>
          <a:lstStyle/>
          <a:p>
            <a:r>
              <a:rPr lang="en-US" dirty="0"/>
              <a:t>Electricity network of the future</a:t>
            </a:r>
            <a:endParaRPr lang="pt-BR" dirty="0"/>
          </a:p>
        </p:txBody>
      </p:sp>
      <p:sp>
        <p:nvSpPr>
          <p:cNvPr id="18441" name="Espaço Reservado para Número de Slide 4"/>
          <p:cNvSpPr>
            <a:spLocks noGrp="1"/>
          </p:cNvSpPr>
          <p:nvPr>
            <p:ph type="sldNum" sz="quarter" idx="10"/>
          </p:nvPr>
        </p:nvSpPr>
        <p:spPr>
          <a:noFill/>
        </p:spPr>
        <p:txBody>
          <a:bodyPr/>
          <a:lstStyle/>
          <a:p>
            <a:r>
              <a:rPr lang="nl-NL" smtClean="0"/>
              <a:t>PAGE </a:t>
            </a:r>
            <a:fld id="{41AB6330-96CC-4947-B0DD-7469ED57FF52}" type="slidenum">
              <a:rPr lang="nl-NL" smtClean="0"/>
              <a:pPr/>
              <a:t>11</a:t>
            </a:fld>
            <a:endParaRPr lang="nl-NL" smtClean="0"/>
          </a:p>
        </p:txBody>
      </p:sp>
      <p:graphicFrame>
        <p:nvGraphicFramePr>
          <p:cNvPr id="23553" name="Object 6"/>
          <p:cNvGraphicFramePr>
            <a:graphicFrameLocks noChangeAspect="1"/>
          </p:cNvGraphicFramePr>
          <p:nvPr/>
        </p:nvGraphicFramePr>
        <p:xfrm>
          <a:off x="1277256" y="5141472"/>
          <a:ext cx="2291443" cy="1542809"/>
        </p:xfrm>
        <a:graphic>
          <a:graphicData uri="http://schemas.openxmlformats.org/presentationml/2006/ole">
            <p:oleObj spid="_x0000_s23553" name="Visio" r:id="rId6" imgW="1921709" imgH="1294601" progId="">
              <p:embed/>
            </p:oleObj>
          </a:graphicData>
        </a:graphic>
      </p:graphicFrame>
      <p:graphicFrame>
        <p:nvGraphicFramePr>
          <p:cNvPr id="23554" name="Object 7"/>
          <p:cNvGraphicFramePr>
            <a:graphicFrameLocks noChangeAspect="1"/>
          </p:cNvGraphicFramePr>
          <p:nvPr/>
        </p:nvGraphicFramePr>
        <p:xfrm>
          <a:off x="3817938" y="4855014"/>
          <a:ext cx="5326062" cy="2002986"/>
        </p:xfrm>
        <a:graphic>
          <a:graphicData uri="http://schemas.openxmlformats.org/presentationml/2006/ole">
            <p:oleObj spid="_x0000_s23554" name="Visio" r:id="rId7" imgW="3972720" imgH="1482745"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7218"/>
                                        </p:tgtEl>
                                        <p:attrNameLst>
                                          <p:attrName>style.visibility</p:attrName>
                                        </p:attrNameLst>
                                      </p:cBhvr>
                                      <p:to>
                                        <p:strVal val="visible"/>
                                      </p:to>
                                    </p:set>
                                    <p:anim calcmode="lin" valueType="num">
                                      <p:cBhvr additive="base">
                                        <p:cTn id="7" dur="500" fill="hold"/>
                                        <p:tgtEl>
                                          <p:spTgt spid="137218"/>
                                        </p:tgtEl>
                                        <p:attrNameLst>
                                          <p:attrName>ppt_x</p:attrName>
                                        </p:attrNameLst>
                                      </p:cBhvr>
                                      <p:tavLst>
                                        <p:tav tm="0">
                                          <p:val>
                                            <p:strVal val="#ppt_x"/>
                                          </p:val>
                                        </p:tav>
                                        <p:tav tm="100000">
                                          <p:val>
                                            <p:strVal val="#ppt_x"/>
                                          </p:val>
                                        </p:tav>
                                      </p:tavLst>
                                    </p:anim>
                                    <p:anim calcmode="lin" valueType="num">
                                      <p:cBhvr additive="base">
                                        <p:cTn id="8" dur="500" fill="hold"/>
                                        <p:tgtEl>
                                          <p:spTgt spid="1372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7218"/>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137219"/>
                                        </p:tgtEl>
                                        <p:attrNameLst>
                                          <p:attrName>style.visibility</p:attrName>
                                        </p:attrNameLst>
                                      </p:cBhvr>
                                      <p:to>
                                        <p:strVal val="visible"/>
                                      </p:to>
                                    </p:set>
                                    <p:anim calcmode="lin" valueType="num">
                                      <p:cBhvr additive="base">
                                        <p:cTn id="11" dur="500" fill="hold"/>
                                        <p:tgtEl>
                                          <p:spTgt spid="137219"/>
                                        </p:tgtEl>
                                        <p:attrNameLst>
                                          <p:attrName>ppt_x</p:attrName>
                                        </p:attrNameLst>
                                      </p:cBhvr>
                                      <p:tavLst>
                                        <p:tav tm="0">
                                          <p:val>
                                            <p:strVal val="#ppt_x"/>
                                          </p:val>
                                        </p:tav>
                                        <p:tav tm="100000">
                                          <p:val>
                                            <p:strVal val="#ppt_x"/>
                                          </p:val>
                                        </p:tav>
                                      </p:tavLst>
                                    </p:anim>
                                    <p:anim calcmode="lin" valueType="num">
                                      <p:cBhvr additive="base">
                                        <p:cTn id="12" dur="500" fill="hold"/>
                                        <p:tgtEl>
                                          <p:spTgt spid="1372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idx="4294967295"/>
          </p:nvPr>
        </p:nvSpPr>
        <p:spPr/>
        <p:txBody>
          <a:bodyPr lIns="91440" tIns="45720" rIns="91440" bIns="45720" anchor="ctr"/>
          <a:lstStyle/>
          <a:p>
            <a:endParaRPr lang="en-US" smtClean="0"/>
          </a:p>
        </p:txBody>
      </p:sp>
      <p:pic>
        <p:nvPicPr>
          <p:cNvPr id="114691" name="Picture 4"/>
          <p:cNvPicPr>
            <a:picLocks noChangeAspect="1" noChangeArrowheads="1"/>
          </p:cNvPicPr>
          <p:nvPr/>
        </p:nvPicPr>
        <p:blipFill>
          <a:blip r:embed="rId3"/>
          <a:srcRect/>
          <a:stretch>
            <a:fillRect/>
          </a:stretch>
        </p:blipFill>
        <p:spPr bwMode="auto">
          <a:xfrm>
            <a:off x="442913" y="152400"/>
            <a:ext cx="8305800" cy="3886200"/>
          </a:xfrm>
          <a:prstGeom prst="rect">
            <a:avLst/>
          </a:prstGeom>
          <a:noFill/>
          <a:ln w="9525">
            <a:noFill/>
            <a:miter lim="800000"/>
            <a:headEnd/>
            <a:tailEnd/>
          </a:ln>
        </p:spPr>
      </p:pic>
      <p:pic>
        <p:nvPicPr>
          <p:cNvPr id="114692" name="Picture 3"/>
          <p:cNvPicPr>
            <a:picLocks noChangeAspect="1" noChangeArrowheads="1"/>
          </p:cNvPicPr>
          <p:nvPr/>
        </p:nvPicPr>
        <p:blipFill>
          <a:blip r:embed="rId4"/>
          <a:srcRect/>
          <a:stretch>
            <a:fillRect/>
          </a:stretch>
        </p:blipFill>
        <p:spPr bwMode="auto">
          <a:xfrm>
            <a:off x="442913" y="3987800"/>
            <a:ext cx="8305800" cy="2352675"/>
          </a:xfrm>
          <a:prstGeom prst="rect">
            <a:avLst/>
          </a:prstGeom>
          <a:noFill/>
          <a:ln w="9525">
            <a:noFill/>
            <a:miter lim="800000"/>
            <a:headEnd/>
            <a:tailEnd/>
          </a:ln>
        </p:spPr>
      </p:pic>
      <p:pic>
        <p:nvPicPr>
          <p:cNvPr id="114693" name="Picture 1"/>
          <p:cNvPicPr>
            <a:picLocks noChangeAspect="1" noChangeArrowheads="1"/>
          </p:cNvPicPr>
          <p:nvPr/>
        </p:nvPicPr>
        <p:blipFill>
          <a:blip r:embed="rId5"/>
          <a:srcRect/>
          <a:stretch>
            <a:fillRect/>
          </a:stretch>
        </p:blipFill>
        <p:spPr bwMode="auto">
          <a:xfrm>
            <a:off x="8624888" y="5791200"/>
            <a:ext cx="519112" cy="519113"/>
          </a:xfrm>
          <a:prstGeom prst="rect">
            <a:avLst/>
          </a:prstGeom>
          <a:noFill/>
          <a:ln w="9525">
            <a:noFill/>
            <a:miter lim="800000"/>
            <a:headEnd/>
            <a:tailEnd/>
          </a:ln>
        </p:spPr>
      </p:pic>
      <p:pic>
        <p:nvPicPr>
          <p:cNvPr id="114694" name="Picture 2"/>
          <p:cNvPicPr>
            <a:picLocks noChangeAspect="1" noChangeArrowheads="1"/>
          </p:cNvPicPr>
          <p:nvPr/>
        </p:nvPicPr>
        <p:blipFill>
          <a:blip r:embed="rId6"/>
          <a:srcRect/>
          <a:stretch>
            <a:fillRect/>
          </a:stretch>
        </p:blipFill>
        <p:spPr bwMode="auto">
          <a:xfrm>
            <a:off x="8448675" y="6324600"/>
            <a:ext cx="695325" cy="533400"/>
          </a:xfrm>
          <a:prstGeom prst="rect">
            <a:avLst/>
          </a:prstGeom>
          <a:noFill/>
          <a:ln w="9525">
            <a:noFill/>
            <a:miter lim="800000"/>
            <a:headEnd/>
            <a:tailEnd/>
          </a:ln>
        </p:spPr>
      </p:pic>
      <p:sp>
        <p:nvSpPr>
          <p:cNvPr id="114695" name="Rectangle 10"/>
          <p:cNvSpPr>
            <a:spLocks noChangeArrowheads="1"/>
          </p:cNvSpPr>
          <p:nvPr/>
        </p:nvSpPr>
        <p:spPr bwMode="auto">
          <a:xfrm>
            <a:off x="1462088" y="6596063"/>
            <a:ext cx="5486400" cy="261937"/>
          </a:xfrm>
          <a:prstGeom prst="rect">
            <a:avLst/>
          </a:prstGeom>
          <a:noFill/>
          <a:ln w="9525">
            <a:noFill/>
            <a:miter lim="800000"/>
            <a:headEnd/>
            <a:tailEnd/>
          </a:ln>
        </p:spPr>
        <p:txBody>
          <a:bodyPr>
            <a:spAutoFit/>
          </a:bodyPr>
          <a:lstStyle/>
          <a:p>
            <a:r>
              <a:rPr lang="en-US" sz="1100">
                <a:latin typeface="Calibri" pitchFamily="34" charset="0"/>
              </a:rPr>
              <a:t>“Understanding the Smart Grid”, Joe Miller- Modern Grid Strategy team , May 19 2008</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2"/>
          <p:cNvSpPr>
            <a:spLocks noChangeArrowheads="1"/>
          </p:cNvSpPr>
          <p:nvPr/>
        </p:nvSpPr>
        <p:spPr bwMode="auto">
          <a:xfrm>
            <a:off x="1096963" y="2239963"/>
            <a:ext cx="6675437" cy="3292475"/>
          </a:xfrm>
          <a:prstGeom prst="star16">
            <a:avLst>
              <a:gd name="adj" fmla="val 37500"/>
            </a:avLst>
          </a:prstGeom>
          <a:solidFill>
            <a:srgbClr val="BC5065"/>
          </a:solidFill>
          <a:ln w="9525">
            <a:solidFill>
              <a:schemeClr val="tx1"/>
            </a:solidFill>
            <a:miter lim="800000"/>
            <a:headEnd/>
            <a:tailEnd/>
          </a:ln>
        </p:spPr>
        <p:txBody>
          <a:bodyPr wrap="none" anchor="ctr"/>
          <a:lstStyle/>
          <a:p>
            <a:endParaRPr lang="en-US"/>
          </a:p>
        </p:txBody>
      </p:sp>
      <p:sp>
        <p:nvSpPr>
          <p:cNvPr id="2053" name="Rectangle 3"/>
          <p:cNvSpPr>
            <a:spLocks noGrp="1" noChangeArrowheads="1"/>
          </p:cNvSpPr>
          <p:nvPr>
            <p:ph type="title" idx="4294967295"/>
          </p:nvPr>
        </p:nvSpPr>
        <p:spPr>
          <a:xfrm>
            <a:off x="0" y="215900"/>
            <a:ext cx="8024813" cy="922338"/>
          </a:xfrm>
        </p:spPr>
        <p:txBody>
          <a:bodyPr anchor="ctr"/>
          <a:lstStyle/>
          <a:p>
            <a:pPr algn="ctr" eaLnBrk="1" hangingPunct="1">
              <a:defRPr/>
            </a:pPr>
            <a:r>
              <a:rPr lang="en-US" sz="3000" dirty="0" smtClean="0">
                <a:effectLst>
                  <a:outerShdw blurRad="38100" dist="38100" dir="2700000" algn="tl">
                    <a:srgbClr val="C0C0C0"/>
                  </a:outerShdw>
                </a:effectLst>
              </a:rPr>
              <a:t>What is a Smart Grid, Really?</a:t>
            </a:r>
          </a:p>
        </p:txBody>
      </p:sp>
      <p:grpSp>
        <p:nvGrpSpPr>
          <p:cNvPr id="1030" name="Group 4"/>
          <p:cNvGrpSpPr>
            <a:grpSpLocks/>
          </p:cNvGrpSpPr>
          <p:nvPr/>
        </p:nvGrpSpPr>
        <p:grpSpPr bwMode="auto">
          <a:xfrm>
            <a:off x="549275" y="2514600"/>
            <a:ext cx="8229600" cy="2011363"/>
            <a:chOff x="346" y="1584"/>
            <a:chExt cx="5184" cy="1267"/>
          </a:xfrm>
        </p:grpSpPr>
        <p:graphicFrame>
          <p:nvGraphicFramePr>
            <p:cNvPr id="1026" name="Object 5"/>
            <p:cNvGraphicFramePr>
              <a:graphicFrameLocks noChangeAspect="1"/>
            </p:cNvGraphicFramePr>
            <p:nvPr/>
          </p:nvGraphicFramePr>
          <p:xfrm>
            <a:off x="692" y="1584"/>
            <a:ext cx="4838" cy="920"/>
          </p:xfrm>
          <a:graphic>
            <a:graphicData uri="http://schemas.openxmlformats.org/presentationml/2006/ole">
              <p:oleObj spid="_x0000_s1026" name="Visio" r:id="rId4" imgW="8891397" imgH="1690052" progId="">
                <p:embed/>
              </p:oleObj>
            </a:graphicData>
          </a:graphic>
        </p:graphicFrame>
        <p:graphicFrame>
          <p:nvGraphicFramePr>
            <p:cNvPr id="1027" name="Object 6"/>
            <p:cNvGraphicFramePr>
              <a:graphicFrameLocks noChangeAspect="1"/>
            </p:cNvGraphicFramePr>
            <p:nvPr/>
          </p:nvGraphicFramePr>
          <p:xfrm>
            <a:off x="346" y="2038"/>
            <a:ext cx="4896" cy="813"/>
          </p:xfrm>
          <a:graphic>
            <a:graphicData uri="http://schemas.openxmlformats.org/presentationml/2006/ole">
              <p:oleObj spid="_x0000_s1027" name="Visio" r:id="rId5" imgW="8830056" imgH="1466850" progId="">
                <p:embed/>
              </p:oleObj>
            </a:graphicData>
          </a:graphic>
        </p:graphicFrame>
      </p:grpSp>
      <p:sp>
        <p:nvSpPr>
          <p:cNvPr id="7" name="Rectangle 6"/>
          <p:cNvSpPr>
            <a:spLocks noChangeArrowheads="1"/>
          </p:cNvSpPr>
          <p:nvPr/>
        </p:nvSpPr>
        <p:spPr bwMode="auto">
          <a:xfrm>
            <a:off x="296863" y="5943600"/>
            <a:ext cx="4737100" cy="585788"/>
          </a:xfrm>
          <a:prstGeom prst="rect">
            <a:avLst/>
          </a:prstGeom>
          <a:noFill/>
          <a:ln w="9525">
            <a:noFill/>
            <a:miter lim="800000"/>
            <a:headEnd/>
            <a:tailEnd/>
          </a:ln>
        </p:spPr>
        <p:txBody>
          <a:bodyPr wrap="none">
            <a:spAutoFit/>
          </a:bodyPr>
          <a:lstStyle/>
          <a:p>
            <a:r>
              <a:rPr lang="en-US" sz="3200" b="1"/>
              <a:t>Nobody Really Knows! </a:t>
            </a:r>
          </a:p>
        </p:txBody>
      </p:sp>
      <p:sp>
        <p:nvSpPr>
          <p:cNvPr id="1032" name="Espaço Reservado para Número de Slide 4"/>
          <p:cNvSpPr>
            <a:spLocks noGrp="1"/>
          </p:cNvSpPr>
          <p:nvPr>
            <p:ph type="sldNum" sz="quarter" idx="10"/>
          </p:nvPr>
        </p:nvSpPr>
        <p:spPr>
          <a:noFill/>
        </p:spPr>
        <p:txBody>
          <a:bodyPr/>
          <a:lstStyle/>
          <a:p>
            <a:r>
              <a:rPr lang="nl-NL" smtClean="0"/>
              <a:t>PAGE </a:t>
            </a:r>
            <a:fld id="{09FB1AE4-DC4A-406F-A2EB-F451CA80CDB5}" type="slidenum">
              <a:rPr lang="nl-NL" smtClean="0"/>
              <a:pPr/>
              <a:t>13</a:t>
            </a:fld>
            <a:endParaRPr lang="nl-NL" smtClean="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7570" name="Object 2"/>
          <p:cNvGraphicFramePr>
            <a:graphicFrameLocks noChangeAspect="1"/>
          </p:cNvGraphicFramePr>
          <p:nvPr/>
        </p:nvGraphicFramePr>
        <p:xfrm>
          <a:off x="731838" y="4070350"/>
          <a:ext cx="7680325" cy="1460500"/>
        </p:xfrm>
        <a:graphic>
          <a:graphicData uri="http://schemas.openxmlformats.org/presentationml/2006/ole">
            <p:oleObj spid="_x0000_s2050" name="Visio" r:id="rId4" imgW="8891397" imgH="1690052" progId="">
              <p:embed/>
            </p:oleObj>
          </a:graphicData>
        </a:graphic>
      </p:graphicFrame>
      <p:sp>
        <p:nvSpPr>
          <p:cNvPr id="2052" name="Rectangle 3"/>
          <p:cNvSpPr>
            <a:spLocks noGrp="1" noChangeArrowheads="1"/>
          </p:cNvSpPr>
          <p:nvPr>
            <p:ph type="title" idx="4294967295"/>
          </p:nvPr>
        </p:nvSpPr>
        <p:spPr>
          <a:xfrm>
            <a:off x="0" y="215900"/>
            <a:ext cx="8024813" cy="922338"/>
          </a:xfrm>
        </p:spPr>
        <p:txBody>
          <a:bodyPr/>
          <a:lstStyle/>
          <a:p>
            <a:pPr algn="ctr" eaLnBrk="1" hangingPunct="1">
              <a:defRPr/>
            </a:pPr>
            <a:r>
              <a:rPr lang="en-US" sz="3000" dirty="0" smtClean="0">
                <a:effectLst>
                  <a:outerShdw blurRad="38100" dist="38100" dir="2700000" algn="tl">
                    <a:srgbClr val="C0C0C0"/>
                  </a:outerShdw>
                </a:effectLst>
              </a:rPr>
              <a:t>What is a Smart Grid, Really?</a:t>
            </a:r>
            <a:br>
              <a:rPr lang="en-US" sz="3000" dirty="0" smtClean="0">
                <a:effectLst>
                  <a:outerShdw blurRad="38100" dist="38100" dir="2700000" algn="tl">
                    <a:srgbClr val="C0C0C0"/>
                  </a:outerShdw>
                </a:effectLst>
              </a:rPr>
            </a:br>
            <a:r>
              <a:rPr lang="en-US" sz="3000" dirty="0" smtClean="0">
                <a:effectLst>
                  <a:outerShdw blurRad="38100" dist="38100" dir="2700000" algn="tl">
                    <a:srgbClr val="C0C0C0"/>
                  </a:outerShdw>
                </a:effectLst>
              </a:rPr>
              <a:t>Merging Two Smart Infrastructures</a:t>
            </a:r>
          </a:p>
        </p:txBody>
      </p:sp>
      <p:graphicFrame>
        <p:nvGraphicFramePr>
          <p:cNvPr id="237572" name="Object 4"/>
          <p:cNvGraphicFramePr>
            <a:graphicFrameLocks noChangeAspect="1"/>
          </p:cNvGraphicFramePr>
          <p:nvPr/>
        </p:nvGraphicFramePr>
        <p:xfrm>
          <a:off x="533400" y="1981200"/>
          <a:ext cx="7769225" cy="1290638"/>
        </p:xfrm>
        <a:graphic>
          <a:graphicData uri="http://schemas.openxmlformats.org/presentationml/2006/ole">
            <p:oleObj spid="_x0000_s2051" name="Visio" r:id="rId5" imgW="8830056" imgH="1466850" progId="">
              <p:embed/>
            </p:oleObj>
          </a:graphicData>
        </a:graphic>
      </p:graphicFrame>
      <p:sp>
        <p:nvSpPr>
          <p:cNvPr id="2053" name="Text Box 5"/>
          <p:cNvSpPr txBox="1">
            <a:spLocks noChangeArrowheads="1"/>
          </p:cNvSpPr>
          <p:nvPr/>
        </p:nvSpPr>
        <p:spPr bwMode="auto">
          <a:xfrm>
            <a:off x="2497138" y="3552825"/>
            <a:ext cx="3987800" cy="396875"/>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2000" b="1" i="1">
                <a:solidFill>
                  <a:schemeClr val="bg1"/>
                </a:solidFill>
              </a:rPr>
              <a:t>Electrical (Smart) Infrastructure</a:t>
            </a:r>
          </a:p>
        </p:txBody>
      </p:sp>
      <p:sp>
        <p:nvSpPr>
          <p:cNvPr id="2054" name="Text Box 6"/>
          <p:cNvSpPr txBox="1">
            <a:spLocks noChangeArrowheads="1"/>
          </p:cNvSpPr>
          <p:nvPr/>
        </p:nvSpPr>
        <p:spPr bwMode="auto">
          <a:xfrm>
            <a:off x="1096963" y="5638800"/>
            <a:ext cx="6557962" cy="396875"/>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2000" b="1" i="1">
                <a:solidFill>
                  <a:schemeClr val="bg1"/>
                </a:solidFill>
              </a:rPr>
              <a:t>Controls and Communications (Smart) Infrastructure</a:t>
            </a:r>
          </a:p>
        </p:txBody>
      </p:sp>
      <p:sp>
        <p:nvSpPr>
          <p:cNvPr id="2055" name="Espaço Reservado para Número de Slide 4"/>
          <p:cNvSpPr>
            <a:spLocks noGrp="1"/>
          </p:cNvSpPr>
          <p:nvPr>
            <p:ph type="sldNum" sz="quarter" idx="10"/>
          </p:nvPr>
        </p:nvSpPr>
        <p:spPr>
          <a:noFill/>
        </p:spPr>
        <p:txBody>
          <a:bodyPr/>
          <a:lstStyle/>
          <a:p>
            <a:r>
              <a:rPr lang="nl-NL" smtClean="0"/>
              <a:t>PAGE </a:t>
            </a:r>
            <a:fld id="{D80C4643-082F-49F9-8080-2FFBB3274302}" type="slidenum">
              <a:rPr lang="nl-NL" smtClean="0"/>
              <a:pPr/>
              <a:t>14</a:t>
            </a:fld>
            <a:endParaRPr lang="nl-NL"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5.55556E-7 1.11111E-6 L 0.01701 0.31042 " pathEditMode="relative" rAng="0" ptsTypes="AA">
                                      <p:cBhvr>
                                        <p:cTn id="6" dur="2000" fill="hold"/>
                                        <p:tgtEl>
                                          <p:spTgt spid="237572"/>
                                        </p:tgtEl>
                                        <p:attrNameLst>
                                          <p:attrName>ppt_x</p:attrName>
                                          <p:attrName>ppt_y</p:attrName>
                                        </p:attrNameLst>
                                      </p:cBhvr>
                                      <p:rCtr x="9" y="155"/>
                                    </p:animMotion>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0.0 4.44444E-6 L 0.04375 -0.27362 " pathEditMode="relative" rAng="0" ptsTypes="AA">
                                      <p:cBhvr>
                                        <p:cTn id="10" dur="2000" fill="hold"/>
                                        <p:tgtEl>
                                          <p:spTgt spid="237570"/>
                                        </p:tgtEl>
                                        <p:attrNameLst>
                                          <p:attrName>ppt_x</p:attrName>
                                          <p:attrName>ppt_y</p:attrName>
                                        </p:attrNameLst>
                                      </p:cBhvr>
                                      <p:rCtr x="22" y="-1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2"/>
          <p:cNvSpPr>
            <a:spLocks noGrp="1"/>
          </p:cNvSpPr>
          <p:nvPr>
            <p:ph type="sldNum" sz="quarter" idx="10"/>
          </p:nvPr>
        </p:nvSpPr>
        <p:spPr>
          <a:noFill/>
        </p:spPr>
        <p:txBody>
          <a:bodyPr/>
          <a:lstStyle/>
          <a:p>
            <a:r>
              <a:rPr lang="nl-NL" smtClean="0"/>
              <a:t>PAGE </a:t>
            </a:r>
            <a:fld id="{1AC70C10-DE1B-438A-B1EC-6C2DFEF4B62A}" type="slidenum">
              <a:rPr lang="nl-NL" smtClean="0"/>
              <a:pPr/>
              <a:t>15</a:t>
            </a:fld>
            <a:endParaRPr lang="nl-NL" smtClean="0"/>
          </a:p>
        </p:txBody>
      </p:sp>
      <p:sp>
        <p:nvSpPr>
          <p:cNvPr id="5" name="Content Placeholder 2"/>
          <p:cNvSpPr txBox="1">
            <a:spLocks/>
          </p:cNvSpPr>
          <p:nvPr/>
        </p:nvSpPr>
        <p:spPr>
          <a:xfrm>
            <a:off x="457200" y="1600200"/>
            <a:ext cx="8229600" cy="4525963"/>
          </a:xfrm>
          <a:prstGeom prst="rect">
            <a:avLst/>
          </a:prstGeom>
        </p:spPr>
        <p:txBody>
          <a:bodyPr>
            <a:normAutofit fontScale="92500" lnSpcReduction="20000"/>
          </a:bodyPr>
          <a:lstStyle/>
          <a:p>
            <a:pPr marL="268288" indent="-268288" eaLnBrk="0" hangingPunct="0">
              <a:spcBef>
                <a:spcPct val="20000"/>
              </a:spcBef>
              <a:buClr>
                <a:schemeClr val="bg1">
                  <a:lumMod val="50000"/>
                </a:schemeClr>
              </a:buClr>
              <a:buFont typeface="Wingdings" pitchFamily="2" charset="2"/>
              <a:buChar char="ü"/>
              <a:defRPr/>
            </a:pPr>
            <a:r>
              <a:rPr lang="en-US" sz="2400" b="1" kern="0" dirty="0">
                <a:latin typeface="+mn-lt"/>
              </a:rPr>
              <a:t>National Electrical Manufacturers Associations</a:t>
            </a:r>
          </a:p>
          <a:p>
            <a:pPr marL="536575" lvl="1" indent="-266700" eaLnBrk="0" hangingPunct="0">
              <a:spcBef>
                <a:spcPct val="20000"/>
              </a:spcBef>
              <a:buClr>
                <a:schemeClr val="bg1">
                  <a:lumMod val="50000"/>
                </a:schemeClr>
              </a:buClr>
              <a:buFont typeface="Wingdings" pitchFamily="2" charset="2"/>
              <a:buChar char="ü"/>
              <a:defRPr/>
            </a:pPr>
            <a:r>
              <a:rPr lang="en-US" sz="2200" b="1" kern="0" dirty="0">
                <a:latin typeface="+mn-lt"/>
              </a:rPr>
              <a:t> The basic concept of Smart Grid is to add monitoring, analysis, control and communication capabilities to the national electric grid in order to improve reliability, maximize throughput, increase energy efficiency, provide consumer participation and allow diverse generation and storage options.</a:t>
            </a:r>
          </a:p>
          <a:p>
            <a:pPr marL="268288" indent="-268288" eaLnBrk="0" hangingPunct="0">
              <a:spcBef>
                <a:spcPct val="20000"/>
              </a:spcBef>
              <a:buClr>
                <a:schemeClr val="bg1">
                  <a:lumMod val="50000"/>
                </a:schemeClr>
              </a:buClr>
              <a:buFont typeface="Wingdings" pitchFamily="2" charset="2"/>
              <a:buChar char="ü"/>
              <a:defRPr/>
            </a:pPr>
            <a:r>
              <a:rPr lang="en-US" sz="2400" b="1" kern="0" dirty="0">
                <a:latin typeface="+mn-lt"/>
              </a:rPr>
              <a:t>IEC</a:t>
            </a:r>
          </a:p>
          <a:p>
            <a:pPr marL="536575" lvl="1" indent="-266700" eaLnBrk="0" hangingPunct="0">
              <a:spcBef>
                <a:spcPct val="20000"/>
              </a:spcBef>
              <a:buClr>
                <a:schemeClr val="bg1">
                  <a:lumMod val="50000"/>
                </a:schemeClr>
              </a:buClr>
              <a:buFont typeface="Wingdings" pitchFamily="2" charset="2"/>
              <a:buChar char="ü"/>
              <a:defRPr/>
            </a:pPr>
            <a:r>
              <a:rPr lang="en-US" sz="2200" b="1" kern="0" dirty="0">
                <a:latin typeface="+mn-lt"/>
              </a:rPr>
              <a:t>The Smart Grid is the concept of modernizing the electric grid. The Smart Grid comprises everything related to the electric system in between any point of Generation and any point of Consumption. It also includes the coupling effects with other forms of energy (thermal storage, etc…)</a:t>
            </a:r>
          </a:p>
          <a:p>
            <a:pPr marL="536575" lvl="1" indent="-266700" eaLnBrk="0" hangingPunct="0">
              <a:spcBef>
                <a:spcPct val="20000"/>
              </a:spcBef>
              <a:buClr>
                <a:schemeClr val="bg1">
                  <a:lumMod val="50000"/>
                </a:schemeClr>
              </a:buClr>
              <a:buFont typeface="Wingdings" pitchFamily="2" charset="2"/>
              <a:buChar char="ü"/>
              <a:defRPr/>
            </a:pPr>
            <a:endParaRPr lang="en-US" sz="2200" b="1" kern="0" dirty="0">
              <a:latin typeface="+mn-lt"/>
            </a:endParaRPr>
          </a:p>
          <a:p>
            <a:pPr marL="268288" indent="-268288" eaLnBrk="0" hangingPunct="0">
              <a:spcBef>
                <a:spcPct val="20000"/>
              </a:spcBef>
              <a:buClr>
                <a:schemeClr val="bg1">
                  <a:lumMod val="50000"/>
                </a:schemeClr>
              </a:buClr>
              <a:buFont typeface="Wingdings" pitchFamily="2" charset="2"/>
              <a:buChar char="ü"/>
              <a:defRPr/>
            </a:pPr>
            <a:r>
              <a:rPr lang="en-US" sz="2400" b="1" kern="0" dirty="0">
                <a:latin typeface="+mn-lt"/>
              </a:rPr>
              <a:t>Smart Grids is basically the concept of making the power grid “SMARTER”</a:t>
            </a:r>
          </a:p>
        </p:txBody>
      </p:sp>
      <p:sp>
        <p:nvSpPr>
          <p:cNvPr id="6" name="Title 1"/>
          <p:cNvSpPr txBox="1">
            <a:spLocks/>
          </p:cNvSpPr>
          <p:nvPr/>
        </p:nvSpPr>
        <p:spPr>
          <a:xfrm>
            <a:off x="0" y="215900"/>
            <a:ext cx="8024813" cy="922338"/>
          </a:xfrm>
          <a:prstGeom prst="rect">
            <a:avLst/>
          </a:prstGeom>
        </p:spPr>
        <p:txBody>
          <a:bodyPr/>
          <a:lstStyle/>
          <a:p>
            <a:pPr algn="ctr" eaLnBrk="0" hangingPunct="0">
              <a:defRPr/>
            </a:pPr>
            <a:r>
              <a:rPr lang="en-US" sz="3000" b="1" kern="0" dirty="0">
                <a:solidFill>
                  <a:srgbClr val="FFFFFF"/>
                </a:solidFill>
                <a:effectLst>
                  <a:outerShdw blurRad="38100" dist="38100" dir="2700000" algn="tl">
                    <a:srgbClr val="C0C0C0"/>
                  </a:outerShdw>
                </a:effectLst>
                <a:latin typeface="Arial"/>
                <a:ea typeface="+mj-ea"/>
                <a:cs typeface="+mj-cs"/>
              </a:rPr>
              <a:t>What is a Smart Grid, Really?</a:t>
            </a:r>
            <a:br>
              <a:rPr lang="en-US" sz="3000" b="1" kern="0" dirty="0">
                <a:solidFill>
                  <a:srgbClr val="FFFFFF"/>
                </a:solidFill>
                <a:effectLst>
                  <a:outerShdw blurRad="38100" dist="38100" dir="2700000" algn="tl">
                    <a:srgbClr val="C0C0C0"/>
                  </a:outerShdw>
                </a:effectLst>
                <a:latin typeface="Arial"/>
                <a:ea typeface="+mj-ea"/>
                <a:cs typeface="+mj-cs"/>
              </a:rPr>
            </a:br>
            <a:r>
              <a:rPr lang="en-US" sz="3000" b="1" kern="0" dirty="0">
                <a:solidFill>
                  <a:srgbClr val="FFFFFF"/>
                </a:solidFill>
                <a:effectLst>
                  <a:outerShdw blurRad="38100" dist="38100" dir="2700000" algn="tl">
                    <a:srgbClr val="C0C0C0"/>
                  </a:outerShdw>
                </a:effectLst>
                <a:latin typeface="Arial"/>
                <a:ea typeface="+mj-ea"/>
                <a:cs typeface="+mj-cs"/>
              </a:rPr>
              <a:t>Smart Grids Definitions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in)">
                                      <p:cBhvr>
                                        <p:cTn id="7" dur="500"/>
                                        <p:tgtEl>
                                          <p:spTgt spid="5">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ox(in)">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ox(in)">
                                      <p:cBhvr>
                                        <p:cTn id="15" dur="500"/>
                                        <p:tgtEl>
                                          <p:spTgt spid="5">
                                            <p:txEl>
                                              <p:pRg st="2" end="2"/>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ox(in)">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ox(in)">
                                      <p:cBhvr>
                                        <p:cTn id="2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European Definition</a:t>
            </a:r>
            <a:endParaRPr lang="en-US" b="1" dirty="0"/>
          </a:p>
        </p:txBody>
      </p:sp>
      <p:sp>
        <p:nvSpPr>
          <p:cNvPr id="3" name="Content Placeholder 2"/>
          <p:cNvSpPr>
            <a:spLocks noGrp="1"/>
          </p:cNvSpPr>
          <p:nvPr>
            <p:ph idx="1"/>
          </p:nvPr>
        </p:nvSpPr>
        <p:spPr>
          <a:xfrm>
            <a:off x="0" y="1371600"/>
            <a:ext cx="9144000" cy="5486400"/>
          </a:xfrm>
        </p:spPr>
        <p:txBody>
          <a:bodyPr>
            <a:normAutofit/>
          </a:bodyPr>
          <a:lstStyle/>
          <a:p>
            <a:r>
              <a:rPr lang="en-US" dirty="0" smtClean="0"/>
              <a:t>Although </a:t>
            </a:r>
            <a:r>
              <a:rPr lang="en-US" dirty="0"/>
              <a:t>there is no standard global definition, the European Technology Platform </a:t>
            </a:r>
            <a:r>
              <a:rPr lang="en-US" dirty="0" err="1"/>
              <a:t>SmartGrids</a:t>
            </a:r>
            <a:r>
              <a:rPr lang="en-US" dirty="0"/>
              <a:t> defines smart grids as </a:t>
            </a:r>
            <a:r>
              <a:rPr lang="en-US" b="1" dirty="0"/>
              <a:t>electricity networks that can intelligently integrate the </a:t>
            </a:r>
            <a:r>
              <a:rPr lang="en-US" b="1" dirty="0" smtClean="0"/>
              <a:t>behavior </a:t>
            </a:r>
            <a:r>
              <a:rPr lang="en-US" b="1" dirty="0"/>
              <a:t>and actions of all users connected to it - generators, consumers and those that do both – in order to efficiently deliver sustainable, economic and secure electricity supplies</a:t>
            </a:r>
            <a:r>
              <a:rPr lang="en-US" b="1" dirty="0" smtClean="0"/>
              <a:t>.</a:t>
            </a:r>
          </a:p>
          <a:p>
            <a:r>
              <a:rPr lang="en-US" dirty="0" smtClean="0"/>
              <a:t>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European Definition</a:t>
            </a:r>
            <a:endParaRPr lang="en-US" b="1" dirty="0"/>
          </a:p>
        </p:txBody>
      </p:sp>
      <p:sp>
        <p:nvSpPr>
          <p:cNvPr id="3" name="Content Placeholder 2"/>
          <p:cNvSpPr>
            <a:spLocks noGrp="1"/>
          </p:cNvSpPr>
          <p:nvPr>
            <p:ph idx="1"/>
          </p:nvPr>
        </p:nvSpPr>
        <p:spPr>
          <a:xfrm>
            <a:off x="0" y="1371600"/>
            <a:ext cx="9144000" cy="5486400"/>
          </a:xfrm>
          <a:solidFill>
            <a:schemeClr val="tx2"/>
          </a:solidFill>
        </p:spPr>
        <p:txBody>
          <a:bodyPr>
            <a:normAutofit fontScale="92500" lnSpcReduction="10000"/>
          </a:bodyPr>
          <a:lstStyle/>
          <a:p>
            <a:r>
              <a:rPr lang="en-US" dirty="0" smtClean="0"/>
              <a:t>A </a:t>
            </a:r>
            <a:r>
              <a:rPr lang="en-US" dirty="0"/>
              <a:t>smart grid employs innovative products and services together with intelligent monitoring, control, communication, and self-healing technologies in order to:</a:t>
            </a:r>
          </a:p>
          <a:p>
            <a:r>
              <a:rPr lang="en-US" dirty="0"/>
              <a:t>Better facilitate the connection and operation of generators of all sizes and technologies;</a:t>
            </a:r>
          </a:p>
          <a:p>
            <a:r>
              <a:rPr lang="en-US" dirty="0"/>
              <a:t>Allow consumers to play a part in </a:t>
            </a:r>
            <a:r>
              <a:rPr lang="en-US" dirty="0" smtClean="0"/>
              <a:t>optimizing </a:t>
            </a:r>
            <a:r>
              <a:rPr lang="en-US" dirty="0"/>
              <a:t>the operation of the system;</a:t>
            </a:r>
          </a:p>
          <a:p>
            <a:r>
              <a:rPr lang="en-US" dirty="0"/>
              <a:t>Provide consumers with greater information and options for choice of supply;</a:t>
            </a:r>
          </a:p>
          <a:p>
            <a:r>
              <a:rPr lang="en-US" dirty="0"/>
              <a:t>Significantly reduce the environmental impact of the whole electricity supply system;</a:t>
            </a:r>
          </a:p>
          <a:p>
            <a:r>
              <a:rPr lang="en-US" dirty="0"/>
              <a:t>Maintain or even improve the existing high levels of system reliability, quality and security of supply;</a:t>
            </a:r>
          </a:p>
          <a:p>
            <a:r>
              <a:rPr lang="en-US" dirty="0"/>
              <a:t>Maintain and improve the existing services efficiently;</a:t>
            </a:r>
          </a:p>
          <a:p>
            <a:r>
              <a:rPr lang="en-US" dirty="0"/>
              <a:t>Foster market integration towards European integrated market.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 Perspective</a:t>
            </a:r>
            <a:endParaRPr lang="en-US" dirty="0"/>
          </a:p>
        </p:txBody>
      </p:sp>
      <p:sp>
        <p:nvSpPr>
          <p:cNvPr id="3" name="Content Placeholder 2"/>
          <p:cNvSpPr>
            <a:spLocks noGrp="1"/>
          </p:cNvSpPr>
          <p:nvPr>
            <p:ph idx="1"/>
          </p:nvPr>
        </p:nvSpPr>
        <p:spPr/>
        <p:txBody>
          <a:bodyPr>
            <a:normAutofit fontScale="92500"/>
          </a:bodyPr>
          <a:lstStyle/>
          <a:p>
            <a:pPr fontAlgn="base"/>
            <a:r>
              <a:rPr lang="en-US" dirty="0"/>
              <a:t>The smart grid uses technological advancements to achieve its principal goals, which are summarized below.</a:t>
            </a:r>
          </a:p>
          <a:p>
            <a:r>
              <a:rPr lang="en-US" dirty="0"/>
              <a:t/>
            </a:r>
            <a:br>
              <a:rPr lang="en-US" dirty="0"/>
            </a:br>
            <a:r>
              <a:rPr lang="en-US" dirty="0">
                <a:hlinkClick r:id="rId3"/>
              </a:rPr>
              <a:t>Enables active consumer participation</a:t>
            </a:r>
            <a:r>
              <a:rPr lang="en-US" dirty="0" smtClean="0">
                <a:hlinkClick r:id="rId3"/>
              </a:rPr>
              <a:t>:</a:t>
            </a:r>
          </a:p>
          <a:p>
            <a:r>
              <a:rPr lang="en-US" dirty="0" smtClean="0">
                <a:hlinkClick r:id="rId3"/>
              </a:rPr>
              <a:t>Accommodates </a:t>
            </a:r>
            <a:r>
              <a:rPr lang="en-US" dirty="0">
                <a:hlinkClick r:id="rId3"/>
              </a:rPr>
              <a:t>all generation and storage options</a:t>
            </a:r>
            <a:r>
              <a:rPr lang="en-US" dirty="0" smtClean="0">
                <a:hlinkClick r:id="rId3"/>
              </a:rPr>
              <a:t>:</a:t>
            </a:r>
          </a:p>
          <a:p>
            <a:r>
              <a:rPr lang="en-US" dirty="0" smtClean="0">
                <a:hlinkClick r:id="rId3"/>
              </a:rPr>
              <a:t>Enables </a:t>
            </a:r>
            <a:r>
              <a:rPr lang="en-US" dirty="0">
                <a:hlinkClick r:id="rId3"/>
              </a:rPr>
              <a:t>new products, services, and markets</a:t>
            </a:r>
            <a:r>
              <a:rPr lang="en-US" dirty="0" smtClean="0">
                <a:hlinkClick r:id="rId3"/>
              </a:rPr>
              <a:t>:</a:t>
            </a:r>
          </a:p>
          <a:p>
            <a:r>
              <a:rPr lang="en-US" dirty="0" smtClean="0">
                <a:hlinkClick r:id="rId3"/>
              </a:rPr>
              <a:t>Provides </a:t>
            </a:r>
            <a:r>
              <a:rPr lang="en-US" dirty="0">
                <a:hlinkClick r:id="rId3"/>
              </a:rPr>
              <a:t>power quality for the digital economy</a:t>
            </a:r>
            <a:r>
              <a:rPr lang="en-US" dirty="0" smtClean="0">
                <a:hlinkClick r:id="rId3"/>
              </a:rPr>
              <a:t>:</a:t>
            </a:r>
          </a:p>
          <a:p>
            <a:r>
              <a:rPr lang="en-US" dirty="0" smtClean="0">
                <a:hlinkClick r:id="rId3"/>
              </a:rPr>
              <a:t>Optimizes </a:t>
            </a:r>
            <a:r>
              <a:rPr lang="en-US" dirty="0">
                <a:hlinkClick r:id="rId3"/>
              </a:rPr>
              <a:t>asset utilization and operates efficiently</a:t>
            </a:r>
            <a:r>
              <a:rPr lang="en-US" dirty="0" smtClean="0">
                <a:hlinkClick r:id="rId3"/>
              </a:rPr>
              <a:t>:</a:t>
            </a:r>
          </a:p>
          <a:p>
            <a:r>
              <a:rPr lang="en-US" dirty="0" smtClean="0">
                <a:hlinkClick r:id="rId3"/>
              </a:rPr>
              <a:t>Anticipates </a:t>
            </a:r>
            <a:r>
              <a:rPr lang="en-US" dirty="0">
                <a:hlinkClick r:id="rId3"/>
              </a:rPr>
              <a:t>and responds to system disturbances</a:t>
            </a:r>
            <a:r>
              <a:rPr lang="en-US" dirty="0" smtClean="0">
                <a:hlinkClick r:id="rId3"/>
              </a:rPr>
              <a:t>:</a:t>
            </a:r>
          </a:p>
          <a:p>
            <a:r>
              <a:rPr lang="en-US" dirty="0" smtClean="0">
                <a:hlinkClick r:id="rId3"/>
              </a:rPr>
              <a:t>Operates </a:t>
            </a:r>
            <a:r>
              <a:rPr lang="en-US" dirty="0">
                <a:hlinkClick r:id="rId3"/>
              </a:rPr>
              <a:t>resiliently against attack and natural disaster:</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260350" y="376238"/>
            <a:ext cx="8024813" cy="922337"/>
          </a:xfrm>
        </p:spPr>
        <p:txBody>
          <a:bodyPr/>
          <a:lstStyle/>
          <a:p>
            <a:r>
              <a:rPr lang="en-US" smtClean="0">
                <a:solidFill>
                  <a:schemeClr val="accent2"/>
                </a:solidFill>
              </a:rPr>
              <a:t>Acknowledgments</a:t>
            </a:r>
          </a:p>
        </p:txBody>
      </p:sp>
      <p:sp>
        <p:nvSpPr>
          <p:cNvPr id="20483" name="Text Box 12"/>
          <p:cNvSpPr>
            <a:spLocks noChangeArrowheads="1"/>
          </p:cNvSpPr>
          <p:nvPr>
            <p:ph type="body" idx="4294967295"/>
          </p:nvPr>
        </p:nvSpPr>
        <p:spPr>
          <a:xfrm>
            <a:off x="233363" y="1544638"/>
            <a:ext cx="5836361" cy="3959225"/>
          </a:xfrm>
          <a:noFill/>
        </p:spPr>
        <p:txBody>
          <a:bodyPr/>
          <a:lstStyle/>
          <a:p>
            <a:pPr marL="342900" indent="-342900">
              <a:buFontTx/>
              <a:buNone/>
            </a:pPr>
            <a:r>
              <a:rPr lang="en-US" sz="1400" b="0" dirty="0" smtClean="0">
                <a:solidFill>
                  <a:schemeClr val="tx2"/>
                </a:solidFill>
              </a:rPr>
              <a:t>This set of viewgraphs use (with permission) materials from the following sources and which we acknowledge with gratitude:</a:t>
            </a:r>
          </a:p>
          <a:p>
            <a:pPr marL="342900" indent="-342900"/>
            <a:r>
              <a:rPr lang="en-US" sz="1400" b="0" dirty="0" smtClean="0">
                <a:solidFill>
                  <a:schemeClr val="tx2"/>
                </a:solidFill>
              </a:rPr>
              <a:t>R</a:t>
            </a:r>
            <a:r>
              <a:rPr lang="en-US" sz="1400" b="0" dirty="0" smtClean="0">
                <a:solidFill>
                  <a:schemeClr val="tx2"/>
                </a:solidFill>
              </a:rPr>
              <a:t>. C Dugan, M. F </a:t>
            </a:r>
            <a:r>
              <a:rPr lang="en-US" sz="1400" b="0" dirty="0" err="1" smtClean="0">
                <a:solidFill>
                  <a:schemeClr val="tx2"/>
                </a:solidFill>
              </a:rPr>
              <a:t>McGranaghan</a:t>
            </a:r>
            <a:r>
              <a:rPr lang="en-US" sz="1400" b="0" dirty="0" smtClean="0">
                <a:solidFill>
                  <a:schemeClr val="tx2"/>
                </a:solidFill>
              </a:rPr>
              <a:t>, S. </a:t>
            </a:r>
            <a:r>
              <a:rPr lang="en-US" sz="1400" b="0" dirty="0" err="1" smtClean="0">
                <a:solidFill>
                  <a:schemeClr val="tx2"/>
                </a:solidFill>
              </a:rPr>
              <a:t>Santoso</a:t>
            </a:r>
            <a:r>
              <a:rPr lang="en-US" sz="1400" b="0" dirty="0" smtClean="0">
                <a:solidFill>
                  <a:schemeClr val="tx2"/>
                </a:solidFill>
              </a:rPr>
              <a:t>, W. </a:t>
            </a:r>
            <a:r>
              <a:rPr lang="en-US" sz="1400" b="0" dirty="0" err="1" smtClean="0">
                <a:solidFill>
                  <a:schemeClr val="tx2"/>
                </a:solidFill>
              </a:rPr>
              <a:t>Beaty</a:t>
            </a:r>
            <a:r>
              <a:rPr lang="en-US" sz="1400" b="0" dirty="0" smtClean="0">
                <a:solidFill>
                  <a:schemeClr val="tx2"/>
                </a:solidFill>
              </a:rPr>
              <a:t>, </a:t>
            </a:r>
            <a:br>
              <a:rPr lang="en-US" sz="1400" b="0" dirty="0" smtClean="0">
                <a:solidFill>
                  <a:schemeClr val="tx2"/>
                </a:solidFill>
              </a:rPr>
            </a:br>
            <a:r>
              <a:rPr lang="en-US" sz="1400" b="0" dirty="0" smtClean="0">
                <a:solidFill>
                  <a:schemeClr val="tx2"/>
                </a:solidFill>
              </a:rPr>
              <a:t>Electrical Power Systems Quality, McGraw Hill 2002. </a:t>
            </a:r>
          </a:p>
          <a:p>
            <a:pPr marL="342900" indent="-342900"/>
            <a:r>
              <a:rPr lang="en-US" sz="1400" b="0" dirty="0" smtClean="0">
                <a:solidFill>
                  <a:schemeClr val="tx2"/>
                </a:solidFill>
              </a:rPr>
              <a:t>Material from M. </a:t>
            </a:r>
            <a:r>
              <a:rPr lang="en-US" sz="1400" b="0" dirty="0" err="1" smtClean="0">
                <a:solidFill>
                  <a:schemeClr val="tx2"/>
                </a:solidFill>
              </a:rPr>
              <a:t>Bollen</a:t>
            </a:r>
            <a:r>
              <a:rPr lang="en-US" sz="1400" b="0" dirty="0" smtClean="0">
                <a:solidFill>
                  <a:schemeClr val="tx2"/>
                </a:solidFill>
              </a:rPr>
              <a:t>, A. Emanuel, J. </a:t>
            </a:r>
            <a:r>
              <a:rPr lang="en-US" sz="1400" b="0" dirty="0" err="1" smtClean="0">
                <a:solidFill>
                  <a:schemeClr val="tx2"/>
                </a:solidFill>
              </a:rPr>
              <a:t>Arrilagga</a:t>
            </a:r>
            <a:r>
              <a:rPr lang="en-US" sz="1400" b="0" dirty="0" smtClean="0">
                <a:solidFill>
                  <a:schemeClr val="tx2"/>
                </a:solidFill>
              </a:rPr>
              <a:t>, G. Chang, N. Mohan, S. </a:t>
            </a:r>
            <a:r>
              <a:rPr lang="en-US" sz="1400" b="0" dirty="0" err="1" smtClean="0">
                <a:solidFill>
                  <a:schemeClr val="tx2"/>
                </a:solidFill>
              </a:rPr>
              <a:t>Cobben</a:t>
            </a:r>
            <a:r>
              <a:rPr lang="en-US" sz="1400" b="0" dirty="0" smtClean="0">
                <a:solidFill>
                  <a:schemeClr val="tx2"/>
                </a:solidFill>
              </a:rPr>
              <a:t>, Leonardo Energy, EPRI, Sandia National Laboratory.</a:t>
            </a:r>
          </a:p>
          <a:p>
            <a:pPr marL="342900" indent="-342900"/>
            <a:r>
              <a:rPr lang="en-US" sz="1400" b="0" dirty="0" smtClean="0">
                <a:solidFill>
                  <a:schemeClr val="tx2"/>
                </a:solidFill>
              </a:rPr>
              <a:t>Personal Notes and unpublished material from P.F. </a:t>
            </a:r>
            <a:r>
              <a:rPr lang="en-US" sz="1400" b="0" dirty="0" err="1" smtClean="0">
                <a:solidFill>
                  <a:schemeClr val="tx2"/>
                </a:solidFill>
              </a:rPr>
              <a:t>Ribeiro</a:t>
            </a:r>
            <a:endParaRPr lang="en-US" sz="1400" b="0" dirty="0" smtClean="0">
              <a:solidFill>
                <a:schemeClr val="tx2"/>
              </a:solidFill>
            </a:endParaRPr>
          </a:p>
          <a:p>
            <a:pPr marL="342900" indent="-342900"/>
            <a:r>
              <a:rPr lang="en-US" sz="1400" b="0" dirty="0" smtClean="0">
                <a:solidFill>
                  <a:schemeClr val="tx2"/>
                </a:solidFill>
              </a:rPr>
              <a:t>Other references - - - include IEEE, </a:t>
            </a:r>
            <a:r>
              <a:rPr lang="en-US" sz="1400" b="0" dirty="0" smtClean="0">
                <a:solidFill>
                  <a:schemeClr val="tx2"/>
                </a:solidFill>
              </a:rPr>
              <a:t>ENERNEX, DOE, IEC </a:t>
            </a:r>
            <a:r>
              <a:rPr lang="en-US" sz="1400" b="0" dirty="0" smtClean="0">
                <a:solidFill>
                  <a:schemeClr val="tx2"/>
                </a:solidFill>
              </a:rPr>
              <a:t>and CIGRE Working Groups Discussions and Documents</a:t>
            </a:r>
          </a:p>
          <a:p>
            <a:pPr marL="342900" indent="-342900"/>
            <a:r>
              <a:rPr lang="en-US" sz="1400" b="0" dirty="0" smtClean="0">
                <a:solidFill>
                  <a:schemeClr val="tx2"/>
                </a:solidFill>
              </a:rPr>
              <a:t>Some viewgraphs have been modified to emphasize certain aspects.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75988" y="217817"/>
            <a:ext cx="9068012" cy="625918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20</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13666" name="Picture 2" descr="http://www.sgiclearinghouse.org/sites/default/files/images/Slide1_1.png"/>
          <p:cNvPicPr>
            <a:picLocks noChangeAspect="1" noChangeArrowheads="1"/>
          </p:cNvPicPr>
          <p:nvPr/>
        </p:nvPicPr>
        <p:blipFill>
          <a:blip r:embed="rId3" cstate="print"/>
          <a:srcRect/>
          <a:stretch>
            <a:fillRect/>
          </a:stretch>
        </p:blipFill>
        <p:spPr bwMode="auto">
          <a:xfrm>
            <a:off x="0" y="1274762"/>
            <a:ext cx="9144000" cy="5583238"/>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21</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2818" name="Picture 2" descr="http://www.sgiclearinghouse.org/sites/default/files/images/Slide4_1.png"/>
          <p:cNvPicPr>
            <a:picLocks noChangeAspect="1" noChangeArrowheads="1"/>
          </p:cNvPicPr>
          <p:nvPr/>
        </p:nvPicPr>
        <p:blipFill>
          <a:blip r:embed="rId3" cstate="print"/>
          <a:srcRect/>
          <a:stretch>
            <a:fillRect/>
          </a:stretch>
        </p:blipFill>
        <p:spPr bwMode="auto">
          <a:xfrm>
            <a:off x="837745" y="1353312"/>
            <a:ext cx="7801429" cy="5504688"/>
          </a:xfrm>
          <a:prstGeom prst="rect">
            <a:avLst/>
          </a:prstGeom>
          <a:noFill/>
        </p:spPr>
      </p:pic>
      <p:sp>
        <p:nvSpPr>
          <p:cNvPr id="6"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22</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3842" name="Picture 2" descr="http://www.sgiclearinghouse.org/sites/default/files/images/Slide5_1.png"/>
          <p:cNvPicPr>
            <a:picLocks noChangeAspect="1" noChangeArrowheads="1"/>
          </p:cNvPicPr>
          <p:nvPr/>
        </p:nvPicPr>
        <p:blipFill>
          <a:blip r:embed="rId3" cstate="print"/>
          <a:srcRect/>
          <a:stretch>
            <a:fillRect/>
          </a:stretch>
        </p:blipFill>
        <p:spPr bwMode="auto">
          <a:xfrm>
            <a:off x="823232" y="1353311"/>
            <a:ext cx="7588552" cy="5229787"/>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23</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4866" name="Picture 2" descr="http://www.sgiclearinghouse.org/sites/default/files/images/Slide6_1.png"/>
          <p:cNvPicPr>
            <a:picLocks noChangeAspect="1" noChangeArrowheads="1"/>
          </p:cNvPicPr>
          <p:nvPr/>
        </p:nvPicPr>
        <p:blipFill>
          <a:blip r:embed="rId3" cstate="print"/>
          <a:srcRect/>
          <a:stretch>
            <a:fillRect/>
          </a:stretch>
        </p:blipFill>
        <p:spPr bwMode="auto">
          <a:xfrm>
            <a:off x="532945" y="1463040"/>
            <a:ext cx="7665961" cy="5181019"/>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24</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5890" name="Picture 2" descr="http://www.sgiclearinghouse.org/sites/default/files/images/Slide7_1.png"/>
          <p:cNvPicPr>
            <a:picLocks noChangeAspect="1" noChangeArrowheads="1"/>
          </p:cNvPicPr>
          <p:nvPr/>
        </p:nvPicPr>
        <p:blipFill>
          <a:blip r:embed="rId3" cstate="print"/>
          <a:srcRect/>
          <a:stretch>
            <a:fillRect/>
          </a:stretch>
        </p:blipFill>
        <p:spPr bwMode="auto">
          <a:xfrm>
            <a:off x="387802" y="1371600"/>
            <a:ext cx="7994953" cy="5014686"/>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25</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6914" name="Picture 2" descr="http://www.sgiclearinghouse.org/sites/default/files/images/Slide8_1.png"/>
          <p:cNvPicPr>
            <a:picLocks noChangeAspect="1" noChangeArrowheads="1"/>
          </p:cNvPicPr>
          <p:nvPr/>
        </p:nvPicPr>
        <p:blipFill>
          <a:blip r:embed="rId3" cstate="print"/>
          <a:srcRect/>
          <a:stretch>
            <a:fillRect/>
          </a:stretch>
        </p:blipFill>
        <p:spPr bwMode="auto">
          <a:xfrm>
            <a:off x="765174" y="1389888"/>
            <a:ext cx="7511143" cy="4589998"/>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26</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0770" name="Picture 2" descr="http://www.sgiclearinghouse.org/sites/default/files/images/Slide2_1.png"/>
          <p:cNvPicPr>
            <a:picLocks noChangeAspect="1" noChangeArrowheads="1"/>
          </p:cNvPicPr>
          <p:nvPr/>
        </p:nvPicPr>
        <p:blipFill>
          <a:blip r:embed="rId3" cstate="print"/>
          <a:srcRect/>
          <a:stretch>
            <a:fillRect/>
          </a:stretch>
        </p:blipFill>
        <p:spPr bwMode="auto">
          <a:xfrm>
            <a:off x="808717" y="1389888"/>
            <a:ext cx="7433733" cy="4619026"/>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27</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1794" name="Picture 2" descr="http://www.sgiclearinghouse.org/sites/default/files/images/Slide3_1.png"/>
          <p:cNvPicPr>
            <a:picLocks noChangeAspect="1" noChangeArrowheads="1"/>
          </p:cNvPicPr>
          <p:nvPr/>
        </p:nvPicPr>
        <p:blipFill>
          <a:blip r:embed="rId3" cstate="print"/>
          <a:srcRect/>
          <a:stretch>
            <a:fillRect/>
          </a:stretch>
        </p:blipFill>
        <p:spPr bwMode="auto">
          <a:xfrm>
            <a:off x="518432" y="1463039"/>
            <a:ext cx="7493453" cy="4590665"/>
          </a:xfrm>
          <a:prstGeom prst="rect">
            <a:avLst/>
          </a:prstGeom>
          <a:noFill/>
        </p:spPr>
      </p:pic>
      <p:sp>
        <p:nvSpPr>
          <p:cNvPr id="5" name="Title 1"/>
          <p:cNvSpPr txBox="1">
            <a:spLocks/>
          </p:cNvSpPr>
          <p:nvPr/>
        </p:nvSpPr>
        <p:spPr>
          <a:xfrm>
            <a:off x="611188" y="215900"/>
            <a:ext cx="8024812"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Grid:</a:t>
            </a:r>
            <a:r>
              <a:rPr kumimoji="0" lang="en-US" sz="3200" b="1" i="0" u="none" strike="noStrike" kern="0" cap="none" spc="0" normalizeH="0" noProof="0" dirty="0" smtClean="0">
                <a:ln>
                  <a:noFill/>
                </a:ln>
                <a:solidFill>
                  <a:schemeClr val="tx2"/>
                </a:solidFill>
                <a:effectLst/>
                <a:uLnTx/>
                <a:uFillTx/>
                <a:latin typeface="+mj-lt"/>
                <a:ea typeface="+mj-ea"/>
                <a:cs typeface="+mj-cs"/>
              </a:rPr>
              <a:t> Overall</a:t>
            </a:r>
            <a:r>
              <a:rPr lang="en-US" sz="3200" b="1" kern="0" dirty="0" smtClean="0">
                <a:solidFill>
                  <a:schemeClr val="tx2"/>
                </a:solidFill>
                <a:latin typeface="+mj-lt"/>
                <a:ea typeface="+mj-ea"/>
                <a:cs typeface="+mj-cs"/>
              </a:rPr>
              <a:t>l 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Parts and Systems</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1084263" y="1279525"/>
          <a:ext cx="7680325" cy="1460500"/>
        </p:xfrm>
        <a:graphic>
          <a:graphicData uri="http://schemas.openxmlformats.org/presentationml/2006/ole">
            <p:oleObj spid="_x0000_s3074" name="Visio" r:id="rId4" imgW="8891397" imgH="1690052" progId="">
              <p:embed/>
            </p:oleObj>
          </a:graphicData>
        </a:graphic>
      </p:graphicFrame>
      <p:sp>
        <p:nvSpPr>
          <p:cNvPr id="3076" name="Rectangle 3"/>
          <p:cNvSpPr>
            <a:spLocks noGrp="1"/>
          </p:cNvSpPr>
          <p:nvPr>
            <p:ph type="title" idx="4294967295"/>
          </p:nvPr>
        </p:nvSpPr>
        <p:spPr>
          <a:xfrm>
            <a:off x="0" y="215900"/>
            <a:ext cx="8024813" cy="922338"/>
          </a:xfrm>
        </p:spPr>
        <p:txBody>
          <a:bodyPr/>
          <a:lstStyle/>
          <a:p>
            <a:pPr algn="ctr" eaLnBrk="1" hangingPunct="1">
              <a:defRPr/>
            </a:pPr>
            <a:r>
              <a:rPr lang="en-US" dirty="0" smtClean="0">
                <a:solidFill>
                  <a:srgbClr val="FFFFFF"/>
                </a:solidFill>
                <a:effectLst>
                  <a:outerShdw blurRad="38100" dist="38100" dir="2700000" algn="tl">
                    <a:srgbClr val="C0C0C0"/>
                  </a:outerShdw>
                </a:effectLst>
              </a:rPr>
              <a:t>What is a Smart Grid, Really?</a:t>
            </a:r>
            <a:br>
              <a:rPr lang="en-US" dirty="0" smtClean="0">
                <a:solidFill>
                  <a:srgbClr val="FFFFFF"/>
                </a:solidFill>
                <a:effectLst>
                  <a:outerShdw blurRad="38100" dist="38100" dir="2700000" algn="tl">
                    <a:srgbClr val="C0C0C0"/>
                  </a:outerShdw>
                </a:effectLst>
              </a:rPr>
            </a:br>
            <a:r>
              <a:rPr lang="en-US" dirty="0" smtClean="0">
                <a:solidFill>
                  <a:srgbClr val="FFFFFF"/>
                </a:solidFill>
                <a:effectLst>
                  <a:outerShdw blurRad="38100" dist="38100" dir="2700000" algn="tl">
                    <a:srgbClr val="C0C0C0"/>
                  </a:outerShdw>
                </a:effectLst>
              </a:rPr>
              <a:t>Smart Grid Applications</a:t>
            </a:r>
          </a:p>
        </p:txBody>
      </p:sp>
      <p:sp>
        <p:nvSpPr>
          <p:cNvPr id="78852" name="AutoShape 4"/>
          <p:cNvSpPr>
            <a:spLocks noChangeArrowheads="1"/>
          </p:cNvSpPr>
          <p:nvPr/>
        </p:nvSpPr>
        <p:spPr bwMode="auto">
          <a:xfrm>
            <a:off x="914400" y="3336925"/>
            <a:ext cx="4481513" cy="547688"/>
          </a:xfrm>
          <a:prstGeom prst="leftRightArrow">
            <a:avLst>
              <a:gd name="adj1" fmla="val 66157"/>
              <a:gd name="adj2" fmla="val 74212"/>
            </a:avLst>
          </a:prstGeom>
          <a:gradFill rotWithShape="1">
            <a:gsLst>
              <a:gs pos="0">
                <a:schemeClr val="accent2"/>
              </a:gs>
              <a:gs pos="100000">
                <a:schemeClr val="accent2">
                  <a:gamma/>
                  <a:shade val="46275"/>
                  <a:invGamma/>
                </a:schemeClr>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dirty="0">
                <a:solidFill>
                  <a:schemeClr val="tx2"/>
                </a:solidFill>
              </a:rPr>
              <a:t>Real-time Simulation and Contingency Analysis</a:t>
            </a:r>
          </a:p>
        </p:txBody>
      </p:sp>
      <p:sp>
        <p:nvSpPr>
          <p:cNvPr id="78853" name="AutoShape 5"/>
          <p:cNvSpPr>
            <a:spLocks noChangeArrowheads="1"/>
          </p:cNvSpPr>
          <p:nvPr/>
        </p:nvSpPr>
        <p:spPr bwMode="auto">
          <a:xfrm>
            <a:off x="2103438" y="3702050"/>
            <a:ext cx="5578475" cy="547688"/>
          </a:xfrm>
          <a:prstGeom prst="leftRightArrow">
            <a:avLst>
              <a:gd name="adj1" fmla="val 66157"/>
              <a:gd name="adj2" fmla="val 92377"/>
            </a:avLst>
          </a:prstGeom>
          <a:gradFill rotWithShape="1">
            <a:gsLst>
              <a:gs pos="0">
                <a:schemeClr val="folHlink"/>
              </a:gs>
              <a:gs pos="50000">
                <a:schemeClr val="folHlink">
                  <a:gamma/>
                  <a:shade val="46275"/>
                  <a:invGamma/>
                </a:schemeClr>
              </a:gs>
              <a:gs pos="100000">
                <a:schemeClr val="folHlink"/>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dirty="0">
                <a:solidFill>
                  <a:schemeClr val="tx2"/>
                </a:solidFill>
              </a:rPr>
              <a:t>Distributed Generation and Alternate Energy Sources</a:t>
            </a:r>
          </a:p>
        </p:txBody>
      </p:sp>
      <p:sp>
        <p:nvSpPr>
          <p:cNvPr id="78854" name="AutoShape 6"/>
          <p:cNvSpPr>
            <a:spLocks noChangeArrowheads="1"/>
          </p:cNvSpPr>
          <p:nvPr/>
        </p:nvSpPr>
        <p:spPr bwMode="auto">
          <a:xfrm>
            <a:off x="3108325" y="4068763"/>
            <a:ext cx="5303838" cy="547687"/>
          </a:xfrm>
          <a:prstGeom prst="leftRightArrow">
            <a:avLst>
              <a:gd name="adj1" fmla="val 66157"/>
              <a:gd name="adj2" fmla="val 87829"/>
            </a:avLst>
          </a:prstGeom>
          <a:gradFill rotWithShape="1">
            <a:gsLst>
              <a:gs pos="0">
                <a:srgbClr val="FF3300"/>
              </a:gs>
              <a:gs pos="100000">
                <a:srgbClr val="FF3300">
                  <a:gamma/>
                  <a:shade val="46275"/>
                  <a:invGamma/>
                </a:srgbClr>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a:solidFill>
                  <a:schemeClr val="tx2"/>
                </a:solidFill>
              </a:rPr>
              <a:t>Self-Healing Wide-Area Protection and Islanding</a:t>
            </a:r>
          </a:p>
        </p:txBody>
      </p:sp>
      <p:sp>
        <p:nvSpPr>
          <p:cNvPr id="78855" name="AutoShape 7"/>
          <p:cNvSpPr>
            <a:spLocks noChangeArrowheads="1"/>
          </p:cNvSpPr>
          <p:nvPr/>
        </p:nvSpPr>
        <p:spPr bwMode="auto">
          <a:xfrm>
            <a:off x="1006475" y="4433888"/>
            <a:ext cx="6400800" cy="547687"/>
          </a:xfrm>
          <a:prstGeom prst="leftRightArrow">
            <a:avLst>
              <a:gd name="adj1" fmla="val 66157"/>
              <a:gd name="adj2" fmla="val 105994"/>
            </a:avLst>
          </a:prstGeom>
          <a:gradFill rotWithShape="1">
            <a:gsLst>
              <a:gs pos="0">
                <a:srgbClr val="9966FF">
                  <a:gamma/>
                  <a:shade val="46275"/>
                  <a:invGamma/>
                </a:srgbClr>
              </a:gs>
              <a:gs pos="100000">
                <a:srgbClr val="9966FF"/>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dirty="0">
                <a:solidFill>
                  <a:schemeClr val="tx2"/>
                </a:solidFill>
              </a:rPr>
              <a:t>Asset Management and On-Line Equipment Monitoring</a:t>
            </a:r>
          </a:p>
        </p:txBody>
      </p:sp>
      <p:sp>
        <p:nvSpPr>
          <p:cNvPr id="78856" name="AutoShape 8"/>
          <p:cNvSpPr>
            <a:spLocks noChangeArrowheads="1"/>
          </p:cNvSpPr>
          <p:nvPr/>
        </p:nvSpPr>
        <p:spPr bwMode="auto">
          <a:xfrm>
            <a:off x="3749675" y="4799013"/>
            <a:ext cx="5121275" cy="547687"/>
          </a:xfrm>
          <a:prstGeom prst="leftRightArrow">
            <a:avLst>
              <a:gd name="adj1" fmla="val 66157"/>
              <a:gd name="adj2" fmla="val 84806"/>
            </a:avLst>
          </a:prstGeom>
          <a:gradFill rotWithShape="1">
            <a:gsLst>
              <a:gs pos="0">
                <a:srgbClr val="FF9900">
                  <a:gamma/>
                  <a:shade val="46275"/>
                  <a:invGamma/>
                </a:srgbClr>
              </a:gs>
              <a:gs pos="100000">
                <a:srgbClr val="FF9900"/>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dirty="0">
                <a:solidFill>
                  <a:schemeClr val="tx2"/>
                </a:solidFill>
              </a:rPr>
              <a:t>Demand Response and Dynamic Pricing</a:t>
            </a:r>
          </a:p>
        </p:txBody>
      </p:sp>
      <p:sp>
        <p:nvSpPr>
          <p:cNvPr id="78857" name="AutoShape 9"/>
          <p:cNvSpPr>
            <a:spLocks noChangeArrowheads="1"/>
          </p:cNvSpPr>
          <p:nvPr/>
        </p:nvSpPr>
        <p:spPr bwMode="auto">
          <a:xfrm>
            <a:off x="182563" y="5165725"/>
            <a:ext cx="5121275" cy="547688"/>
          </a:xfrm>
          <a:prstGeom prst="leftRightArrow">
            <a:avLst>
              <a:gd name="adj1" fmla="val 66157"/>
              <a:gd name="adj2" fmla="val 84806"/>
            </a:avLst>
          </a:prstGeom>
          <a:gradFill rotWithShape="1">
            <a:gsLst>
              <a:gs pos="0">
                <a:srgbClr val="CC3300"/>
              </a:gs>
              <a:gs pos="100000">
                <a:srgbClr val="CC3300">
                  <a:gamma/>
                  <a:shade val="46275"/>
                  <a:invGamma/>
                </a:srgbClr>
              </a:gs>
            </a:gsLst>
            <a:lin ang="0" scaled="1"/>
          </a:gradFill>
          <a:ln w="9525">
            <a:solidFill>
              <a:schemeClr val="tx1"/>
            </a:solidFill>
            <a:miter lim="800000"/>
            <a:headEnd/>
            <a:tailEnd/>
          </a:ln>
          <a:effectLst>
            <a:outerShdw dist="35921" dir="2700000" algn="ctr" rotWithShape="0">
              <a:schemeClr val="bg2"/>
            </a:outerShdw>
          </a:effectLst>
        </p:spPr>
        <p:txBody>
          <a:bodyPr wrap="none" anchor="ctr"/>
          <a:lstStyle/>
          <a:p>
            <a:pPr marL="219075" indent="-219075" algn="ctr" eaLnBrk="0" hangingPunct="0">
              <a:spcBef>
                <a:spcPct val="50000"/>
              </a:spcBef>
              <a:defRPr/>
            </a:pPr>
            <a:r>
              <a:rPr lang="en-US" sz="1400" dirty="0">
                <a:solidFill>
                  <a:schemeClr val="tx2"/>
                </a:solidFill>
              </a:rPr>
              <a:t>Participation in Energy Markets</a:t>
            </a:r>
          </a:p>
        </p:txBody>
      </p:sp>
      <p:graphicFrame>
        <p:nvGraphicFramePr>
          <p:cNvPr id="3075" name="Object 3"/>
          <p:cNvGraphicFramePr>
            <a:graphicFrameLocks noChangeAspect="1"/>
          </p:cNvGraphicFramePr>
          <p:nvPr/>
        </p:nvGraphicFramePr>
        <p:xfrm>
          <a:off x="550863" y="1963738"/>
          <a:ext cx="7769225" cy="1290637"/>
        </p:xfrm>
        <a:graphic>
          <a:graphicData uri="http://schemas.openxmlformats.org/presentationml/2006/ole">
            <p:oleObj spid="_x0000_s3075" name="Visio" r:id="rId5" imgW="8830056" imgH="1466850" progId="">
              <p:embed/>
            </p:oleObj>
          </a:graphicData>
        </a:graphic>
      </p:graphicFrame>
      <p:sp>
        <p:nvSpPr>
          <p:cNvPr id="78859" name="Text Box 11"/>
          <p:cNvSpPr txBox="1">
            <a:spLocks noChangeArrowheads="1"/>
          </p:cNvSpPr>
          <p:nvPr/>
        </p:nvSpPr>
        <p:spPr bwMode="auto">
          <a:xfrm>
            <a:off x="323850" y="6000750"/>
            <a:ext cx="6496050" cy="784225"/>
          </a:xfrm>
          <a:prstGeom prst="rect">
            <a:avLst/>
          </a:prstGeom>
          <a:noFill/>
          <a:ln w="9525">
            <a:noFill/>
            <a:miter lim="800000"/>
            <a:headEnd/>
            <a:tailEnd/>
          </a:ln>
        </p:spPr>
        <p:txBody>
          <a:bodyPr>
            <a:spAutoFit/>
          </a:bodyPr>
          <a:lstStyle/>
          <a:p>
            <a:pPr marL="219075" indent="-219075" algn="ctr" eaLnBrk="0" hangingPunct="0">
              <a:spcBef>
                <a:spcPct val="50000"/>
              </a:spcBef>
            </a:pPr>
            <a:r>
              <a:rPr lang="en-US" b="1">
                <a:solidFill>
                  <a:srgbClr val="000000"/>
                </a:solidFill>
              </a:rPr>
              <a:t>Shared Information – Continuously Optimizing</a:t>
            </a:r>
          </a:p>
          <a:p>
            <a:pPr marL="219075" indent="-219075" algn="ctr" eaLnBrk="0" hangingPunct="0">
              <a:spcBef>
                <a:spcPct val="50000"/>
              </a:spcBef>
            </a:pPr>
            <a:r>
              <a:rPr lang="en-US" b="1">
                <a:solidFill>
                  <a:srgbClr val="000000"/>
                </a:solidFill>
              </a:rPr>
              <a:t>Intelligent Responses!</a:t>
            </a:r>
          </a:p>
        </p:txBody>
      </p:sp>
      <p:sp>
        <p:nvSpPr>
          <p:cNvPr id="3084" name="Espaço Reservado para Número de Slide 4"/>
          <p:cNvSpPr>
            <a:spLocks noGrp="1"/>
          </p:cNvSpPr>
          <p:nvPr>
            <p:ph type="sldNum" sz="quarter" idx="10"/>
          </p:nvPr>
        </p:nvSpPr>
        <p:spPr>
          <a:noFill/>
        </p:spPr>
        <p:txBody>
          <a:bodyPr/>
          <a:lstStyle/>
          <a:p>
            <a:r>
              <a:rPr lang="nl-NL" smtClean="0"/>
              <a:t>PAGE </a:t>
            </a:r>
            <a:fld id="{BA3D9331-444D-42E4-A66F-9473C2EFFB1D}" type="slidenum">
              <a:rPr lang="nl-NL" smtClean="0"/>
              <a:pPr/>
              <a:t>28</a:t>
            </a:fld>
            <a:endParaRPr lang="nl-NL"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78852"/>
                                        </p:tgtEl>
                                        <p:attrNameLst>
                                          <p:attrName>style.visibility</p:attrName>
                                        </p:attrNameLst>
                                      </p:cBhvr>
                                      <p:to>
                                        <p:strVal val="visible"/>
                                      </p:to>
                                    </p:set>
                                    <p:anim calcmode="lin" valueType="num">
                                      <p:cBhvr>
                                        <p:cTn id="7" dur="500" fill="hold"/>
                                        <p:tgtEl>
                                          <p:spTgt spid="78852"/>
                                        </p:tgtEl>
                                        <p:attrNameLst>
                                          <p:attrName>ppt_w</p:attrName>
                                        </p:attrNameLst>
                                      </p:cBhvr>
                                      <p:tavLst>
                                        <p:tav tm="0">
                                          <p:val>
                                            <p:fltVal val="0"/>
                                          </p:val>
                                        </p:tav>
                                        <p:tav tm="100000">
                                          <p:val>
                                            <p:strVal val="#ppt_w"/>
                                          </p:val>
                                        </p:tav>
                                      </p:tavLst>
                                    </p:anim>
                                    <p:anim calcmode="lin" valueType="num">
                                      <p:cBhvr>
                                        <p:cTn id="8" dur="500" fill="hold"/>
                                        <p:tgtEl>
                                          <p:spTgt spid="78852"/>
                                        </p:tgtEl>
                                        <p:attrNameLst>
                                          <p:attrName>ppt_h</p:attrName>
                                        </p:attrNameLst>
                                      </p:cBhvr>
                                      <p:tavLst>
                                        <p:tav tm="0">
                                          <p:val>
                                            <p:fltVal val="0"/>
                                          </p:val>
                                        </p:tav>
                                        <p:tav tm="100000">
                                          <p:val>
                                            <p:strVal val="#ppt_h"/>
                                          </p:val>
                                        </p:tav>
                                      </p:tavLst>
                                    </p:anim>
                                    <p:animEffect transition="in" filter="fade">
                                      <p:cBhvr>
                                        <p:cTn id="9" dur="500"/>
                                        <p:tgtEl>
                                          <p:spTgt spid="788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8853"/>
                                        </p:tgtEl>
                                        <p:attrNameLst>
                                          <p:attrName>style.visibility</p:attrName>
                                        </p:attrNameLst>
                                      </p:cBhvr>
                                      <p:to>
                                        <p:strVal val="visible"/>
                                      </p:to>
                                    </p:set>
                                    <p:anim calcmode="lin" valueType="num">
                                      <p:cBhvr>
                                        <p:cTn id="14" dur="500" fill="hold"/>
                                        <p:tgtEl>
                                          <p:spTgt spid="78853"/>
                                        </p:tgtEl>
                                        <p:attrNameLst>
                                          <p:attrName>ppt_w</p:attrName>
                                        </p:attrNameLst>
                                      </p:cBhvr>
                                      <p:tavLst>
                                        <p:tav tm="0">
                                          <p:val>
                                            <p:fltVal val="0"/>
                                          </p:val>
                                        </p:tav>
                                        <p:tav tm="100000">
                                          <p:val>
                                            <p:strVal val="#ppt_w"/>
                                          </p:val>
                                        </p:tav>
                                      </p:tavLst>
                                    </p:anim>
                                    <p:anim calcmode="lin" valueType="num">
                                      <p:cBhvr>
                                        <p:cTn id="15" dur="500" fill="hold"/>
                                        <p:tgtEl>
                                          <p:spTgt spid="78853"/>
                                        </p:tgtEl>
                                        <p:attrNameLst>
                                          <p:attrName>ppt_h</p:attrName>
                                        </p:attrNameLst>
                                      </p:cBhvr>
                                      <p:tavLst>
                                        <p:tav tm="0">
                                          <p:val>
                                            <p:fltVal val="0"/>
                                          </p:val>
                                        </p:tav>
                                        <p:tav tm="100000">
                                          <p:val>
                                            <p:strVal val="#ppt_h"/>
                                          </p:val>
                                        </p:tav>
                                      </p:tavLst>
                                    </p:anim>
                                    <p:animEffect transition="in" filter="fade">
                                      <p:cBhvr>
                                        <p:cTn id="16" dur="500"/>
                                        <p:tgtEl>
                                          <p:spTgt spid="788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78854"/>
                                        </p:tgtEl>
                                        <p:attrNameLst>
                                          <p:attrName>style.visibility</p:attrName>
                                        </p:attrNameLst>
                                      </p:cBhvr>
                                      <p:to>
                                        <p:strVal val="visible"/>
                                      </p:to>
                                    </p:set>
                                    <p:anim calcmode="lin" valueType="num">
                                      <p:cBhvr>
                                        <p:cTn id="21" dur="500" fill="hold"/>
                                        <p:tgtEl>
                                          <p:spTgt spid="78854"/>
                                        </p:tgtEl>
                                        <p:attrNameLst>
                                          <p:attrName>ppt_w</p:attrName>
                                        </p:attrNameLst>
                                      </p:cBhvr>
                                      <p:tavLst>
                                        <p:tav tm="0">
                                          <p:val>
                                            <p:fltVal val="0"/>
                                          </p:val>
                                        </p:tav>
                                        <p:tav tm="100000">
                                          <p:val>
                                            <p:strVal val="#ppt_w"/>
                                          </p:val>
                                        </p:tav>
                                      </p:tavLst>
                                    </p:anim>
                                    <p:anim calcmode="lin" valueType="num">
                                      <p:cBhvr>
                                        <p:cTn id="22" dur="500" fill="hold"/>
                                        <p:tgtEl>
                                          <p:spTgt spid="78854"/>
                                        </p:tgtEl>
                                        <p:attrNameLst>
                                          <p:attrName>ppt_h</p:attrName>
                                        </p:attrNameLst>
                                      </p:cBhvr>
                                      <p:tavLst>
                                        <p:tav tm="0">
                                          <p:val>
                                            <p:fltVal val="0"/>
                                          </p:val>
                                        </p:tav>
                                        <p:tav tm="100000">
                                          <p:val>
                                            <p:strVal val="#ppt_h"/>
                                          </p:val>
                                        </p:tav>
                                      </p:tavLst>
                                    </p:anim>
                                    <p:animEffect transition="in" filter="fade">
                                      <p:cBhvr>
                                        <p:cTn id="23" dur="500"/>
                                        <p:tgtEl>
                                          <p:spTgt spid="788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78855"/>
                                        </p:tgtEl>
                                        <p:attrNameLst>
                                          <p:attrName>style.visibility</p:attrName>
                                        </p:attrNameLst>
                                      </p:cBhvr>
                                      <p:to>
                                        <p:strVal val="visible"/>
                                      </p:to>
                                    </p:set>
                                    <p:anim calcmode="lin" valueType="num">
                                      <p:cBhvr>
                                        <p:cTn id="28" dur="500" fill="hold"/>
                                        <p:tgtEl>
                                          <p:spTgt spid="78855"/>
                                        </p:tgtEl>
                                        <p:attrNameLst>
                                          <p:attrName>ppt_w</p:attrName>
                                        </p:attrNameLst>
                                      </p:cBhvr>
                                      <p:tavLst>
                                        <p:tav tm="0">
                                          <p:val>
                                            <p:fltVal val="0"/>
                                          </p:val>
                                        </p:tav>
                                        <p:tav tm="100000">
                                          <p:val>
                                            <p:strVal val="#ppt_w"/>
                                          </p:val>
                                        </p:tav>
                                      </p:tavLst>
                                    </p:anim>
                                    <p:anim calcmode="lin" valueType="num">
                                      <p:cBhvr>
                                        <p:cTn id="29" dur="500" fill="hold"/>
                                        <p:tgtEl>
                                          <p:spTgt spid="78855"/>
                                        </p:tgtEl>
                                        <p:attrNameLst>
                                          <p:attrName>ppt_h</p:attrName>
                                        </p:attrNameLst>
                                      </p:cBhvr>
                                      <p:tavLst>
                                        <p:tav tm="0">
                                          <p:val>
                                            <p:fltVal val="0"/>
                                          </p:val>
                                        </p:tav>
                                        <p:tav tm="100000">
                                          <p:val>
                                            <p:strVal val="#ppt_h"/>
                                          </p:val>
                                        </p:tav>
                                      </p:tavLst>
                                    </p:anim>
                                    <p:animEffect transition="in" filter="fade">
                                      <p:cBhvr>
                                        <p:cTn id="30" dur="500"/>
                                        <p:tgtEl>
                                          <p:spTgt spid="7885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78856"/>
                                        </p:tgtEl>
                                        <p:attrNameLst>
                                          <p:attrName>style.visibility</p:attrName>
                                        </p:attrNameLst>
                                      </p:cBhvr>
                                      <p:to>
                                        <p:strVal val="visible"/>
                                      </p:to>
                                    </p:set>
                                    <p:anim calcmode="lin" valueType="num">
                                      <p:cBhvr>
                                        <p:cTn id="35" dur="500" fill="hold"/>
                                        <p:tgtEl>
                                          <p:spTgt spid="78856"/>
                                        </p:tgtEl>
                                        <p:attrNameLst>
                                          <p:attrName>ppt_w</p:attrName>
                                        </p:attrNameLst>
                                      </p:cBhvr>
                                      <p:tavLst>
                                        <p:tav tm="0">
                                          <p:val>
                                            <p:fltVal val="0"/>
                                          </p:val>
                                        </p:tav>
                                        <p:tav tm="100000">
                                          <p:val>
                                            <p:strVal val="#ppt_w"/>
                                          </p:val>
                                        </p:tav>
                                      </p:tavLst>
                                    </p:anim>
                                    <p:anim calcmode="lin" valueType="num">
                                      <p:cBhvr>
                                        <p:cTn id="36" dur="500" fill="hold"/>
                                        <p:tgtEl>
                                          <p:spTgt spid="78856"/>
                                        </p:tgtEl>
                                        <p:attrNameLst>
                                          <p:attrName>ppt_h</p:attrName>
                                        </p:attrNameLst>
                                      </p:cBhvr>
                                      <p:tavLst>
                                        <p:tav tm="0">
                                          <p:val>
                                            <p:fltVal val="0"/>
                                          </p:val>
                                        </p:tav>
                                        <p:tav tm="100000">
                                          <p:val>
                                            <p:strVal val="#ppt_h"/>
                                          </p:val>
                                        </p:tav>
                                      </p:tavLst>
                                    </p:anim>
                                    <p:animEffect transition="in" filter="fade">
                                      <p:cBhvr>
                                        <p:cTn id="37" dur="500"/>
                                        <p:tgtEl>
                                          <p:spTgt spid="7885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grpId="0" nodeType="clickEffect">
                                  <p:stCondLst>
                                    <p:cond delay="0"/>
                                  </p:stCondLst>
                                  <p:childTnLst>
                                    <p:set>
                                      <p:cBhvr>
                                        <p:cTn id="41" dur="1" fill="hold">
                                          <p:stCondLst>
                                            <p:cond delay="0"/>
                                          </p:stCondLst>
                                        </p:cTn>
                                        <p:tgtEl>
                                          <p:spTgt spid="78857"/>
                                        </p:tgtEl>
                                        <p:attrNameLst>
                                          <p:attrName>style.visibility</p:attrName>
                                        </p:attrNameLst>
                                      </p:cBhvr>
                                      <p:to>
                                        <p:strVal val="visible"/>
                                      </p:to>
                                    </p:set>
                                    <p:anim calcmode="lin" valueType="num">
                                      <p:cBhvr>
                                        <p:cTn id="42" dur="500" fill="hold"/>
                                        <p:tgtEl>
                                          <p:spTgt spid="78857"/>
                                        </p:tgtEl>
                                        <p:attrNameLst>
                                          <p:attrName>ppt_w</p:attrName>
                                        </p:attrNameLst>
                                      </p:cBhvr>
                                      <p:tavLst>
                                        <p:tav tm="0">
                                          <p:val>
                                            <p:fltVal val="0"/>
                                          </p:val>
                                        </p:tav>
                                        <p:tav tm="100000">
                                          <p:val>
                                            <p:strVal val="#ppt_w"/>
                                          </p:val>
                                        </p:tav>
                                      </p:tavLst>
                                    </p:anim>
                                    <p:anim calcmode="lin" valueType="num">
                                      <p:cBhvr>
                                        <p:cTn id="43" dur="500" fill="hold"/>
                                        <p:tgtEl>
                                          <p:spTgt spid="78857"/>
                                        </p:tgtEl>
                                        <p:attrNameLst>
                                          <p:attrName>ppt_h</p:attrName>
                                        </p:attrNameLst>
                                      </p:cBhvr>
                                      <p:tavLst>
                                        <p:tav tm="0">
                                          <p:val>
                                            <p:fltVal val="0"/>
                                          </p:val>
                                        </p:tav>
                                        <p:tav tm="100000">
                                          <p:val>
                                            <p:strVal val="#ppt_h"/>
                                          </p:val>
                                        </p:tav>
                                      </p:tavLst>
                                    </p:anim>
                                    <p:animEffect transition="in" filter="fade">
                                      <p:cBhvr>
                                        <p:cTn id="44" dur="500"/>
                                        <p:tgtEl>
                                          <p:spTgt spid="7885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78859"/>
                                        </p:tgtEl>
                                        <p:attrNameLst>
                                          <p:attrName>style.visibility</p:attrName>
                                        </p:attrNameLst>
                                      </p:cBhvr>
                                      <p:to>
                                        <p:strVal val="visible"/>
                                      </p:to>
                                    </p:set>
                                    <p:anim calcmode="lin" valueType="num">
                                      <p:cBhvr>
                                        <p:cTn id="49" dur="500" fill="hold"/>
                                        <p:tgtEl>
                                          <p:spTgt spid="78859"/>
                                        </p:tgtEl>
                                        <p:attrNameLst>
                                          <p:attrName>ppt_w</p:attrName>
                                        </p:attrNameLst>
                                      </p:cBhvr>
                                      <p:tavLst>
                                        <p:tav tm="0">
                                          <p:val>
                                            <p:fltVal val="0"/>
                                          </p:val>
                                        </p:tav>
                                        <p:tav tm="100000">
                                          <p:val>
                                            <p:strVal val="#ppt_w"/>
                                          </p:val>
                                        </p:tav>
                                      </p:tavLst>
                                    </p:anim>
                                    <p:anim calcmode="lin" valueType="num">
                                      <p:cBhvr>
                                        <p:cTn id="50" dur="500" fill="hold"/>
                                        <p:tgtEl>
                                          <p:spTgt spid="78859"/>
                                        </p:tgtEl>
                                        <p:attrNameLst>
                                          <p:attrName>ppt_h</p:attrName>
                                        </p:attrNameLst>
                                      </p:cBhvr>
                                      <p:tavLst>
                                        <p:tav tm="0">
                                          <p:val>
                                            <p:fltVal val="0"/>
                                          </p:val>
                                        </p:tav>
                                        <p:tav tm="100000">
                                          <p:val>
                                            <p:strVal val="#ppt_h"/>
                                          </p:val>
                                        </p:tav>
                                      </p:tavLst>
                                    </p:anim>
                                    <p:animEffect transition="in" filter="fade">
                                      <p:cBhvr>
                                        <p:cTn id="51" dur="500"/>
                                        <p:tgtEl>
                                          <p:spTgt spid="78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animBg="1"/>
      <p:bldP spid="78853" grpId="0" animBg="1"/>
      <p:bldP spid="78854" grpId="0" animBg="1"/>
      <p:bldP spid="78855" grpId="0" animBg="1"/>
      <p:bldP spid="78856" grpId="0" animBg="1"/>
      <p:bldP spid="78857" grpId="0" animBg="1"/>
      <p:bldP spid="788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215900"/>
            <a:ext cx="8024813" cy="922338"/>
          </a:xfrm>
        </p:spPr>
        <p:txBody>
          <a:bodyPr anchor="ctr"/>
          <a:lstStyle/>
          <a:p>
            <a:pPr algn="ctr" eaLnBrk="1" hangingPunct="1">
              <a:defRPr/>
            </a:pPr>
            <a:r>
              <a:rPr lang="en-US" dirty="0" smtClean="0">
                <a:effectLst>
                  <a:outerShdw blurRad="38100" dist="38100" dir="2700000" algn="tl">
                    <a:srgbClr val="C0C0C0"/>
                  </a:outerShdw>
                </a:effectLst>
              </a:rPr>
              <a:t>Outline</a:t>
            </a:r>
            <a:endParaRPr lang="en-US" dirty="0" smtClean="0"/>
          </a:p>
        </p:txBody>
      </p:sp>
      <p:sp>
        <p:nvSpPr>
          <p:cNvPr id="7171" name="TextBox 2"/>
          <p:cNvSpPr txBox="1">
            <a:spLocks noChangeArrowheads="1"/>
          </p:cNvSpPr>
          <p:nvPr/>
        </p:nvSpPr>
        <p:spPr bwMode="auto">
          <a:xfrm>
            <a:off x="539750" y="1565275"/>
            <a:ext cx="8604250" cy="4647426"/>
          </a:xfrm>
          <a:prstGeom prst="rect">
            <a:avLst/>
          </a:prstGeom>
          <a:noFill/>
          <a:ln w="9525">
            <a:noFill/>
            <a:miter lim="800000"/>
            <a:headEnd/>
            <a:tailEnd/>
          </a:ln>
        </p:spPr>
        <p:txBody>
          <a:bodyPr>
            <a:spAutoFit/>
          </a:bodyPr>
          <a:lstStyle/>
          <a:p>
            <a:pPr indent="361950">
              <a:spcAft>
                <a:spcPts val="1200"/>
              </a:spcAft>
              <a:buFont typeface="Wingdings" pitchFamily="2" charset="2"/>
              <a:buChar char="ü"/>
              <a:defRPr/>
            </a:pPr>
            <a:r>
              <a:rPr lang="en-US" sz="2400" b="1" dirty="0" smtClean="0">
                <a:solidFill>
                  <a:schemeClr val="bg1">
                    <a:lumMod val="75000"/>
                  </a:schemeClr>
                </a:solidFill>
              </a:rPr>
              <a:t>A Bit of Philosophy</a:t>
            </a:r>
          </a:p>
          <a:p>
            <a:pPr indent="361950">
              <a:spcAft>
                <a:spcPts val="1200"/>
              </a:spcAft>
              <a:buFont typeface="Wingdings" pitchFamily="2" charset="2"/>
              <a:buChar char="ü"/>
              <a:defRPr/>
            </a:pPr>
            <a:r>
              <a:rPr lang="en-US" sz="2400" b="1" dirty="0" smtClean="0">
                <a:solidFill>
                  <a:schemeClr val="bg1">
                    <a:lumMod val="75000"/>
                  </a:schemeClr>
                </a:solidFill>
              </a:rPr>
              <a:t>Introduction</a:t>
            </a:r>
            <a:endParaRPr lang="en-US" sz="2400" b="1" dirty="0">
              <a:solidFill>
                <a:schemeClr val="bg1">
                  <a:lumMod val="75000"/>
                </a:schemeClr>
              </a:solidFill>
            </a:endParaRPr>
          </a:p>
          <a:p>
            <a:pPr indent="361950">
              <a:spcAft>
                <a:spcPts val="1200"/>
              </a:spcAft>
              <a:buFont typeface="Wingdings" pitchFamily="2" charset="2"/>
              <a:buChar char="ü"/>
              <a:defRPr/>
            </a:pPr>
            <a:r>
              <a:rPr lang="en-US" sz="2400" b="1" dirty="0" smtClean="0">
                <a:solidFill>
                  <a:schemeClr val="bg1">
                    <a:lumMod val="75000"/>
                  </a:schemeClr>
                </a:solidFill>
              </a:rPr>
              <a:t>What </a:t>
            </a:r>
            <a:r>
              <a:rPr lang="en-US" sz="2400" b="1" dirty="0">
                <a:solidFill>
                  <a:schemeClr val="bg1">
                    <a:lumMod val="75000"/>
                  </a:schemeClr>
                </a:solidFill>
              </a:rPr>
              <a:t>is a </a:t>
            </a:r>
            <a:r>
              <a:rPr lang="en-US" sz="2400" b="1" dirty="0" smtClean="0">
                <a:solidFill>
                  <a:schemeClr val="bg1">
                    <a:lumMod val="75000"/>
                  </a:schemeClr>
                </a:solidFill>
              </a:rPr>
              <a:t>Smart(</a:t>
            </a:r>
            <a:r>
              <a:rPr lang="en-US" sz="2400" b="1" dirty="0" err="1" smtClean="0">
                <a:solidFill>
                  <a:schemeClr val="bg1">
                    <a:lumMod val="75000"/>
                  </a:schemeClr>
                </a:solidFill>
              </a:rPr>
              <a:t>er</a:t>
            </a:r>
            <a:r>
              <a:rPr lang="en-US" sz="2400" b="1" dirty="0" smtClean="0">
                <a:solidFill>
                  <a:schemeClr val="bg1">
                    <a:lumMod val="75000"/>
                  </a:schemeClr>
                </a:solidFill>
              </a:rPr>
              <a:t>) </a:t>
            </a:r>
            <a:r>
              <a:rPr lang="en-US" sz="2400" b="1" dirty="0">
                <a:solidFill>
                  <a:schemeClr val="bg1">
                    <a:lumMod val="75000"/>
                  </a:schemeClr>
                </a:solidFill>
              </a:rPr>
              <a:t>Grid?</a:t>
            </a:r>
          </a:p>
          <a:p>
            <a:pPr indent="361950">
              <a:spcAft>
                <a:spcPts val="1200"/>
              </a:spcAft>
              <a:buFont typeface="Wingdings" pitchFamily="2" charset="2"/>
              <a:buChar char="ü"/>
              <a:defRPr/>
            </a:pPr>
            <a:r>
              <a:rPr lang="en-US" sz="2400" b="1" dirty="0" smtClean="0">
                <a:solidFill>
                  <a:schemeClr val="bg1">
                    <a:lumMod val="75000"/>
                  </a:schemeClr>
                </a:solidFill>
              </a:rPr>
              <a:t>Impact of </a:t>
            </a:r>
            <a:r>
              <a:rPr lang="en-US" sz="2400" b="1" dirty="0">
                <a:solidFill>
                  <a:schemeClr val="bg1">
                    <a:lumMod val="75000"/>
                  </a:schemeClr>
                </a:solidFill>
              </a:rPr>
              <a:t>MG-DG-DER-RES (Smart Grids)</a:t>
            </a:r>
          </a:p>
          <a:p>
            <a:pPr indent="361950">
              <a:spcAft>
                <a:spcPts val="1200"/>
              </a:spcAft>
              <a:buFont typeface="Wingdings" pitchFamily="2" charset="2"/>
              <a:buChar char="ü"/>
              <a:defRPr/>
            </a:pPr>
            <a:r>
              <a:rPr lang="en-US" sz="2400" b="1" dirty="0" smtClean="0">
                <a:solidFill>
                  <a:schemeClr val="bg1">
                    <a:lumMod val="75000"/>
                  </a:schemeClr>
                </a:solidFill>
              </a:rPr>
              <a:t>Implications </a:t>
            </a:r>
            <a:r>
              <a:rPr lang="en-US" sz="2400" b="1" dirty="0">
                <a:solidFill>
                  <a:schemeClr val="bg1">
                    <a:lumMod val="75000"/>
                  </a:schemeClr>
                </a:solidFill>
              </a:rPr>
              <a:t>on Signal </a:t>
            </a:r>
            <a:r>
              <a:rPr lang="en-US" sz="2400" b="1" dirty="0" smtClean="0">
                <a:solidFill>
                  <a:schemeClr val="bg1">
                    <a:lumMod val="75000"/>
                  </a:schemeClr>
                </a:solidFill>
              </a:rPr>
              <a:t>Measurement</a:t>
            </a:r>
          </a:p>
          <a:p>
            <a:pPr indent="361950">
              <a:spcAft>
                <a:spcPts val="1200"/>
              </a:spcAft>
              <a:buFont typeface="Wingdings" pitchFamily="2" charset="2"/>
              <a:buChar char="ü"/>
              <a:defRPr/>
            </a:pPr>
            <a:r>
              <a:rPr lang="en-US" sz="2400" b="1" dirty="0" smtClean="0">
                <a:solidFill>
                  <a:schemeClr val="bg1">
                    <a:lumMod val="75000"/>
                  </a:schemeClr>
                </a:solidFill>
              </a:rPr>
              <a:t>Challenges and Opportunities </a:t>
            </a:r>
            <a:endParaRPr lang="en-US" sz="2400" b="1" dirty="0">
              <a:solidFill>
                <a:schemeClr val="bg1">
                  <a:lumMod val="75000"/>
                </a:schemeClr>
              </a:solidFill>
            </a:endParaRPr>
          </a:p>
          <a:p>
            <a:pPr indent="361950">
              <a:spcAft>
                <a:spcPts val="1200"/>
              </a:spcAft>
              <a:buFont typeface="Wingdings" pitchFamily="2" charset="2"/>
              <a:buChar char="ü"/>
              <a:defRPr/>
            </a:pPr>
            <a:r>
              <a:rPr lang="en-US" sz="2400" b="1" dirty="0">
                <a:solidFill>
                  <a:schemeClr val="bg1">
                    <a:lumMod val="75000"/>
                  </a:schemeClr>
                </a:solidFill>
              </a:rPr>
              <a:t>Research and Development </a:t>
            </a:r>
            <a:r>
              <a:rPr lang="en-US" sz="2400" b="1" dirty="0" smtClean="0">
                <a:solidFill>
                  <a:schemeClr val="bg1">
                    <a:lumMod val="75000"/>
                  </a:schemeClr>
                </a:solidFill>
              </a:rPr>
              <a:t>Directions</a:t>
            </a:r>
          </a:p>
          <a:p>
            <a:pPr indent="361950">
              <a:spcAft>
                <a:spcPts val="1200"/>
              </a:spcAft>
              <a:buFont typeface="Wingdings" pitchFamily="2" charset="2"/>
              <a:buChar char="ü"/>
              <a:defRPr/>
            </a:pPr>
            <a:r>
              <a:rPr lang="en-US" sz="2400" b="1" dirty="0" smtClean="0">
                <a:solidFill>
                  <a:schemeClr val="bg1">
                    <a:lumMod val="75000"/>
                  </a:schemeClr>
                </a:solidFill>
              </a:rPr>
              <a:t>Politics and Economics</a:t>
            </a:r>
          </a:p>
          <a:p>
            <a:pPr indent="361950">
              <a:spcAft>
                <a:spcPts val="1200"/>
              </a:spcAft>
              <a:buFont typeface="Wingdings" pitchFamily="2" charset="2"/>
              <a:buChar char="ü"/>
              <a:defRPr/>
            </a:pPr>
            <a:r>
              <a:rPr lang="en-US" sz="2400" b="1" dirty="0" smtClean="0">
                <a:solidFill>
                  <a:schemeClr val="bg1">
                    <a:lumMod val="75000"/>
                  </a:schemeClr>
                </a:solidFill>
              </a:rPr>
              <a:t>Personal Notes</a:t>
            </a:r>
            <a:endParaRPr lang="en-US" sz="2400" b="1" dirty="0">
              <a:solidFill>
                <a:schemeClr val="bg1">
                  <a:lumMod val="75000"/>
                </a:schemeClr>
              </a:solidFill>
            </a:endParaRPr>
          </a:p>
        </p:txBody>
      </p:sp>
      <p:sp>
        <p:nvSpPr>
          <p:cNvPr id="13316" name="Espaço Reservado para Número de Slide 4"/>
          <p:cNvSpPr>
            <a:spLocks noGrp="1"/>
          </p:cNvSpPr>
          <p:nvPr>
            <p:ph type="sldNum" sz="quarter" idx="11"/>
          </p:nvPr>
        </p:nvSpPr>
        <p:spPr>
          <a:noFill/>
        </p:spPr>
        <p:txBody>
          <a:bodyPr/>
          <a:lstStyle/>
          <a:p>
            <a:r>
              <a:rPr lang="nl-NL" smtClean="0"/>
              <a:t>PAGE </a:t>
            </a:r>
            <a:fld id="{C94EA5DA-9B89-4880-ABE6-0C2E1FE2A9BB}" type="slidenum">
              <a:rPr lang="nl-NL" smtClean="0"/>
              <a:pPr/>
              <a:t>2</a:t>
            </a:fld>
            <a:endParaRPr lang="nl-NL"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box(in)">
                                      <p:cBhvr>
                                        <p:cTn id="7" dur="500"/>
                                        <p:tgtEl>
                                          <p:spTgt spid="7171">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171">
                                            <p:txEl>
                                              <p:pRg st="0" end="0"/>
                                            </p:txEl>
                                          </p:spTgt>
                                        </p:tgtEl>
                                        <p:attrNameLst>
                                          <p:attrName>style.visibility</p:attrName>
                                        </p:attrNameLst>
                                      </p:cBhvr>
                                      <p:to>
                                        <p:strVal val="visible"/>
                                      </p:to>
                                    </p:set>
                                    <p:animEffect transition="in" filter="box(in)">
                                      <p:cBhvr>
                                        <p:cTn id="10" dur="500"/>
                                        <p:tgtEl>
                                          <p:spTgt spid="717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animEffect transition="in" filter="box(in)">
                                      <p:cBhvr>
                                        <p:cTn id="15" dur="500"/>
                                        <p:tgtEl>
                                          <p:spTgt spid="717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7171">
                                            <p:txEl>
                                              <p:pRg st="3" end="3"/>
                                            </p:txEl>
                                          </p:spTgt>
                                        </p:tgtEl>
                                        <p:attrNameLst>
                                          <p:attrName>style.visibility</p:attrName>
                                        </p:attrNameLst>
                                      </p:cBhvr>
                                      <p:to>
                                        <p:strVal val="visible"/>
                                      </p:to>
                                    </p:set>
                                    <p:animEffect transition="in" filter="box(in)">
                                      <p:cBhvr>
                                        <p:cTn id="20" dur="500"/>
                                        <p:tgtEl>
                                          <p:spTgt spid="717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7171">
                                            <p:txEl>
                                              <p:pRg st="4" end="4"/>
                                            </p:txEl>
                                          </p:spTgt>
                                        </p:tgtEl>
                                        <p:attrNameLst>
                                          <p:attrName>style.visibility</p:attrName>
                                        </p:attrNameLst>
                                      </p:cBhvr>
                                      <p:to>
                                        <p:strVal val="visible"/>
                                      </p:to>
                                    </p:set>
                                    <p:animEffect transition="in" filter="box(in)">
                                      <p:cBhvr>
                                        <p:cTn id="25" dur="500"/>
                                        <p:tgtEl>
                                          <p:spTgt spid="717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7171">
                                            <p:txEl>
                                              <p:pRg st="5" end="5"/>
                                            </p:txEl>
                                          </p:spTgt>
                                        </p:tgtEl>
                                        <p:attrNameLst>
                                          <p:attrName>style.visibility</p:attrName>
                                        </p:attrNameLst>
                                      </p:cBhvr>
                                      <p:to>
                                        <p:strVal val="visible"/>
                                      </p:to>
                                    </p:set>
                                    <p:animEffect transition="in" filter="box(in)">
                                      <p:cBhvr>
                                        <p:cTn id="30" dur="500"/>
                                        <p:tgtEl>
                                          <p:spTgt spid="7171">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7171">
                                            <p:txEl>
                                              <p:pRg st="6" end="6"/>
                                            </p:txEl>
                                          </p:spTgt>
                                        </p:tgtEl>
                                        <p:attrNameLst>
                                          <p:attrName>style.visibility</p:attrName>
                                        </p:attrNameLst>
                                      </p:cBhvr>
                                      <p:to>
                                        <p:strVal val="visible"/>
                                      </p:to>
                                    </p:set>
                                    <p:animEffect transition="in" filter="box(in)">
                                      <p:cBhvr>
                                        <p:cTn id="35" dur="500"/>
                                        <p:tgtEl>
                                          <p:spTgt spid="717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7171">
                                            <p:txEl>
                                              <p:pRg st="7" end="7"/>
                                            </p:txEl>
                                          </p:spTgt>
                                        </p:tgtEl>
                                        <p:attrNameLst>
                                          <p:attrName>style.visibility</p:attrName>
                                        </p:attrNameLst>
                                      </p:cBhvr>
                                      <p:to>
                                        <p:strVal val="visible"/>
                                      </p:to>
                                    </p:set>
                                    <p:animEffect transition="in" filter="box(in)">
                                      <p:cBhvr>
                                        <p:cTn id="40" dur="500"/>
                                        <p:tgtEl>
                                          <p:spTgt spid="717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7171">
                                            <p:txEl>
                                              <p:pRg st="8" end="8"/>
                                            </p:txEl>
                                          </p:spTgt>
                                        </p:tgtEl>
                                        <p:attrNameLst>
                                          <p:attrName>style.visibility</p:attrName>
                                        </p:attrNameLst>
                                      </p:cBhvr>
                                      <p:to>
                                        <p:strVal val="visible"/>
                                      </p:to>
                                    </p:set>
                                    <p:animEffect transition="in" filter="box(in)">
                                      <p:cBhvr>
                                        <p:cTn id="45" dur="500"/>
                                        <p:tgtEl>
                                          <p:spTgt spid="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3" descr="J7238-NETLMG2-03-1"/>
          <p:cNvPicPr>
            <a:picLocks noChangeAspect="1" noChangeArrowheads="1"/>
          </p:cNvPicPr>
          <p:nvPr/>
        </p:nvPicPr>
        <p:blipFill>
          <a:blip r:embed="rId3"/>
          <a:srcRect/>
          <a:stretch>
            <a:fillRect/>
          </a:stretch>
        </p:blipFill>
        <p:spPr bwMode="auto">
          <a:xfrm>
            <a:off x="76200" y="1327150"/>
            <a:ext cx="9067800" cy="4803775"/>
          </a:xfrm>
          <a:prstGeom prst="rect">
            <a:avLst/>
          </a:prstGeom>
          <a:noFill/>
          <a:ln w="9525">
            <a:noFill/>
            <a:miter lim="800000"/>
            <a:headEnd/>
            <a:tailEnd/>
          </a:ln>
        </p:spPr>
      </p:pic>
      <p:sp>
        <p:nvSpPr>
          <p:cNvPr id="120835" name="Text Box 4"/>
          <p:cNvSpPr txBox="1">
            <a:spLocks noChangeArrowheads="1"/>
          </p:cNvSpPr>
          <p:nvPr/>
        </p:nvSpPr>
        <p:spPr bwMode="auto">
          <a:xfrm>
            <a:off x="2595563" y="1955800"/>
            <a:ext cx="681037" cy="31750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FERC</a:t>
            </a:r>
          </a:p>
        </p:txBody>
      </p:sp>
      <p:sp>
        <p:nvSpPr>
          <p:cNvPr id="120836" name="Text Box 5"/>
          <p:cNvSpPr txBox="1">
            <a:spLocks noChangeArrowheads="1"/>
          </p:cNvSpPr>
          <p:nvPr/>
        </p:nvSpPr>
        <p:spPr bwMode="auto">
          <a:xfrm>
            <a:off x="2530475" y="2959100"/>
            <a:ext cx="974725"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DOE-OE</a:t>
            </a:r>
          </a:p>
          <a:p>
            <a:pPr algn="ctr" eaLnBrk="0" hangingPunct="0"/>
            <a:r>
              <a:rPr lang="en-US" sz="1400">
                <a:solidFill>
                  <a:schemeClr val="tx2"/>
                </a:solidFill>
                <a:ea typeface="MS PGothic" pitchFamily="34" charset="-128"/>
                <a:cs typeface="Arial" charset="0"/>
              </a:rPr>
              <a:t>Grid 2030</a:t>
            </a:r>
          </a:p>
        </p:txBody>
      </p:sp>
      <p:sp>
        <p:nvSpPr>
          <p:cNvPr id="120837" name="Text Box 6"/>
          <p:cNvSpPr txBox="1">
            <a:spLocks noChangeArrowheads="1"/>
          </p:cNvSpPr>
          <p:nvPr/>
        </p:nvSpPr>
        <p:spPr bwMode="auto">
          <a:xfrm rot="10800000">
            <a:off x="6805613" y="1989138"/>
            <a:ext cx="409575" cy="244475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GWAC</a:t>
            </a:r>
          </a:p>
        </p:txBody>
      </p:sp>
      <p:sp>
        <p:nvSpPr>
          <p:cNvPr id="120838" name="Text Box 7"/>
          <p:cNvSpPr txBox="1">
            <a:spLocks noChangeArrowheads="1"/>
          </p:cNvSpPr>
          <p:nvPr/>
        </p:nvSpPr>
        <p:spPr bwMode="auto">
          <a:xfrm>
            <a:off x="7700963" y="1955800"/>
            <a:ext cx="484187" cy="31750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EEI</a:t>
            </a:r>
          </a:p>
        </p:txBody>
      </p:sp>
      <p:sp>
        <p:nvSpPr>
          <p:cNvPr id="120839" name="Text Box 8"/>
          <p:cNvSpPr txBox="1">
            <a:spLocks noChangeArrowheads="1"/>
          </p:cNvSpPr>
          <p:nvPr/>
        </p:nvSpPr>
        <p:spPr bwMode="auto">
          <a:xfrm>
            <a:off x="3565525" y="2689225"/>
            <a:ext cx="701675"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NERC</a:t>
            </a:r>
          </a:p>
          <a:p>
            <a:pPr algn="ctr" eaLnBrk="0" hangingPunct="0"/>
            <a:r>
              <a:rPr lang="en-US" sz="1400" b="1">
                <a:solidFill>
                  <a:schemeClr val="tx2"/>
                </a:solidFill>
                <a:ea typeface="MS PGothic" pitchFamily="34" charset="-128"/>
                <a:cs typeface="Arial" charset="0"/>
              </a:rPr>
              <a:t>(FM)</a:t>
            </a:r>
          </a:p>
        </p:txBody>
      </p:sp>
      <p:sp>
        <p:nvSpPr>
          <p:cNvPr id="120840" name="Text Box 9"/>
          <p:cNvSpPr txBox="1">
            <a:spLocks noChangeArrowheads="1"/>
          </p:cNvSpPr>
          <p:nvPr/>
        </p:nvSpPr>
        <p:spPr bwMode="auto">
          <a:xfrm>
            <a:off x="2528888" y="4471988"/>
            <a:ext cx="976312" cy="80327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tIns="182880" bIns="182880">
            <a:spAutoFit/>
          </a:bodyPr>
          <a:lstStyle/>
          <a:p>
            <a:pPr algn="ctr" eaLnBrk="0" hangingPunct="0"/>
            <a:r>
              <a:rPr lang="en-US" sz="1400" b="1">
                <a:solidFill>
                  <a:schemeClr val="tx2"/>
                </a:solidFill>
                <a:ea typeface="MS PGothic" pitchFamily="34" charset="-128"/>
                <a:cs typeface="Arial" charset="0"/>
              </a:rPr>
              <a:t>GridWise</a:t>
            </a:r>
          </a:p>
          <a:p>
            <a:pPr algn="ctr" eaLnBrk="0" hangingPunct="0"/>
            <a:r>
              <a:rPr lang="en-US" sz="1400" b="1">
                <a:solidFill>
                  <a:schemeClr val="tx2"/>
                </a:solidFill>
                <a:ea typeface="MS PGothic" pitchFamily="34" charset="-128"/>
                <a:cs typeface="Arial" charset="0"/>
              </a:rPr>
              <a:t>Program</a:t>
            </a:r>
          </a:p>
        </p:txBody>
      </p:sp>
      <p:sp>
        <p:nvSpPr>
          <p:cNvPr id="120841" name="Text Box 10"/>
          <p:cNvSpPr txBox="1">
            <a:spLocks noChangeArrowheads="1"/>
          </p:cNvSpPr>
          <p:nvPr/>
        </p:nvSpPr>
        <p:spPr bwMode="auto">
          <a:xfrm>
            <a:off x="2178050" y="5410200"/>
            <a:ext cx="1104900"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tIns="0" bIns="0">
            <a:spAutoFit/>
          </a:bodyPr>
          <a:lstStyle/>
          <a:p>
            <a:pPr algn="ctr" eaLnBrk="0" hangingPunct="0"/>
            <a:r>
              <a:rPr lang="en-US" sz="1400" b="1">
                <a:solidFill>
                  <a:schemeClr val="tx2"/>
                </a:solidFill>
                <a:ea typeface="MS PGothic" pitchFamily="34" charset="-128"/>
                <a:cs typeface="Arial" charset="0"/>
              </a:rPr>
              <a:t>GridWorks</a:t>
            </a:r>
          </a:p>
        </p:txBody>
      </p:sp>
      <p:sp>
        <p:nvSpPr>
          <p:cNvPr id="120842" name="Text Box 11"/>
          <p:cNvSpPr txBox="1">
            <a:spLocks noChangeArrowheads="1"/>
          </p:cNvSpPr>
          <p:nvPr/>
        </p:nvSpPr>
        <p:spPr bwMode="auto">
          <a:xfrm>
            <a:off x="3586163" y="4624388"/>
            <a:ext cx="909637" cy="65087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lIns="0" tIns="0" rIns="0" bIns="0">
            <a:spAutoFit/>
          </a:bodyPr>
          <a:lstStyle/>
          <a:p>
            <a:pPr algn="ctr" eaLnBrk="0" hangingPunct="0"/>
            <a:r>
              <a:rPr lang="en-US" sz="1400" b="1">
                <a:solidFill>
                  <a:schemeClr val="tx2"/>
                </a:solidFill>
                <a:ea typeface="MS PGothic" pitchFamily="34" charset="-128"/>
                <a:cs typeface="Arial" charset="0"/>
              </a:rPr>
              <a:t>NW GridWise Testbed</a:t>
            </a:r>
          </a:p>
        </p:txBody>
      </p:sp>
      <p:sp>
        <p:nvSpPr>
          <p:cNvPr id="120843" name="Text Box 12"/>
          <p:cNvSpPr txBox="1">
            <a:spLocks noChangeArrowheads="1"/>
          </p:cNvSpPr>
          <p:nvPr/>
        </p:nvSpPr>
        <p:spPr bwMode="auto">
          <a:xfrm>
            <a:off x="2178050" y="5765800"/>
            <a:ext cx="1004888"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tIns="0" bIns="0">
            <a:spAutoFit/>
          </a:bodyPr>
          <a:lstStyle/>
          <a:p>
            <a:pPr algn="ctr" eaLnBrk="0" hangingPunct="0"/>
            <a:r>
              <a:rPr lang="en-US" sz="1400" b="1">
                <a:solidFill>
                  <a:schemeClr val="tx2"/>
                </a:solidFill>
                <a:ea typeface="MS PGothic" pitchFamily="34" charset="-128"/>
                <a:cs typeface="Arial" charset="0"/>
              </a:rPr>
              <a:t>GridApps</a:t>
            </a:r>
          </a:p>
        </p:txBody>
      </p:sp>
      <p:sp>
        <p:nvSpPr>
          <p:cNvPr id="120844" name="Text Box 13"/>
          <p:cNvSpPr txBox="1">
            <a:spLocks noChangeArrowheads="1"/>
          </p:cNvSpPr>
          <p:nvPr/>
        </p:nvSpPr>
        <p:spPr bwMode="auto">
          <a:xfrm>
            <a:off x="3503613" y="5410200"/>
            <a:ext cx="708025"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lIns="45720" tIns="0" rIns="45720" bIns="0">
            <a:spAutoFit/>
          </a:bodyPr>
          <a:lstStyle/>
          <a:p>
            <a:pPr algn="ctr" eaLnBrk="0" hangingPunct="0"/>
            <a:r>
              <a:rPr lang="en-US" sz="1400" b="1">
                <a:solidFill>
                  <a:schemeClr val="tx2"/>
                </a:solidFill>
                <a:ea typeface="MS PGothic" pitchFamily="34" charset="-128"/>
                <a:cs typeface="Arial" charset="0"/>
              </a:rPr>
              <a:t>CERTS</a:t>
            </a:r>
          </a:p>
        </p:txBody>
      </p:sp>
      <p:sp>
        <p:nvSpPr>
          <p:cNvPr id="120845" name="Text Box 14"/>
          <p:cNvSpPr txBox="1">
            <a:spLocks noChangeArrowheads="1"/>
          </p:cNvSpPr>
          <p:nvPr/>
        </p:nvSpPr>
        <p:spPr bwMode="auto">
          <a:xfrm>
            <a:off x="3405188" y="5765800"/>
            <a:ext cx="806450"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lIns="45720" tIns="0" rIns="45720" bIns="0">
            <a:spAutoFit/>
          </a:bodyPr>
          <a:lstStyle/>
          <a:p>
            <a:pPr algn="ctr" eaLnBrk="0" hangingPunct="0"/>
            <a:r>
              <a:rPr lang="en-US" sz="1400" b="1">
                <a:solidFill>
                  <a:schemeClr val="tx2"/>
                </a:solidFill>
                <a:ea typeface="MS PGothic" pitchFamily="34" charset="-128"/>
                <a:cs typeface="Arial" charset="0"/>
              </a:rPr>
              <a:t>DOE-OE</a:t>
            </a:r>
          </a:p>
        </p:txBody>
      </p:sp>
      <p:sp>
        <p:nvSpPr>
          <p:cNvPr id="120846" name="Text Box 16"/>
          <p:cNvSpPr txBox="1">
            <a:spLocks noChangeArrowheads="1"/>
          </p:cNvSpPr>
          <p:nvPr/>
        </p:nvSpPr>
        <p:spPr bwMode="auto">
          <a:xfrm>
            <a:off x="4525963" y="5410200"/>
            <a:ext cx="1054100"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lIns="45720" tIns="0" rIns="45720" bIns="0">
            <a:spAutoFit/>
          </a:bodyPr>
          <a:lstStyle/>
          <a:p>
            <a:pPr algn="ctr" eaLnBrk="0" hangingPunct="0"/>
            <a:r>
              <a:rPr lang="en-US" sz="1400" b="1">
                <a:solidFill>
                  <a:schemeClr val="tx2"/>
                </a:solidFill>
                <a:ea typeface="MS PGothic" pitchFamily="34" charset="-128"/>
                <a:cs typeface="Arial" charset="0"/>
              </a:rPr>
              <a:t>NYSERDA</a:t>
            </a:r>
          </a:p>
        </p:txBody>
      </p:sp>
      <p:sp>
        <p:nvSpPr>
          <p:cNvPr id="120847" name="Text Box 17"/>
          <p:cNvSpPr txBox="1">
            <a:spLocks noChangeArrowheads="1"/>
          </p:cNvSpPr>
          <p:nvPr/>
        </p:nvSpPr>
        <p:spPr bwMode="auto">
          <a:xfrm>
            <a:off x="4524375" y="4745038"/>
            <a:ext cx="701675"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CPUC</a:t>
            </a:r>
          </a:p>
          <a:p>
            <a:pPr algn="ctr" eaLnBrk="0" hangingPunct="0"/>
            <a:r>
              <a:rPr lang="en-US" sz="1400" b="1">
                <a:solidFill>
                  <a:schemeClr val="tx2"/>
                </a:solidFill>
                <a:ea typeface="MS PGothic" pitchFamily="34" charset="-128"/>
                <a:cs typeface="Arial" charset="0"/>
              </a:rPr>
              <a:t>AMI</a:t>
            </a:r>
          </a:p>
        </p:txBody>
      </p:sp>
      <p:sp>
        <p:nvSpPr>
          <p:cNvPr id="120848" name="Text Box 18"/>
          <p:cNvSpPr txBox="1">
            <a:spLocks noChangeArrowheads="1"/>
          </p:cNvSpPr>
          <p:nvPr/>
        </p:nvSpPr>
        <p:spPr bwMode="auto">
          <a:xfrm>
            <a:off x="7223125" y="3278188"/>
            <a:ext cx="1063625"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r>
              <a:rPr lang="en-US" sz="1400" b="1">
                <a:solidFill>
                  <a:schemeClr val="tx2"/>
                </a:solidFill>
                <a:ea typeface="MS PGothic" pitchFamily="34" charset="-128"/>
                <a:cs typeface="Arial" charset="0"/>
              </a:rPr>
              <a:t>Galvin</a:t>
            </a:r>
          </a:p>
          <a:p>
            <a:pPr algn="ctr" eaLnBrk="0" hangingPunct="0"/>
            <a:r>
              <a:rPr lang="en-US" sz="1400" b="1">
                <a:solidFill>
                  <a:schemeClr val="tx2"/>
                </a:solidFill>
                <a:ea typeface="MS PGothic" pitchFamily="34" charset="-128"/>
                <a:cs typeface="Arial" charset="0"/>
              </a:rPr>
              <a:t>Initiative</a:t>
            </a:r>
          </a:p>
        </p:txBody>
      </p:sp>
      <p:sp>
        <p:nvSpPr>
          <p:cNvPr id="120849" name="Text Box 19"/>
          <p:cNvSpPr txBox="1">
            <a:spLocks noChangeArrowheads="1"/>
          </p:cNvSpPr>
          <p:nvPr/>
        </p:nvSpPr>
        <p:spPr bwMode="auto">
          <a:xfrm>
            <a:off x="7246938" y="3835400"/>
            <a:ext cx="1039812" cy="180657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r>
              <a:rPr lang="en-US" sz="1400" b="1">
                <a:solidFill>
                  <a:schemeClr val="tx2"/>
                </a:solidFill>
                <a:ea typeface="MS PGothic" pitchFamily="34" charset="-128"/>
                <a:cs typeface="Arial" charset="0"/>
              </a:rPr>
              <a:t>EPRI</a:t>
            </a:r>
          </a:p>
          <a:p>
            <a:pPr algn="ctr" eaLnBrk="0" hangingPunct="0"/>
            <a:r>
              <a:rPr lang="en-US" sz="1400" b="1">
                <a:solidFill>
                  <a:schemeClr val="tx2"/>
                </a:solidFill>
                <a:ea typeface="MS PGothic" pitchFamily="34" charset="-128"/>
                <a:cs typeface="Arial" charset="0"/>
              </a:rPr>
              <a:t>Intelligrid</a:t>
            </a: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p:txBody>
      </p:sp>
      <p:sp>
        <p:nvSpPr>
          <p:cNvPr id="120850" name="Text Box 20"/>
          <p:cNvSpPr txBox="1">
            <a:spLocks noChangeArrowheads="1"/>
          </p:cNvSpPr>
          <p:nvPr/>
        </p:nvSpPr>
        <p:spPr bwMode="auto">
          <a:xfrm>
            <a:off x="4500563" y="5661025"/>
            <a:ext cx="738187"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lIns="45720" tIns="0" rIns="45720" bIns="0">
            <a:spAutoFit/>
          </a:bodyPr>
          <a:lstStyle/>
          <a:p>
            <a:pPr algn="ctr" eaLnBrk="0" hangingPunct="0"/>
            <a:r>
              <a:rPr lang="en-US" sz="1400" b="1">
                <a:solidFill>
                  <a:schemeClr val="tx2"/>
                </a:solidFill>
                <a:ea typeface="MS PGothic" pitchFamily="34" charset="-128"/>
                <a:cs typeface="Arial" charset="0"/>
              </a:rPr>
              <a:t>PSERC</a:t>
            </a:r>
          </a:p>
        </p:txBody>
      </p:sp>
      <p:sp>
        <p:nvSpPr>
          <p:cNvPr id="120851" name="Text Box 21"/>
          <p:cNvSpPr txBox="1">
            <a:spLocks noChangeArrowheads="1"/>
          </p:cNvSpPr>
          <p:nvPr/>
        </p:nvSpPr>
        <p:spPr bwMode="auto">
          <a:xfrm>
            <a:off x="7572375" y="5734050"/>
            <a:ext cx="887413" cy="225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tIns="0" bIns="0">
            <a:spAutoFit/>
          </a:bodyPr>
          <a:lstStyle/>
          <a:p>
            <a:pPr algn="ctr" eaLnBrk="0" hangingPunct="0"/>
            <a:r>
              <a:rPr lang="en-US" sz="1400" b="1">
                <a:solidFill>
                  <a:schemeClr val="tx2"/>
                </a:solidFill>
                <a:ea typeface="MS PGothic" pitchFamily="34" charset="-128"/>
                <a:cs typeface="Arial" charset="0"/>
              </a:rPr>
              <a:t>DV 2010</a:t>
            </a:r>
          </a:p>
        </p:txBody>
      </p:sp>
      <p:sp>
        <p:nvSpPr>
          <p:cNvPr id="120852" name="Text Box 22"/>
          <p:cNvSpPr txBox="1">
            <a:spLocks noChangeArrowheads="1"/>
          </p:cNvSpPr>
          <p:nvPr/>
        </p:nvSpPr>
        <p:spPr bwMode="auto">
          <a:xfrm rot="10800000">
            <a:off x="8305800" y="2944813"/>
            <a:ext cx="409575" cy="242887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tIns="0" bIns="0">
            <a:spAutoFit/>
          </a:bodyPr>
          <a:lstStyle/>
          <a:p>
            <a:pPr algn="ctr" eaLnBrk="0" hangingPunct="0"/>
            <a:r>
              <a:rPr lang="en-US" sz="1400" b="1">
                <a:solidFill>
                  <a:schemeClr val="tx2"/>
                </a:solidFill>
                <a:ea typeface="MS PGothic" pitchFamily="34" charset="-128"/>
                <a:cs typeface="Arial" charset="0"/>
              </a:rPr>
              <a:t>UCA Users Group WG’s</a:t>
            </a:r>
          </a:p>
        </p:txBody>
      </p:sp>
      <p:sp>
        <p:nvSpPr>
          <p:cNvPr id="120853" name="Text Box 24"/>
          <p:cNvSpPr txBox="1">
            <a:spLocks noChangeArrowheads="1"/>
          </p:cNvSpPr>
          <p:nvPr/>
        </p:nvSpPr>
        <p:spPr bwMode="auto">
          <a:xfrm>
            <a:off x="2489200" y="3711575"/>
            <a:ext cx="1549400" cy="43815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tIns="0" bIns="0">
            <a:spAutoFit/>
          </a:bodyPr>
          <a:lstStyle/>
          <a:p>
            <a:pPr algn="ctr" eaLnBrk="0" hangingPunct="0"/>
            <a:r>
              <a:rPr lang="en-US" sz="1400" b="1">
                <a:solidFill>
                  <a:schemeClr val="tx2"/>
                </a:solidFill>
                <a:ea typeface="MS PGothic" pitchFamily="34" charset="-128"/>
                <a:cs typeface="Arial" charset="0"/>
              </a:rPr>
              <a:t>NETL Modern</a:t>
            </a:r>
            <a:br>
              <a:rPr lang="en-US" sz="1400" b="1">
                <a:solidFill>
                  <a:schemeClr val="tx2"/>
                </a:solidFill>
                <a:ea typeface="MS PGothic" pitchFamily="34" charset="-128"/>
                <a:cs typeface="Arial" charset="0"/>
              </a:rPr>
            </a:br>
            <a:r>
              <a:rPr lang="en-US" sz="1400" b="1">
                <a:solidFill>
                  <a:schemeClr val="tx2"/>
                </a:solidFill>
                <a:ea typeface="MS PGothic" pitchFamily="34" charset="-128"/>
                <a:cs typeface="Arial" charset="0"/>
              </a:rPr>
              <a:t> Grid Initiative</a:t>
            </a:r>
          </a:p>
        </p:txBody>
      </p:sp>
      <p:sp>
        <p:nvSpPr>
          <p:cNvPr id="120854" name="Text Box 25"/>
          <p:cNvSpPr txBox="1">
            <a:spLocks noChangeArrowheads="1"/>
          </p:cNvSpPr>
          <p:nvPr/>
        </p:nvSpPr>
        <p:spPr bwMode="auto">
          <a:xfrm>
            <a:off x="7243763" y="2708275"/>
            <a:ext cx="1042987"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r>
              <a:rPr lang="en-US" sz="1400" b="1">
                <a:solidFill>
                  <a:schemeClr val="tx2"/>
                </a:solidFill>
                <a:ea typeface="MS PGothic" pitchFamily="34" charset="-128"/>
                <a:cs typeface="Arial" charset="0"/>
              </a:rPr>
              <a:t>GridWise</a:t>
            </a:r>
          </a:p>
          <a:p>
            <a:pPr algn="ctr" eaLnBrk="0" hangingPunct="0"/>
            <a:r>
              <a:rPr lang="en-US" sz="1400" b="1">
                <a:solidFill>
                  <a:schemeClr val="tx2"/>
                </a:solidFill>
                <a:ea typeface="MS PGothic" pitchFamily="34" charset="-128"/>
                <a:cs typeface="Arial" charset="0"/>
              </a:rPr>
              <a:t>Alliance</a:t>
            </a:r>
          </a:p>
        </p:txBody>
      </p:sp>
      <p:sp>
        <p:nvSpPr>
          <p:cNvPr id="120855" name="Text Box 27"/>
          <p:cNvSpPr txBox="1">
            <a:spLocks noChangeArrowheads="1"/>
          </p:cNvSpPr>
          <p:nvPr/>
        </p:nvSpPr>
        <p:spPr bwMode="auto">
          <a:xfrm>
            <a:off x="4703763" y="1557338"/>
            <a:ext cx="996950"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wrap="none">
            <a:spAutoFit/>
          </a:bodyPr>
          <a:lstStyle/>
          <a:p>
            <a:pPr algn="ctr" eaLnBrk="0" hangingPunct="0"/>
            <a:r>
              <a:rPr lang="en-US" sz="1400" b="1">
                <a:solidFill>
                  <a:schemeClr val="tx2"/>
                </a:solidFill>
                <a:ea typeface="MS PGothic" pitchFamily="34" charset="-128"/>
                <a:cs typeface="Arial" charset="0"/>
              </a:rPr>
              <a:t>EPACT05</a:t>
            </a:r>
            <a:br>
              <a:rPr lang="en-US" sz="1400" b="1">
                <a:solidFill>
                  <a:schemeClr val="tx2"/>
                </a:solidFill>
                <a:ea typeface="MS PGothic" pitchFamily="34" charset="-128"/>
                <a:cs typeface="Arial" charset="0"/>
              </a:rPr>
            </a:br>
            <a:r>
              <a:rPr lang="en-US" sz="1400" b="1">
                <a:solidFill>
                  <a:schemeClr val="tx2"/>
                </a:solidFill>
                <a:ea typeface="MS PGothic" pitchFamily="34" charset="-128"/>
                <a:cs typeface="Arial" charset="0"/>
              </a:rPr>
              <a:t>Hearings</a:t>
            </a:r>
          </a:p>
        </p:txBody>
      </p:sp>
      <p:sp>
        <p:nvSpPr>
          <p:cNvPr id="120856" name="Text Box 29"/>
          <p:cNvSpPr txBox="1">
            <a:spLocks noChangeArrowheads="1"/>
          </p:cNvSpPr>
          <p:nvPr/>
        </p:nvSpPr>
        <p:spPr bwMode="auto">
          <a:xfrm rot="-5400000">
            <a:off x="6788944" y="3629819"/>
            <a:ext cx="4176712" cy="31750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r>
              <a:rPr lang="en-US" sz="1400" b="1">
                <a:solidFill>
                  <a:schemeClr val="tx2"/>
                </a:solidFill>
                <a:ea typeface="MS PGothic" pitchFamily="34" charset="-128"/>
                <a:cs typeface="Arial" charset="0"/>
              </a:rPr>
              <a:t>IEEE IGCC</a:t>
            </a:r>
          </a:p>
        </p:txBody>
      </p:sp>
      <p:sp>
        <p:nvSpPr>
          <p:cNvPr id="120857" name="Text Box 30"/>
          <p:cNvSpPr txBox="1">
            <a:spLocks noChangeArrowheads="1"/>
          </p:cNvSpPr>
          <p:nvPr/>
        </p:nvSpPr>
        <p:spPr bwMode="auto">
          <a:xfrm>
            <a:off x="5257800" y="2178050"/>
            <a:ext cx="687388" cy="299085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lIns="45720" tIns="0" rIns="45720" bIns="0">
            <a:spAutoFit/>
          </a:bodyPr>
          <a:lstStyle/>
          <a:p>
            <a:pPr algn="ctr" eaLnBrk="0" hangingPunct="0"/>
            <a:endParaRPr lang="en-US" sz="1400" b="1">
              <a:solidFill>
                <a:schemeClr val="tx2"/>
              </a:solidFill>
              <a:ea typeface="MS PGothic" pitchFamily="34" charset="-128"/>
              <a:cs typeface="Arial" charset="0"/>
            </a:endParaRPr>
          </a:p>
          <a:p>
            <a:pPr algn="ctr" eaLnBrk="0" hangingPunct="0"/>
            <a:r>
              <a:rPr lang="en-US" sz="1400" b="1">
                <a:solidFill>
                  <a:schemeClr val="tx2"/>
                </a:solidFill>
                <a:ea typeface="MS PGothic" pitchFamily="34" charset="-128"/>
                <a:cs typeface="Arial" charset="0"/>
              </a:rPr>
              <a:t>T24</a:t>
            </a: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r>
              <a:rPr lang="en-US" sz="1400" b="1">
                <a:solidFill>
                  <a:schemeClr val="tx2"/>
                </a:solidFill>
                <a:ea typeface="MS PGothic" pitchFamily="34" charset="-128"/>
                <a:cs typeface="Arial" charset="0"/>
              </a:rPr>
              <a:t>CEC</a:t>
            </a:r>
            <a:br>
              <a:rPr lang="en-US" sz="1400" b="1">
                <a:solidFill>
                  <a:schemeClr val="tx2"/>
                </a:solidFill>
                <a:ea typeface="MS PGothic" pitchFamily="34" charset="-128"/>
                <a:cs typeface="Arial" charset="0"/>
              </a:rPr>
            </a:br>
            <a:r>
              <a:rPr lang="en-US" sz="1400" b="1">
                <a:solidFill>
                  <a:schemeClr val="tx2"/>
                </a:solidFill>
                <a:ea typeface="MS PGothic" pitchFamily="34" charset="-128"/>
                <a:cs typeface="Arial" charset="0"/>
              </a:rPr>
              <a:t>PIER</a:t>
            </a: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endParaRPr lang="en-US" sz="1400" b="1">
              <a:solidFill>
                <a:schemeClr val="tx2"/>
              </a:solidFill>
              <a:ea typeface="MS PGothic" pitchFamily="34" charset="-128"/>
              <a:cs typeface="Arial" charset="0"/>
            </a:endParaRPr>
          </a:p>
          <a:p>
            <a:pPr algn="ctr" eaLnBrk="0" hangingPunct="0"/>
            <a:r>
              <a:rPr lang="en-US" sz="1400" b="1">
                <a:solidFill>
                  <a:schemeClr val="tx2"/>
                </a:solidFill>
                <a:ea typeface="MS PGothic" pitchFamily="34" charset="-128"/>
                <a:cs typeface="Arial" charset="0"/>
              </a:rPr>
              <a:t>MEMS</a:t>
            </a:r>
          </a:p>
        </p:txBody>
      </p:sp>
      <p:sp>
        <p:nvSpPr>
          <p:cNvPr id="120858" name="Text Box 31"/>
          <p:cNvSpPr txBox="1">
            <a:spLocks noChangeArrowheads="1"/>
          </p:cNvSpPr>
          <p:nvPr/>
        </p:nvSpPr>
        <p:spPr bwMode="auto">
          <a:xfrm rot="10800000">
            <a:off x="6376988" y="3000375"/>
            <a:ext cx="409575" cy="244475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Standards Groups</a:t>
            </a:r>
          </a:p>
        </p:txBody>
      </p:sp>
      <p:sp>
        <p:nvSpPr>
          <p:cNvPr id="120859" name="Text Box 32"/>
          <p:cNvSpPr txBox="1">
            <a:spLocks noChangeArrowheads="1"/>
          </p:cNvSpPr>
          <p:nvPr/>
        </p:nvSpPr>
        <p:spPr bwMode="auto">
          <a:xfrm>
            <a:off x="3425825" y="1916113"/>
            <a:ext cx="612775" cy="5302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r>
              <a:rPr lang="en-US" sz="1400" b="1">
                <a:solidFill>
                  <a:schemeClr val="tx2"/>
                </a:solidFill>
                <a:ea typeface="MS PGothic" pitchFamily="34" charset="-128"/>
                <a:cs typeface="Arial" charset="0"/>
              </a:rPr>
              <a:t>EISA</a:t>
            </a:r>
            <a:br>
              <a:rPr lang="en-US" sz="1400" b="1">
                <a:solidFill>
                  <a:schemeClr val="tx2"/>
                </a:solidFill>
                <a:ea typeface="MS PGothic" pitchFamily="34" charset="-128"/>
                <a:cs typeface="Arial" charset="0"/>
              </a:rPr>
            </a:br>
            <a:r>
              <a:rPr lang="en-US" sz="1400" b="1">
                <a:solidFill>
                  <a:schemeClr val="tx2"/>
                </a:solidFill>
                <a:ea typeface="MS PGothic" pitchFamily="34" charset="-128"/>
                <a:cs typeface="Arial" charset="0"/>
              </a:rPr>
              <a:t>2007</a:t>
            </a:r>
          </a:p>
        </p:txBody>
      </p:sp>
      <p:sp>
        <p:nvSpPr>
          <p:cNvPr id="120860" name="Text Box 33"/>
          <p:cNvSpPr txBox="1">
            <a:spLocks noChangeArrowheads="1"/>
          </p:cNvSpPr>
          <p:nvPr/>
        </p:nvSpPr>
        <p:spPr bwMode="auto">
          <a:xfrm rot="10800000">
            <a:off x="1714500" y="1701800"/>
            <a:ext cx="409575" cy="4176713"/>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European Technology Program - SG</a:t>
            </a:r>
          </a:p>
        </p:txBody>
      </p:sp>
      <p:sp>
        <p:nvSpPr>
          <p:cNvPr id="120861" name="Text Box 35"/>
          <p:cNvSpPr txBox="1">
            <a:spLocks noChangeArrowheads="1"/>
          </p:cNvSpPr>
          <p:nvPr/>
        </p:nvSpPr>
        <p:spPr bwMode="auto">
          <a:xfrm rot="10800000">
            <a:off x="6805613" y="4656138"/>
            <a:ext cx="409575" cy="86042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ZigBee</a:t>
            </a:r>
          </a:p>
        </p:txBody>
      </p:sp>
      <p:sp>
        <p:nvSpPr>
          <p:cNvPr id="120862" name="Text Box 36"/>
          <p:cNvSpPr txBox="1">
            <a:spLocks noChangeArrowheads="1"/>
          </p:cNvSpPr>
          <p:nvPr/>
        </p:nvSpPr>
        <p:spPr bwMode="auto">
          <a:xfrm rot="10800000">
            <a:off x="4094163" y="3289300"/>
            <a:ext cx="622300" cy="1220788"/>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LBNL DRAS</a:t>
            </a:r>
            <a:br>
              <a:rPr lang="en-US" sz="1400" b="1">
                <a:solidFill>
                  <a:schemeClr val="tx2"/>
                </a:solidFill>
                <a:ea typeface="MS PGothic" pitchFamily="34" charset="-128"/>
                <a:cs typeface="Arial" charset="0"/>
              </a:rPr>
            </a:br>
            <a:r>
              <a:rPr lang="en-US" sz="1400" b="1">
                <a:solidFill>
                  <a:schemeClr val="tx2"/>
                </a:solidFill>
                <a:ea typeface="MS PGothic" pitchFamily="34" charset="-128"/>
                <a:cs typeface="Arial" charset="0"/>
              </a:rPr>
              <a:t>AUTO DR</a:t>
            </a:r>
          </a:p>
        </p:txBody>
      </p:sp>
      <p:sp>
        <p:nvSpPr>
          <p:cNvPr id="120863" name="Text Box 31"/>
          <p:cNvSpPr txBox="1">
            <a:spLocks noChangeArrowheads="1"/>
          </p:cNvSpPr>
          <p:nvPr/>
        </p:nvSpPr>
        <p:spPr bwMode="auto">
          <a:xfrm rot="10800000">
            <a:off x="5956300" y="1714500"/>
            <a:ext cx="409575" cy="4143375"/>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vert="eaVert">
            <a:spAutoFit/>
          </a:bodyPr>
          <a:lstStyle/>
          <a:p>
            <a:pPr algn="ctr" eaLnBrk="0" hangingPunct="0"/>
            <a:r>
              <a:rPr lang="en-US" sz="1400" b="1">
                <a:solidFill>
                  <a:schemeClr val="tx2"/>
                </a:solidFill>
                <a:ea typeface="MS PGothic" pitchFamily="34" charset="-128"/>
                <a:cs typeface="Arial" charset="0"/>
              </a:rPr>
              <a:t>Individual Utilities</a:t>
            </a:r>
          </a:p>
        </p:txBody>
      </p:sp>
      <p:sp>
        <p:nvSpPr>
          <p:cNvPr id="120864" name="Rectangle 32"/>
          <p:cNvSpPr>
            <a:spLocks noChangeArrowheads="1"/>
          </p:cNvSpPr>
          <p:nvPr/>
        </p:nvSpPr>
        <p:spPr bwMode="auto">
          <a:xfrm>
            <a:off x="381000" y="76200"/>
            <a:ext cx="8229600" cy="792163"/>
          </a:xfrm>
          <a:prstGeom prst="rect">
            <a:avLst/>
          </a:prstGeom>
          <a:noFill/>
          <a:ln w="9525">
            <a:noFill/>
            <a:miter lim="800000"/>
            <a:headEnd/>
            <a:tailEnd/>
          </a:ln>
        </p:spPr>
        <p:txBody>
          <a:bodyPr anchor="ctr"/>
          <a:lstStyle/>
          <a:p>
            <a:pPr eaLnBrk="0" hangingPunct="0"/>
            <a:r>
              <a:rPr lang="en-US" sz="3600">
                <a:solidFill>
                  <a:srgbClr val="F8F8F8"/>
                </a:solidFill>
                <a:latin typeface="Franklin Gothic Demi" pitchFamily="34" charset="0"/>
              </a:rPr>
              <a:t>Smart Grid Activities</a:t>
            </a:r>
          </a:p>
        </p:txBody>
      </p:sp>
      <p:sp>
        <p:nvSpPr>
          <p:cNvPr id="120865" name="Text Box 4"/>
          <p:cNvSpPr txBox="1">
            <a:spLocks noChangeArrowheads="1"/>
          </p:cNvSpPr>
          <p:nvPr/>
        </p:nvSpPr>
        <p:spPr bwMode="auto">
          <a:xfrm rot="-5400000">
            <a:off x="1035050" y="3765550"/>
            <a:ext cx="2514600" cy="317500"/>
          </a:xfrm>
          <a:prstGeom prst="rect">
            <a:avLst/>
          </a:prstGeom>
          <a:gradFill rotWithShape="1">
            <a:gsLst>
              <a:gs pos="0">
                <a:srgbClr val="245C36">
                  <a:alpha val="60001"/>
                </a:srgbClr>
              </a:gs>
              <a:gs pos="100000">
                <a:srgbClr val="2D972A">
                  <a:alpha val="60001"/>
                </a:srgbClr>
              </a:gs>
            </a:gsLst>
            <a:lin ang="18900000" scaled="1"/>
          </a:gradFill>
          <a:ln w="12700">
            <a:solidFill>
              <a:srgbClr val="193F25"/>
            </a:solidFill>
            <a:miter lim="800000"/>
            <a:headEnd/>
            <a:tailEnd/>
          </a:ln>
        </p:spPr>
        <p:txBody>
          <a:bodyPr>
            <a:spAutoFit/>
          </a:bodyPr>
          <a:lstStyle/>
          <a:p>
            <a:pPr algn="ctr" eaLnBrk="0" hangingPunct="0"/>
            <a:r>
              <a:rPr lang="en-US" sz="1400" b="1">
                <a:solidFill>
                  <a:schemeClr val="bg1"/>
                </a:solidFill>
                <a:ea typeface="MS PGothic" pitchFamily="34" charset="-128"/>
                <a:cs typeface="Arial" charset="0"/>
              </a:rPr>
              <a:t>NIST Roadmap</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p:txBody>
          <a:bodyPr lIns="91440" tIns="45720" rIns="91440" bIns="45720" anchor="ctr"/>
          <a:lstStyle/>
          <a:p>
            <a:r>
              <a:rPr lang="en-US" sz="2800" smtClean="0"/>
              <a:t>Developers of the Modern Grid</a:t>
            </a:r>
          </a:p>
        </p:txBody>
      </p:sp>
      <p:sp>
        <p:nvSpPr>
          <p:cNvPr id="121859" name="Rectangle 3"/>
          <p:cNvSpPr>
            <a:spLocks noGrp="1" noChangeArrowheads="1"/>
          </p:cNvSpPr>
          <p:nvPr>
            <p:ph type="body" idx="4294967295"/>
          </p:nvPr>
        </p:nvSpPr>
        <p:spPr>
          <a:xfrm>
            <a:off x="0" y="1462088"/>
            <a:ext cx="9144000" cy="5029200"/>
          </a:xfrm>
        </p:spPr>
        <p:txBody>
          <a:bodyPr lIns="91440" tIns="45720" rIns="91440" bIns="45720"/>
          <a:lstStyle/>
          <a:p>
            <a:r>
              <a:rPr lang="en-US" sz="2800" smtClean="0"/>
              <a:t>Grid Modernization: a </a:t>
            </a:r>
            <a:r>
              <a:rPr lang="en-US" sz="2800" b="0" i="1" smtClean="0">
                <a:solidFill>
                  <a:schemeClr val="hlink"/>
                </a:solidFill>
              </a:rPr>
              <a:t>Non-Trivial</a:t>
            </a:r>
            <a:r>
              <a:rPr lang="en-US" sz="2800" smtClean="0"/>
              <a:t> Task</a:t>
            </a:r>
          </a:p>
          <a:p>
            <a:r>
              <a:rPr lang="en-US" sz="2800" smtClean="0"/>
              <a:t>Each organization has a constituency, but:</a:t>
            </a:r>
          </a:p>
          <a:p>
            <a:pPr lvl="1"/>
            <a:r>
              <a:rPr lang="en-US" sz="2600" smtClean="0"/>
              <a:t>Visions are Aligned</a:t>
            </a:r>
          </a:p>
          <a:p>
            <a:pPr lvl="1"/>
            <a:r>
              <a:rPr lang="en-US" sz="2600" smtClean="0"/>
              <a:t>Goals are Remarkably Consistent</a:t>
            </a:r>
          </a:p>
          <a:p>
            <a:pPr lvl="1"/>
            <a:r>
              <a:rPr lang="en-US" sz="2600" smtClean="0"/>
              <a:t>Tactics are Complimentary</a:t>
            </a:r>
          </a:p>
          <a:p>
            <a:pPr lvl="1"/>
            <a:r>
              <a:rPr lang="en-US" sz="2600" smtClean="0"/>
              <a:t>Modern Architecture Concepts are </a:t>
            </a:r>
            <a:br>
              <a:rPr lang="en-US" sz="2600" smtClean="0"/>
            </a:br>
            <a:r>
              <a:rPr lang="en-US" sz="2600" smtClean="0"/>
              <a:t>Being Developed</a:t>
            </a:r>
            <a:r>
              <a:rPr lang="en-US" sz="2600" i="1" smtClean="0">
                <a:solidFill>
                  <a:schemeClr val="tx2"/>
                </a:solidFill>
              </a:rPr>
              <a:t>Adopted, Developed, and Applied</a:t>
            </a:r>
          </a:p>
          <a:p>
            <a:pPr lvl="1"/>
            <a:r>
              <a:rPr lang="en-US" sz="2600" smtClean="0"/>
              <a:t>Collaboration is Occurring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p:txBody>
          <a:bodyPr lIns="91440" tIns="45720" rIns="91440" bIns="45720" anchor="ctr"/>
          <a:lstStyle/>
          <a:p>
            <a:r>
              <a:rPr lang="en-US" sz="2800" smtClean="0"/>
              <a:t>Visioning Hides the Details</a:t>
            </a:r>
          </a:p>
        </p:txBody>
      </p:sp>
      <p:sp>
        <p:nvSpPr>
          <p:cNvPr id="122883" name="Rectangle 3"/>
          <p:cNvSpPr>
            <a:spLocks noGrp="1" noChangeArrowheads="1"/>
          </p:cNvSpPr>
          <p:nvPr>
            <p:ph type="body" sz="half" idx="4294967295"/>
          </p:nvPr>
        </p:nvSpPr>
        <p:spPr>
          <a:xfrm>
            <a:off x="611188" y="1720850"/>
            <a:ext cx="7705725" cy="2578100"/>
          </a:xfrm>
        </p:spPr>
        <p:txBody>
          <a:bodyPr lIns="91440" tIns="45720" rIns="91440" bIns="45720"/>
          <a:lstStyle/>
          <a:p>
            <a:r>
              <a:rPr lang="en-US" smtClean="0"/>
              <a:t>Who can argue with cool vision?</a:t>
            </a:r>
          </a:p>
          <a:p>
            <a:r>
              <a:rPr lang="en-US" smtClean="0"/>
              <a:t>Standard pundit diagram:</a:t>
            </a:r>
          </a:p>
          <a:p>
            <a:pPr lvl="1"/>
            <a:r>
              <a:rPr lang="en-US" sz="2400" smtClean="0"/>
              <a:t>House with a PV panel</a:t>
            </a:r>
          </a:p>
          <a:p>
            <a:pPr lvl="1"/>
            <a:r>
              <a:rPr lang="en-US" sz="2400" smtClean="0"/>
              <a:t>Electric car</a:t>
            </a:r>
          </a:p>
          <a:p>
            <a:pPr lvl="1"/>
            <a:r>
              <a:rPr lang="en-US" sz="2400" smtClean="0"/>
              <a:t>Demand responsive loads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busbars---effects-added"/>
          <p:cNvPicPr>
            <a:picLocks noChangeAspect="1" noChangeArrowheads="1"/>
          </p:cNvPicPr>
          <p:nvPr/>
        </p:nvPicPr>
        <p:blipFill>
          <a:blip r:embed="rId3"/>
          <a:srcRect/>
          <a:stretch>
            <a:fillRect/>
          </a:stretch>
        </p:blipFill>
        <p:spPr bwMode="auto">
          <a:xfrm>
            <a:off x="5181600" y="685800"/>
            <a:ext cx="3352800" cy="2205038"/>
          </a:xfrm>
          <a:prstGeom prst="rect">
            <a:avLst/>
          </a:prstGeom>
          <a:noFill/>
          <a:ln w="9525">
            <a:noFill/>
            <a:miter lim="800000"/>
            <a:headEnd/>
            <a:tailEnd/>
          </a:ln>
        </p:spPr>
      </p:pic>
      <p:sp>
        <p:nvSpPr>
          <p:cNvPr id="123907" name="Rectangle 3"/>
          <p:cNvSpPr>
            <a:spLocks noGrp="1" noChangeArrowheads="1"/>
          </p:cNvSpPr>
          <p:nvPr>
            <p:ph type="title" idx="4294967295"/>
          </p:nvPr>
        </p:nvSpPr>
        <p:spPr/>
        <p:txBody>
          <a:bodyPr lIns="91440" tIns="45720" rIns="91440" bIns="45720" anchor="ctr"/>
          <a:lstStyle/>
          <a:p>
            <a:r>
              <a:rPr lang="en-US" sz="2800" smtClean="0"/>
              <a:t>That’s great but …</a:t>
            </a:r>
          </a:p>
        </p:txBody>
      </p:sp>
      <p:sp>
        <p:nvSpPr>
          <p:cNvPr id="123908" name="Rectangle 4"/>
          <p:cNvSpPr>
            <a:spLocks noGrp="1" noChangeArrowheads="1"/>
          </p:cNvSpPr>
          <p:nvPr>
            <p:ph type="body" idx="4294967295"/>
          </p:nvPr>
        </p:nvSpPr>
        <p:spPr>
          <a:xfrm>
            <a:off x="0" y="1524000"/>
            <a:ext cx="4724400" cy="5334000"/>
          </a:xfrm>
        </p:spPr>
        <p:txBody>
          <a:bodyPr lIns="91440" tIns="45720" rIns="91440" bIns="45720"/>
          <a:lstStyle/>
          <a:p>
            <a:r>
              <a:rPr lang="en-US" smtClean="0"/>
              <a:t>Now the Hard Part: </a:t>
            </a:r>
            <a:r>
              <a:rPr lang="en-US" b="0" i="1" smtClean="0"/>
              <a:t>Systems of Systems Engineering</a:t>
            </a:r>
          </a:p>
          <a:p>
            <a:pPr lvl="1"/>
            <a:r>
              <a:rPr lang="en-US" sz="2400" smtClean="0"/>
              <a:t>Scalability </a:t>
            </a:r>
            <a:r>
              <a:rPr lang="en-US" sz="2400" i="1" smtClean="0">
                <a:solidFill>
                  <a:schemeClr val="hlink"/>
                </a:solidFill>
              </a:rPr>
              <a:t>– lots of stuff</a:t>
            </a:r>
          </a:p>
          <a:p>
            <a:pPr lvl="1"/>
            <a:r>
              <a:rPr lang="en-US" sz="2400" smtClean="0"/>
              <a:t>Reliability </a:t>
            </a:r>
            <a:r>
              <a:rPr lang="en-US" sz="2400" i="1" smtClean="0">
                <a:solidFill>
                  <a:schemeClr val="hlink"/>
                </a:solidFill>
              </a:rPr>
              <a:t>– its gotta work</a:t>
            </a:r>
          </a:p>
          <a:p>
            <a:pPr lvl="1"/>
            <a:r>
              <a:rPr lang="en-US" sz="2400" smtClean="0"/>
              <a:t>Security </a:t>
            </a:r>
            <a:r>
              <a:rPr lang="en-US" sz="2400" i="1" smtClean="0">
                <a:solidFill>
                  <a:schemeClr val="hlink"/>
                </a:solidFill>
              </a:rPr>
              <a:t>– don’t screw up</a:t>
            </a:r>
          </a:p>
          <a:p>
            <a:pPr lvl="1"/>
            <a:r>
              <a:rPr lang="en-US" sz="2400" smtClean="0"/>
              <a:t>Privacy </a:t>
            </a:r>
            <a:r>
              <a:rPr lang="en-US" sz="2400" i="1" smtClean="0">
                <a:solidFill>
                  <a:schemeClr val="hlink"/>
                </a:solidFill>
              </a:rPr>
              <a:t>– think about it</a:t>
            </a:r>
          </a:p>
          <a:p>
            <a:pPr lvl="1"/>
            <a:r>
              <a:rPr lang="en-US" sz="2400" smtClean="0"/>
              <a:t>Configuration</a:t>
            </a:r>
            <a:br>
              <a:rPr lang="en-US" sz="2400" smtClean="0"/>
            </a:br>
            <a:r>
              <a:rPr lang="en-US" sz="2400" smtClean="0"/>
              <a:t>Management </a:t>
            </a:r>
            <a:r>
              <a:rPr lang="en-US" sz="2400" i="1" smtClean="0">
                <a:solidFill>
                  <a:schemeClr val="hlink"/>
                </a:solidFill>
              </a:rPr>
              <a:t>– lots of stuff</a:t>
            </a:r>
          </a:p>
          <a:p>
            <a:pPr lvl="1"/>
            <a:r>
              <a:rPr lang="en-US" sz="2400" smtClean="0"/>
              <a:t>Network</a:t>
            </a:r>
            <a:br>
              <a:rPr lang="en-US" sz="2400" smtClean="0"/>
            </a:br>
            <a:r>
              <a:rPr lang="en-US" sz="2400" smtClean="0"/>
              <a:t>Management </a:t>
            </a:r>
            <a:r>
              <a:rPr lang="en-US" sz="2400" i="1" smtClean="0">
                <a:solidFill>
                  <a:schemeClr val="hlink"/>
                </a:solidFill>
              </a:rPr>
              <a:t>– more stuff</a:t>
            </a:r>
          </a:p>
          <a:p>
            <a:pPr lvl="1"/>
            <a:r>
              <a:rPr lang="en-US" sz="2400" smtClean="0"/>
              <a:t>More value through</a:t>
            </a:r>
            <a:br>
              <a:rPr lang="en-US" sz="2400" smtClean="0"/>
            </a:br>
            <a:r>
              <a:rPr lang="en-US" sz="2400" smtClean="0"/>
              <a:t>Integration – </a:t>
            </a:r>
            <a:r>
              <a:rPr lang="en-US" sz="2400" b="0" i="1" smtClean="0">
                <a:solidFill>
                  <a:srgbClr val="33CC33"/>
                </a:solidFill>
              </a:rPr>
              <a:t>Opportunity!</a:t>
            </a:r>
          </a:p>
        </p:txBody>
      </p:sp>
      <p:sp>
        <p:nvSpPr>
          <p:cNvPr id="123909" name="Rectangle 5"/>
          <p:cNvSpPr>
            <a:spLocks noChangeArrowheads="1"/>
          </p:cNvSpPr>
          <p:nvPr/>
        </p:nvSpPr>
        <p:spPr bwMode="auto">
          <a:xfrm>
            <a:off x="4772025" y="3440113"/>
            <a:ext cx="4191000" cy="2960687"/>
          </a:xfrm>
          <a:prstGeom prst="rect">
            <a:avLst/>
          </a:prstGeom>
          <a:solidFill>
            <a:schemeClr val="tx2">
              <a:alpha val="50195"/>
            </a:schemeClr>
          </a:solidFill>
          <a:ln w="9525">
            <a:solidFill>
              <a:schemeClr val="tx1"/>
            </a:solidFill>
            <a:miter lim="800000"/>
            <a:headEnd/>
            <a:tailEnd/>
          </a:ln>
        </p:spPr>
        <p:txBody>
          <a:bodyPr wrap="none" anchor="ctr"/>
          <a:lstStyle/>
          <a:p>
            <a:endParaRPr lang="en-US"/>
          </a:p>
        </p:txBody>
      </p:sp>
      <p:sp>
        <p:nvSpPr>
          <p:cNvPr id="123910" name="Text Box 6"/>
          <p:cNvSpPr txBox="1">
            <a:spLocks noChangeArrowheads="1"/>
          </p:cNvSpPr>
          <p:nvPr/>
        </p:nvSpPr>
        <p:spPr bwMode="auto">
          <a:xfrm>
            <a:off x="4800600" y="2971800"/>
            <a:ext cx="4191000" cy="3292475"/>
          </a:xfrm>
          <a:prstGeom prst="rect">
            <a:avLst/>
          </a:prstGeom>
          <a:solidFill>
            <a:schemeClr val="bg1"/>
          </a:solidFill>
          <a:ln w="31750">
            <a:solidFill>
              <a:schemeClr val="tx2"/>
            </a:solidFill>
            <a:miter lim="800000"/>
            <a:headEnd/>
            <a:tailEnd/>
          </a:ln>
        </p:spPr>
        <p:txBody>
          <a:bodyPr lIns="274320" tIns="228600" rIns="274320" bIns="228600">
            <a:spAutoFit/>
          </a:bodyPr>
          <a:lstStyle/>
          <a:p>
            <a:r>
              <a:rPr lang="en-US">
                <a:latin typeface="Times New Roman" pitchFamily="18" charset="0"/>
              </a:rPr>
              <a:t>“Any competent engineer can glue two systems together and make it work.  But it takes sound architecture and good systems engineering practice to make the resulting system scaleable, manageable, secure – and oh, yeah… </a:t>
            </a:r>
            <a:r>
              <a:rPr lang="en-US" i="1">
                <a:latin typeface="Times New Roman" pitchFamily="18" charset="0"/>
              </a:rPr>
              <a:t>address the business case.</a:t>
            </a:r>
            <a:r>
              <a:rPr lang="en-US">
                <a:latin typeface="Times New Roman" pitchFamily="18" charset="0"/>
              </a:rPr>
              <a:t>”</a:t>
            </a:r>
          </a:p>
          <a:p>
            <a:r>
              <a:rPr lang="en-US">
                <a:latin typeface="Times New Roman" pitchFamily="18" charset="0"/>
              </a:rPr>
              <a:t/>
            </a:r>
            <a:br>
              <a:rPr lang="en-US">
                <a:latin typeface="Times New Roman" pitchFamily="18" charset="0"/>
              </a:rPr>
            </a:br>
            <a:r>
              <a:rPr lang="en-US" sz="1600" b="1" i="1">
                <a:solidFill>
                  <a:schemeClr val="accent2"/>
                </a:solidFill>
              </a:rPr>
              <a:t>- Erich W. Gunther, </a:t>
            </a:r>
          </a:p>
          <a:p>
            <a:r>
              <a:rPr lang="en-US" sz="1600" b="1" i="1">
                <a:solidFill>
                  <a:schemeClr val="accent2"/>
                </a:solidFill>
              </a:rPr>
              <a:t>EnerNex co-founder</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228600" y="152400"/>
            <a:ext cx="7772400" cy="723900"/>
          </a:xfrm>
        </p:spPr>
        <p:txBody>
          <a:bodyPr lIns="91440" tIns="45720" rIns="91440" bIns="45720" anchor="ctr"/>
          <a:lstStyle/>
          <a:p>
            <a:pPr eaLnBrk="1" hangingPunct="1"/>
            <a:r>
              <a:rPr lang="en-US" sz="2800" smtClean="0"/>
              <a:t>DANGER:  Smart Grid Integration without Standards or Architecture</a:t>
            </a:r>
          </a:p>
        </p:txBody>
      </p:sp>
      <p:sp>
        <p:nvSpPr>
          <p:cNvPr id="124931" name="Rectangle 3"/>
          <p:cNvSpPr>
            <a:spLocks noGrp="1" noChangeArrowheads="1"/>
          </p:cNvSpPr>
          <p:nvPr>
            <p:ph idx="4294967295"/>
          </p:nvPr>
        </p:nvSpPr>
        <p:spPr>
          <a:xfrm>
            <a:off x="304800" y="1295400"/>
            <a:ext cx="5748338" cy="4953000"/>
          </a:xfrm>
        </p:spPr>
        <p:txBody>
          <a:bodyPr lIns="91440" tIns="45720" rIns="91440" bIns="45720"/>
          <a:lstStyle/>
          <a:p>
            <a:pPr eaLnBrk="1" hangingPunct="1"/>
            <a:r>
              <a:rPr lang="en-US" sz="2800" smtClean="0"/>
              <a:t>It is not sufficient just to integrate systems haphazardly</a:t>
            </a:r>
          </a:p>
          <a:p>
            <a:pPr eaLnBrk="1" hangingPunct="1"/>
            <a:r>
              <a:rPr lang="en-US" sz="2800" smtClean="0"/>
              <a:t>There must be an overarching plan, or blueprint</a:t>
            </a:r>
          </a:p>
          <a:p>
            <a:pPr eaLnBrk="1" hangingPunct="1"/>
            <a:r>
              <a:rPr lang="en-US" sz="2800" smtClean="0"/>
              <a:t>Otherwise, vital systems integration may be prevented because of:</a:t>
            </a:r>
          </a:p>
          <a:p>
            <a:pPr lvl="1" eaLnBrk="1" hangingPunct="1"/>
            <a:r>
              <a:rPr lang="en-US" sz="2600" smtClean="0"/>
              <a:t>High costs</a:t>
            </a:r>
          </a:p>
          <a:p>
            <a:pPr lvl="1" eaLnBrk="1" hangingPunct="1"/>
            <a:r>
              <a:rPr lang="en-US" sz="2600" smtClean="0"/>
              <a:t>Missing technology</a:t>
            </a:r>
          </a:p>
        </p:txBody>
      </p:sp>
      <p:pic>
        <p:nvPicPr>
          <p:cNvPr id="124932" name="Picture 4" descr="MCj03102820000[1]"/>
          <p:cNvPicPr>
            <a:picLocks noChangeAspect="1" noChangeArrowheads="1"/>
          </p:cNvPicPr>
          <p:nvPr/>
        </p:nvPicPr>
        <p:blipFill>
          <a:blip r:embed="rId3"/>
          <a:srcRect/>
          <a:stretch>
            <a:fillRect/>
          </a:stretch>
        </p:blipFill>
        <p:spPr bwMode="auto">
          <a:xfrm>
            <a:off x="5638800" y="3276600"/>
            <a:ext cx="2930525" cy="25828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p:txBody>
          <a:bodyPr lIns="91440" tIns="45720" rIns="91440" bIns="45720" anchor="ctr"/>
          <a:lstStyle/>
          <a:p>
            <a:pPr eaLnBrk="1" hangingPunct="1"/>
            <a:r>
              <a:rPr lang="en-US" sz="2000" smtClean="0"/>
              <a:t>CHALLENGES OF INTEGRATION:</a:t>
            </a:r>
            <a:r>
              <a:rPr lang="en-US" sz="3600" smtClean="0"/>
              <a:t/>
            </a:r>
            <a:br>
              <a:rPr lang="en-US" sz="3600" smtClean="0"/>
            </a:br>
            <a:r>
              <a:rPr lang="en-US" sz="2400" smtClean="0"/>
              <a:t>Building Isolated Systems</a:t>
            </a:r>
          </a:p>
        </p:txBody>
      </p:sp>
      <p:sp>
        <p:nvSpPr>
          <p:cNvPr id="125955" name="Rectangle 3"/>
          <p:cNvSpPr>
            <a:spLocks noGrp="1" noChangeArrowheads="1"/>
          </p:cNvSpPr>
          <p:nvPr>
            <p:ph idx="4294967295"/>
          </p:nvPr>
        </p:nvSpPr>
        <p:spPr>
          <a:xfrm>
            <a:off x="3741738" y="2078038"/>
            <a:ext cx="4641850" cy="2921000"/>
          </a:xfrm>
        </p:spPr>
        <p:txBody>
          <a:bodyPr lIns="91440" tIns="45720" rIns="91440" bIns="45720"/>
          <a:lstStyle/>
          <a:p>
            <a:pPr eaLnBrk="1" hangingPunct="1">
              <a:lnSpc>
                <a:spcPct val="85000"/>
              </a:lnSpc>
            </a:pPr>
            <a:r>
              <a:rPr lang="en-US" sz="2600" smtClean="0"/>
              <a:t>Utilities and vendors tend to develop intelligent systems in isolation</a:t>
            </a:r>
          </a:p>
          <a:p>
            <a:pPr eaLnBrk="1" hangingPunct="1">
              <a:lnSpc>
                <a:spcPct val="85000"/>
              </a:lnSpc>
            </a:pPr>
            <a:r>
              <a:rPr lang="en-US" sz="2600" smtClean="0"/>
              <a:t>For example, AMR and participation in energy markets</a:t>
            </a:r>
          </a:p>
          <a:p>
            <a:pPr eaLnBrk="1" hangingPunct="1">
              <a:lnSpc>
                <a:spcPct val="85000"/>
              </a:lnSpc>
            </a:pPr>
            <a:r>
              <a:rPr lang="en-US" sz="2600" smtClean="0"/>
              <a:t>Neither project is typically developed with the other in mind.</a:t>
            </a:r>
          </a:p>
        </p:txBody>
      </p:sp>
      <p:grpSp>
        <p:nvGrpSpPr>
          <p:cNvPr id="2" name="Group 4"/>
          <p:cNvGrpSpPr>
            <a:grpSpLocks/>
          </p:cNvGrpSpPr>
          <p:nvPr/>
        </p:nvGrpSpPr>
        <p:grpSpPr bwMode="auto">
          <a:xfrm>
            <a:off x="685800" y="3733800"/>
            <a:ext cx="1447800" cy="1676400"/>
            <a:chOff x="432" y="2352"/>
            <a:chExt cx="912" cy="1056"/>
          </a:xfrm>
        </p:grpSpPr>
        <p:sp>
          <p:nvSpPr>
            <p:cNvPr id="125961" name="Rectangle 5"/>
            <p:cNvSpPr>
              <a:spLocks noChangeArrowheads="1"/>
            </p:cNvSpPr>
            <p:nvPr/>
          </p:nvSpPr>
          <p:spPr bwMode="auto">
            <a:xfrm>
              <a:off x="432" y="2832"/>
              <a:ext cx="912" cy="576"/>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25962" name="Rectangle 6"/>
            <p:cNvSpPr>
              <a:spLocks noChangeArrowheads="1"/>
            </p:cNvSpPr>
            <p:nvPr/>
          </p:nvSpPr>
          <p:spPr bwMode="auto">
            <a:xfrm>
              <a:off x="816" y="2640"/>
              <a:ext cx="144" cy="192"/>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endParaRPr lang="en-US"/>
            </a:p>
          </p:txBody>
        </p:sp>
        <p:sp>
          <p:nvSpPr>
            <p:cNvPr id="125963" name="AutoShape 7"/>
            <p:cNvSpPr>
              <a:spLocks noChangeArrowheads="1"/>
            </p:cNvSpPr>
            <p:nvPr/>
          </p:nvSpPr>
          <p:spPr bwMode="auto">
            <a:xfrm>
              <a:off x="720" y="2352"/>
              <a:ext cx="336" cy="288"/>
            </a:xfrm>
            <a:prstGeom prst="triangle">
              <a:avLst>
                <a:gd name="adj" fmla="val 50000"/>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grpSp>
        <p:nvGrpSpPr>
          <p:cNvPr id="3" name="Group 8"/>
          <p:cNvGrpSpPr>
            <a:grpSpLocks/>
          </p:cNvGrpSpPr>
          <p:nvPr/>
        </p:nvGrpSpPr>
        <p:grpSpPr bwMode="auto">
          <a:xfrm>
            <a:off x="800100" y="1447800"/>
            <a:ext cx="1447800" cy="1676400"/>
            <a:chOff x="504" y="912"/>
            <a:chExt cx="912" cy="1056"/>
          </a:xfrm>
        </p:grpSpPr>
        <p:sp>
          <p:nvSpPr>
            <p:cNvPr id="125958" name="Oval 9"/>
            <p:cNvSpPr>
              <a:spLocks noChangeArrowheads="1"/>
            </p:cNvSpPr>
            <p:nvPr/>
          </p:nvSpPr>
          <p:spPr bwMode="auto">
            <a:xfrm>
              <a:off x="792" y="1680"/>
              <a:ext cx="336" cy="288"/>
            </a:xfrm>
            <a:prstGeom prst="ellipse">
              <a:avLst/>
            </a:prstGeom>
            <a:solidFill>
              <a:srgbClr val="33CCFF"/>
            </a:solidFill>
            <a:ln w="9525">
              <a:round/>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5959" name="Rectangle 10"/>
            <p:cNvSpPr>
              <a:spLocks noChangeArrowheads="1"/>
            </p:cNvSpPr>
            <p:nvPr/>
          </p:nvSpPr>
          <p:spPr bwMode="auto">
            <a:xfrm flipH="1" flipV="1">
              <a:off x="888" y="1488"/>
              <a:ext cx="144" cy="192"/>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5960" name="Rectangle 11"/>
            <p:cNvSpPr>
              <a:spLocks noChangeArrowheads="1"/>
            </p:cNvSpPr>
            <p:nvPr/>
          </p:nvSpPr>
          <p:spPr bwMode="auto">
            <a:xfrm flipH="1">
              <a:off x="504" y="912"/>
              <a:ext cx="912" cy="576"/>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idx="4294967295"/>
          </p:nvPr>
        </p:nvSpPr>
        <p:spPr/>
        <p:txBody>
          <a:bodyPr lIns="91440" tIns="45720" rIns="91440" bIns="45720" anchor="ctr"/>
          <a:lstStyle/>
          <a:p>
            <a:pPr eaLnBrk="1" hangingPunct="1"/>
            <a:r>
              <a:rPr lang="en-US" sz="2000" smtClean="0"/>
              <a:t>CHALLENGES OF INTEGRATION:</a:t>
            </a:r>
            <a:r>
              <a:rPr lang="en-US" sz="3600" smtClean="0"/>
              <a:t/>
            </a:r>
            <a:br>
              <a:rPr lang="en-US" sz="3600" smtClean="0"/>
            </a:br>
            <a:r>
              <a:rPr lang="en-US" sz="2400" smtClean="0"/>
              <a:t>One-Off Integration</a:t>
            </a:r>
          </a:p>
        </p:txBody>
      </p:sp>
      <p:sp>
        <p:nvSpPr>
          <p:cNvPr id="126979" name="Rectangle 3"/>
          <p:cNvSpPr>
            <a:spLocks noGrp="1" noChangeArrowheads="1"/>
          </p:cNvSpPr>
          <p:nvPr>
            <p:ph idx="4294967295"/>
          </p:nvPr>
        </p:nvSpPr>
        <p:spPr>
          <a:xfrm>
            <a:off x="5018088" y="1143000"/>
            <a:ext cx="3897312" cy="2438400"/>
          </a:xfrm>
        </p:spPr>
        <p:txBody>
          <a:bodyPr lIns="91440" tIns="45720" rIns="91440" bIns="45720"/>
          <a:lstStyle/>
          <a:p>
            <a:pPr eaLnBrk="1" hangingPunct="1"/>
            <a:r>
              <a:rPr lang="en-US" sz="3200" smtClean="0"/>
              <a:t>Integration is typically done after the fact</a:t>
            </a:r>
          </a:p>
          <a:p>
            <a:pPr eaLnBrk="1" hangingPunct="1"/>
            <a:r>
              <a:rPr lang="en-US" sz="3200" smtClean="0"/>
              <a:t>Cost is significant</a:t>
            </a:r>
          </a:p>
        </p:txBody>
      </p:sp>
      <p:grpSp>
        <p:nvGrpSpPr>
          <p:cNvPr id="2" name="Group 4"/>
          <p:cNvGrpSpPr>
            <a:grpSpLocks/>
          </p:cNvGrpSpPr>
          <p:nvPr/>
        </p:nvGrpSpPr>
        <p:grpSpPr bwMode="auto">
          <a:xfrm>
            <a:off x="685800" y="3733800"/>
            <a:ext cx="1447800" cy="1676400"/>
            <a:chOff x="432" y="2352"/>
            <a:chExt cx="912" cy="1056"/>
          </a:xfrm>
        </p:grpSpPr>
        <p:sp>
          <p:nvSpPr>
            <p:cNvPr id="126994" name="Rectangle 5"/>
            <p:cNvSpPr>
              <a:spLocks noChangeArrowheads="1"/>
            </p:cNvSpPr>
            <p:nvPr/>
          </p:nvSpPr>
          <p:spPr bwMode="auto">
            <a:xfrm>
              <a:off x="432" y="2832"/>
              <a:ext cx="912" cy="576"/>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26995" name="Rectangle 6"/>
            <p:cNvSpPr>
              <a:spLocks noChangeArrowheads="1"/>
            </p:cNvSpPr>
            <p:nvPr/>
          </p:nvSpPr>
          <p:spPr bwMode="auto">
            <a:xfrm>
              <a:off x="816" y="2640"/>
              <a:ext cx="144" cy="192"/>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endParaRPr lang="en-US"/>
            </a:p>
          </p:txBody>
        </p:sp>
        <p:sp>
          <p:nvSpPr>
            <p:cNvPr id="126996" name="AutoShape 7"/>
            <p:cNvSpPr>
              <a:spLocks noChangeArrowheads="1"/>
            </p:cNvSpPr>
            <p:nvPr/>
          </p:nvSpPr>
          <p:spPr bwMode="auto">
            <a:xfrm>
              <a:off x="720" y="2352"/>
              <a:ext cx="336" cy="288"/>
            </a:xfrm>
            <a:prstGeom prst="triangle">
              <a:avLst>
                <a:gd name="adj" fmla="val 50000"/>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sp>
        <p:nvSpPr>
          <p:cNvPr id="126981" name="Oval 8"/>
          <p:cNvSpPr>
            <a:spLocks noChangeArrowheads="1"/>
          </p:cNvSpPr>
          <p:nvPr/>
        </p:nvSpPr>
        <p:spPr bwMode="auto">
          <a:xfrm>
            <a:off x="1257300" y="2667000"/>
            <a:ext cx="533400" cy="457200"/>
          </a:xfrm>
          <a:prstGeom prst="ellipse">
            <a:avLst/>
          </a:prstGeom>
          <a:solidFill>
            <a:srgbClr val="33CCFF"/>
          </a:solidFill>
          <a:ln w="9525">
            <a:round/>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6982" name="Rectangle 9"/>
          <p:cNvSpPr>
            <a:spLocks noChangeArrowheads="1"/>
          </p:cNvSpPr>
          <p:nvPr/>
        </p:nvSpPr>
        <p:spPr bwMode="auto">
          <a:xfrm flipH="1" flipV="1">
            <a:off x="1409700" y="2362200"/>
            <a:ext cx="228600" cy="3048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grpSp>
        <p:nvGrpSpPr>
          <p:cNvPr id="3" name="Group 10"/>
          <p:cNvGrpSpPr>
            <a:grpSpLocks/>
          </p:cNvGrpSpPr>
          <p:nvPr/>
        </p:nvGrpSpPr>
        <p:grpSpPr bwMode="auto">
          <a:xfrm>
            <a:off x="889000" y="2360613"/>
            <a:ext cx="1143000" cy="2057400"/>
            <a:chOff x="1776" y="1536"/>
            <a:chExt cx="720" cy="1296"/>
          </a:xfrm>
        </p:grpSpPr>
        <p:sp>
          <p:nvSpPr>
            <p:cNvPr id="126987" name="Rectangle 11"/>
            <p:cNvSpPr>
              <a:spLocks noChangeArrowheads="1"/>
            </p:cNvSpPr>
            <p:nvPr/>
          </p:nvSpPr>
          <p:spPr bwMode="auto">
            <a:xfrm>
              <a:off x="1776" y="1632"/>
              <a:ext cx="720" cy="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126988" name="Rectangle 12"/>
            <p:cNvSpPr>
              <a:spLocks noChangeArrowheads="1"/>
            </p:cNvSpPr>
            <p:nvPr/>
          </p:nvSpPr>
          <p:spPr bwMode="auto">
            <a:xfrm flipH="1" flipV="1">
              <a:off x="2064" y="1536"/>
              <a:ext cx="144" cy="96"/>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6989" name="Rectangle 13"/>
            <p:cNvSpPr>
              <a:spLocks noChangeArrowheads="1"/>
            </p:cNvSpPr>
            <p:nvPr/>
          </p:nvSpPr>
          <p:spPr bwMode="auto">
            <a:xfrm>
              <a:off x="2016" y="2688"/>
              <a:ext cx="144" cy="144"/>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126990" name="AutoShape 14"/>
            <p:cNvSpPr>
              <a:spLocks noChangeArrowheads="1"/>
            </p:cNvSpPr>
            <p:nvPr/>
          </p:nvSpPr>
          <p:spPr bwMode="auto">
            <a:xfrm>
              <a:off x="1920" y="2400"/>
              <a:ext cx="336" cy="288"/>
            </a:xfrm>
            <a:prstGeom prst="triangle">
              <a:avLst>
                <a:gd name="adj" fmla="val 50000"/>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nvGrpSpPr>
            <p:cNvPr id="4" name="Group 15"/>
            <p:cNvGrpSpPr>
              <a:grpSpLocks/>
            </p:cNvGrpSpPr>
            <p:nvPr/>
          </p:nvGrpSpPr>
          <p:grpSpPr bwMode="auto">
            <a:xfrm>
              <a:off x="1968" y="1632"/>
              <a:ext cx="336" cy="384"/>
              <a:chOff x="2064" y="1776"/>
              <a:chExt cx="336" cy="384"/>
            </a:xfrm>
          </p:grpSpPr>
          <p:sp>
            <p:nvSpPr>
              <p:cNvPr id="126992" name="Oval 16"/>
              <p:cNvSpPr>
                <a:spLocks noChangeArrowheads="1"/>
              </p:cNvSpPr>
              <p:nvPr/>
            </p:nvSpPr>
            <p:spPr bwMode="auto">
              <a:xfrm>
                <a:off x="2064" y="1872"/>
                <a:ext cx="336" cy="288"/>
              </a:xfrm>
              <a:prstGeom prst="ellipse">
                <a:avLst/>
              </a:prstGeom>
              <a:solidFill>
                <a:srgbClr val="33CCFF"/>
              </a:solidFill>
              <a:ln w="9525">
                <a:round/>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sp>
            <p:nvSpPr>
              <p:cNvPr id="126993" name="Rectangle 17"/>
              <p:cNvSpPr>
                <a:spLocks noChangeArrowheads="1"/>
              </p:cNvSpPr>
              <p:nvPr/>
            </p:nvSpPr>
            <p:spPr bwMode="auto">
              <a:xfrm flipH="1" flipV="1">
                <a:off x="2160" y="1776"/>
                <a:ext cx="144" cy="96"/>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grpSp>
      </p:grpSp>
      <p:pic>
        <p:nvPicPr>
          <p:cNvPr id="477202" name="Picture 18" descr="MCj03078580000[1]"/>
          <p:cNvPicPr>
            <a:picLocks noChangeAspect="1" noChangeArrowheads="1"/>
          </p:cNvPicPr>
          <p:nvPr/>
        </p:nvPicPr>
        <p:blipFill>
          <a:blip r:embed="rId3"/>
          <a:srcRect/>
          <a:stretch>
            <a:fillRect/>
          </a:stretch>
        </p:blipFill>
        <p:spPr bwMode="auto">
          <a:xfrm>
            <a:off x="7010400" y="4114800"/>
            <a:ext cx="1090613" cy="1143000"/>
          </a:xfrm>
          <a:prstGeom prst="rect">
            <a:avLst/>
          </a:prstGeom>
          <a:noFill/>
          <a:ln w="9525">
            <a:noFill/>
            <a:miter lim="800000"/>
            <a:headEnd/>
            <a:tailEnd/>
          </a:ln>
        </p:spPr>
      </p:pic>
      <p:pic>
        <p:nvPicPr>
          <p:cNvPr id="477203" name="Picture 19" descr="MCj03078580000[1]"/>
          <p:cNvPicPr>
            <a:picLocks noChangeAspect="1" noChangeArrowheads="1"/>
          </p:cNvPicPr>
          <p:nvPr/>
        </p:nvPicPr>
        <p:blipFill>
          <a:blip r:embed="rId4"/>
          <a:srcRect/>
          <a:stretch>
            <a:fillRect/>
          </a:stretch>
        </p:blipFill>
        <p:spPr bwMode="auto">
          <a:xfrm>
            <a:off x="7543800" y="4267200"/>
            <a:ext cx="1090613" cy="1143000"/>
          </a:xfrm>
          <a:prstGeom prst="rect">
            <a:avLst/>
          </a:prstGeom>
          <a:noFill/>
          <a:ln w="9525">
            <a:noFill/>
            <a:miter lim="800000"/>
            <a:headEnd/>
            <a:tailEnd/>
          </a:ln>
        </p:spPr>
      </p:pic>
      <p:sp>
        <p:nvSpPr>
          <p:cNvPr id="126986" name="Rectangle 20"/>
          <p:cNvSpPr>
            <a:spLocks noChangeArrowheads="1"/>
          </p:cNvSpPr>
          <p:nvPr/>
        </p:nvSpPr>
        <p:spPr bwMode="auto">
          <a:xfrm flipH="1">
            <a:off x="800100" y="14478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77202"/>
                                        </p:tgtEl>
                                        <p:attrNameLst>
                                          <p:attrName>style.visibility</p:attrName>
                                        </p:attrNameLst>
                                      </p:cBhvr>
                                      <p:to>
                                        <p:strVal val="visible"/>
                                      </p:to>
                                    </p:set>
                                    <p:anim calcmode="lin" valueType="num">
                                      <p:cBhvr additive="base">
                                        <p:cTn id="7" dur="500" fill="hold"/>
                                        <p:tgtEl>
                                          <p:spTgt spid="477202"/>
                                        </p:tgtEl>
                                        <p:attrNameLst>
                                          <p:attrName>ppt_x</p:attrName>
                                        </p:attrNameLst>
                                      </p:cBhvr>
                                      <p:tavLst>
                                        <p:tav tm="0">
                                          <p:val>
                                            <p:strVal val="#ppt_x"/>
                                          </p:val>
                                        </p:tav>
                                        <p:tav tm="100000">
                                          <p:val>
                                            <p:strVal val="#ppt_x"/>
                                          </p:val>
                                        </p:tav>
                                      </p:tavLst>
                                    </p:anim>
                                    <p:anim calcmode="lin" valueType="num">
                                      <p:cBhvr additive="base">
                                        <p:cTn id="8" dur="500" fill="hold"/>
                                        <p:tgtEl>
                                          <p:spTgt spid="47720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477203"/>
                                        </p:tgtEl>
                                        <p:attrNameLst>
                                          <p:attrName>style.visibility</p:attrName>
                                        </p:attrNameLst>
                                      </p:cBhvr>
                                      <p:to>
                                        <p:strVal val="visible"/>
                                      </p:to>
                                    </p:set>
                                    <p:anim calcmode="lin" valueType="num">
                                      <p:cBhvr additive="base">
                                        <p:cTn id="12" dur="500" fill="hold"/>
                                        <p:tgtEl>
                                          <p:spTgt spid="477203"/>
                                        </p:tgtEl>
                                        <p:attrNameLst>
                                          <p:attrName>ppt_x</p:attrName>
                                        </p:attrNameLst>
                                      </p:cBhvr>
                                      <p:tavLst>
                                        <p:tav tm="0">
                                          <p:val>
                                            <p:strVal val="#ppt_x"/>
                                          </p:val>
                                        </p:tav>
                                        <p:tav tm="100000">
                                          <p:val>
                                            <p:strVal val="#ppt_x"/>
                                          </p:val>
                                        </p:tav>
                                      </p:tavLst>
                                    </p:anim>
                                    <p:anim calcmode="lin" valueType="num">
                                      <p:cBhvr additive="base">
                                        <p:cTn id="13" dur="500" fill="hold"/>
                                        <p:tgtEl>
                                          <p:spTgt spid="47720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p:txBody>
          <a:bodyPr lIns="91440" tIns="45720" rIns="91440" bIns="45720" anchor="ctr"/>
          <a:lstStyle/>
          <a:p>
            <a:pPr eaLnBrk="1" hangingPunct="1"/>
            <a:r>
              <a:rPr lang="en-US" sz="2000" smtClean="0"/>
              <a:t>CHALLENGES OF INTEGRATION:</a:t>
            </a:r>
            <a:r>
              <a:rPr lang="en-US" sz="3600" smtClean="0"/>
              <a:t/>
            </a:r>
            <a:br>
              <a:rPr lang="en-US" sz="3600" smtClean="0"/>
            </a:br>
            <a:r>
              <a:rPr lang="en-US" sz="2400" smtClean="0"/>
              <a:t>Doing it the Next Time</a:t>
            </a:r>
          </a:p>
        </p:txBody>
      </p:sp>
      <p:sp>
        <p:nvSpPr>
          <p:cNvPr id="479235" name="Rectangle 3"/>
          <p:cNvSpPr>
            <a:spLocks noGrp="1" noChangeArrowheads="1"/>
          </p:cNvSpPr>
          <p:nvPr>
            <p:ph idx="4294967295"/>
          </p:nvPr>
        </p:nvSpPr>
        <p:spPr>
          <a:xfrm>
            <a:off x="5327650" y="1295400"/>
            <a:ext cx="3535363" cy="3048000"/>
          </a:xfrm>
        </p:spPr>
        <p:txBody>
          <a:bodyPr lIns="91440" tIns="45720" rIns="91440" bIns="45720"/>
          <a:lstStyle/>
          <a:p>
            <a:pPr eaLnBrk="1" hangingPunct="1">
              <a:lnSpc>
                <a:spcPct val="75000"/>
              </a:lnSpc>
            </a:pPr>
            <a:r>
              <a:rPr lang="en-US" sz="2800" smtClean="0"/>
              <a:t>Now want to link in new systems</a:t>
            </a:r>
          </a:p>
          <a:p>
            <a:pPr eaLnBrk="1" hangingPunct="1">
              <a:lnSpc>
                <a:spcPct val="75000"/>
              </a:lnSpc>
            </a:pPr>
            <a:r>
              <a:rPr lang="en-US" sz="2800" smtClean="0"/>
              <a:t>Must first make the old system expandable</a:t>
            </a:r>
          </a:p>
          <a:p>
            <a:pPr eaLnBrk="1" hangingPunct="1">
              <a:lnSpc>
                <a:spcPct val="75000"/>
              </a:lnSpc>
            </a:pPr>
            <a:r>
              <a:rPr lang="en-US" sz="2800" smtClean="0"/>
              <a:t>Then must do another “one-off” integration</a:t>
            </a:r>
          </a:p>
        </p:txBody>
      </p:sp>
      <p:grpSp>
        <p:nvGrpSpPr>
          <p:cNvPr id="2" name="Group 4"/>
          <p:cNvGrpSpPr>
            <a:grpSpLocks/>
          </p:cNvGrpSpPr>
          <p:nvPr/>
        </p:nvGrpSpPr>
        <p:grpSpPr bwMode="auto">
          <a:xfrm>
            <a:off x="685800" y="3733800"/>
            <a:ext cx="1447800" cy="1676400"/>
            <a:chOff x="432" y="2352"/>
            <a:chExt cx="912" cy="1056"/>
          </a:xfrm>
        </p:grpSpPr>
        <p:sp>
          <p:nvSpPr>
            <p:cNvPr id="128037" name="Rectangle 5"/>
            <p:cNvSpPr>
              <a:spLocks noChangeArrowheads="1"/>
            </p:cNvSpPr>
            <p:nvPr/>
          </p:nvSpPr>
          <p:spPr bwMode="auto">
            <a:xfrm>
              <a:off x="432" y="2832"/>
              <a:ext cx="912" cy="576"/>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28038" name="Rectangle 6"/>
            <p:cNvSpPr>
              <a:spLocks noChangeArrowheads="1"/>
            </p:cNvSpPr>
            <p:nvPr/>
          </p:nvSpPr>
          <p:spPr bwMode="auto">
            <a:xfrm>
              <a:off x="816" y="2640"/>
              <a:ext cx="144" cy="192"/>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endParaRPr lang="en-US"/>
            </a:p>
          </p:txBody>
        </p:sp>
        <p:sp>
          <p:nvSpPr>
            <p:cNvPr id="128039" name="AutoShape 7"/>
            <p:cNvSpPr>
              <a:spLocks noChangeArrowheads="1"/>
            </p:cNvSpPr>
            <p:nvPr/>
          </p:nvSpPr>
          <p:spPr bwMode="auto">
            <a:xfrm>
              <a:off x="720" y="2352"/>
              <a:ext cx="336" cy="288"/>
            </a:xfrm>
            <a:prstGeom prst="triangle">
              <a:avLst>
                <a:gd name="adj" fmla="val 50000"/>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sp>
        <p:nvSpPr>
          <p:cNvPr id="128005" name="Oval 8"/>
          <p:cNvSpPr>
            <a:spLocks noChangeArrowheads="1"/>
          </p:cNvSpPr>
          <p:nvPr/>
        </p:nvSpPr>
        <p:spPr bwMode="auto">
          <a:xfrm>
            <a:off x="1257300" y="2667000"/>
            <a:ext cx="533400" cy="457200"/>
          </a:xfrm>
          <a:prstGeom prst="ellipse">
            <a:avLst/>
          </a:prstGeom>
          <a:solidFill>
            <a:srgbClr val="33CCFF"/>
          </a:solidFill>
          <a:ln w="9525">
            <a:round/>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8006" name="Rectangle 9"/>
          <p:cNvSpPr>
            <a:spLocks noChangeArrowheads="1"/>
          </p:cNvSpPr>
          <p:nvPr/>
        </p:nvSpPr>
        <p:spPr bwMode="auto">
          <a:xfrm flipH="1" flipV="1">
            <a:off x="1409700" y="2362200"/>
            <a:ext cx="228600" cy="3048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grpSp>
        <p:nvGrpSpPr>
          <p:cNvPr id="3" name="Group 10"/>
          <p:cNvGrpSpPr>
            <a:grpSpLocks/>
          </p:cNvGrpSpPr>
          <p:nvPr/>
        </p:nvGrpSpPr>
        <p:grpSpPr bwMode="auto">
          <a:xfrm>
            <a:off x="889000" y="2360613"/>
            <a:ext cx="1143000" cy="2057400"/>
            <a:chOff x="1776" y="1536"/>
            <a:chExt cx="720" cy="1296"/>
          </a:xfrm>
        </p:grpSpPr>
        <p:sp>
          <p:nvSpPr>
            <p:cNvPr id="128030" name="Rectangle 11"/>
            <p:cNvSpPr>
              <a:spLocks noChangeArrowheads="1"/>
            </p:cNvSpPr>
            <p:nvPr/>
          </p:nvSpPr>
          <p:spPr bwMode="auto">
            <a:xfrm>
              <a:off x="1776" y="1632"/>
              <a:ext cx="720" cy="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128031" name="Rectangle 12"/>
            <p:cNvSpPr>
              <a:spLocks noChangeArrowheads="1"/>
            </p:cNvSpPr>
            <p:nvPr/>
          </p:nvSpPr>
          <p:spPr bwMode="auto">
            <a:xfrm flipH="1" flipV="1">
              <a:off x="2064" y="1536"/>
              <a:ext cx="144" cy="96"/>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8032" name="Rectangle 13"/>
            <p:cNvSpPr>
              <a:spLocks noChangeArrowheads="1"/>
            </p:cNvSpPr>
            <p:nvPr/>
          </p:nvSpPr>
          <p:spPr bwMode="auto">
            <a:xfrm>
              <a:off x="2016" y="2688"/>
              <a:ext cx="144" cy="144"/>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128033" name="AutoShape 14"/>
            <p:cNvSpPr>
              <a:spLocks noChangeArrowheads="1"/>
            </p:cNvSpPr>
            <p:nvPr/>
          </p:nvSpPr>
          <p:spPr bwMode="auto">
            <a:xfrm>
              <a:off x="1920" y="2400"/>
              <a:ext cx="336" cy="288"/>
            </a:xfrm>
            <a:prstGeom prst="triangle">
              <a:avLst>
                <a:gd name="adj" fmla="val 50000"/>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nvGrpSpPr>
            <p:cNvPr id="4" name="Group 15"/>
            <p:cNvGrpSpPr>
              <a:grpSpLocks/>
            </p:cNvGrpSpPr>
            <p:nvPr/>
          </p:nvGrpSpPr>
          <p:grpSpPr bwMode="auto">
            <a:xfrm>
              <a:off x="1968" y="1632"/>
              <a:ext cx="336" cy="384"/>
              <a:chOff x="2064" y="1776"/>
              <a:chExt cx="336" cy="384"/>
            </a:xfrm>
          </p:grpSpPr>
          <p:sp>
            <p:nvSpPr>
              <p:cNvPr id="128035" name="Oval 16"/>
              <p:cNvSpPr>
                <a:spLocks noChangeArrowheads="1"/>
              </p:cNvSpPr>
              <p:nvPr/>
            </p:nvSpPr>
            <p:spPr bwMode="auto">
              <a:xfrm>
                <a:off x="2064" y="1872"/>
                <a:ext cx="336" cy="288"/>
              </a:xfrm>
              <a:prstGeom prst="ellipse">
                <a:avLst/>
              </a:prstGeom>
              <a:solidFill>
                <a:srgbClr val="33CCFF"/>
              </a:solidFill>
              <a:ln w="9525">
                <a:round/>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sp>
            <p:nvSpPr>
              <p:cNvPr id="128036" name="Rectangle 17"/>
              <p:cNvSpPr>
                <a:spLocks noChangeArrowheads="1"/>
              </p:cNvSpPr>
              <p:nvPr/>
            </p:nvSpPr>
            <p:spPr bwMode="auto">
              <a:xfrm flipH="1" flipV="1">
                <a:off x="2160" y="1776"/>
                <a:ext cx="144" cy="96"/>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grpSp>
      </p:grpSp>
      <p:pic>
        <p:nvPicPr>
          <p:cNvPr id="128008" name="Picture 18" descr="MCj03078580000[1]"/>
          <p:cNvPicPr>
            <a:picLocks noChangeAspect="1" noChangeArrowheads="1"/>
          </p:cNvPicPr>
          <p:nvPr/>
        </p:nvPicPr>
        <p:blipFill>
          <a:blip r:embed="rId3"/>
          <a:srcRect/>
          <a:stretch>
            <a:fillRect/>
          </a:stretch>
        </p:blipFill>
        <p:spPr bwMode="auto">
          <a:xfrm>
            <a:off x="6781800" y="4343400"/>
            <a:ext cx="1090613" cy="1143000"/>
          </a:xfrm>
          <a:prstGeom prst="rect">
            <a:avLst/>
          </a:prstGeom>
          <a:noFill/>
          <a:ln w="9525">
            <a:noFill/>
            <a:miter lim="800000"/>
            <a:headEnd/>
            <a:tailEnd/>
          </a:ln>
        </p:spPr>
      </p:pic>
      <p:pic>
        <p:nvPicPr>
          <p:cNvPr id="128009" name="Picture 19" descr="MCj03078580000[1]"/>
          <p:cNvPicPr>
            <a:picLocks noChangeAspect="1" noChangeArrowheads="1"/>
          </p:cNvPicPr>
          <p:nvPr/>
        </p:nvPicPr>
        <p:blipFill>
          <a:blip r:embed="rId4"/>
          <a:srcRect/>
          <a:stretch>
            <a:fillRect/>
          </a:stretch>
        </p:blipFill>
        <p:spPr bwMode="auto">
          <a:xfrm>
            <a:off x="7315200" y="4495800"/>
            <a:ext cx="1090613" cy="1143000"/>
          </a:xfrm>
          <a:prstGeom prst="rect">
            <a:avLst/>
          </a:prstGeom>
          <a:noFill/>
          <a:ln w="9525">
            <a:noFill/>
            <a:miter lim="800000"/>
            <a:headEnd/>
            <a:tailEnd/>
          </a:ln>
        </p:spPr>
      </p:pic>
      <p:sp>
        <p:nvSpPr>
          <p:cNvPr id="128010" name="Rectangle 20"/>
          <p:cNvSpPr>
            <a:spLocks noChangeArrowheads="1"/>
          </p:cNvSpPr>
          <p:nvPr/>
        </p:nvSpPr>
        <p:spPr bwMode="auto">
          <a:xfrm flipH="1">
            <a:off x="800100" y="14478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sp>
        <p:nvSpPr>
          <p:cNvPr id="479253" name="Rectangle 21"/>
          <p:cNvSpPr>
            <a:spLocks noChangeArrowheads="1"/>
          </p:cNvSpPr>
          <p:nvPr/>
        </p:nvSpPr>
        <p:spPr bwMode="auto">
          <a:xfrm flipH="1">
            <a:off x="3124200" y="2667000"/>
            <a:ext cx="8382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479254" name="Rectangle 22"/>
          <p:cNvSpPr>
            <a:spLocks noChangeArrowheads="1"/>
          </p:cNvSpPr>
          <p:nvPr/>
        </p:nvSpPr>
        <p:spPr bwMode="auto">
          <a:xfrm flipH="1" flipV="1">
            <a:off x="3429000" y="2362200"/>
            <a:ext cx="2286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grpSp>
        <p:nvGrpSpPr>
          <p:cNvPr id="5" name="Group 23"/>
          <p:cNvGrpSpPr>
            <a:grpSpLocks/>
          </p:cNvGrpSpPr>
          <p:nvPr/>
        </p:nvGrpSpPr>
        <p:grpSpPr bwMode="auto">
          <a:xfrm>
            <a:off x="2590800" y="3581400"/>
            <a:ext cx="1447800" cy="1828800"/>
            <a:chOff x="1632" y="2256"/>
            <a:chExt cx="912" cy="1152"/>
          </a:xfrm>
        </p:grpSpPr>
        <p:sp>
          <p:nvSpPr>
            <p:cNvPr id="128027" name="Rectangle 24"/>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r>
                <a:rPr lang="en-US">
                  <a:solidFill>
                    <a:schemeClr val="bg1"/>
                  </a:solidFill>
                </a:rPr>
                <a:t>SCADA</a:t>
              </a:r>
            </a:p>
          </p:txBody>
        </p:sp>
        <p:sp>
          <p:nvSpPr>
            <p:cNvPr id="128028" name="Rectangle 25"/>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endParaRPr lang="en-US"/>
            </a:p>
          </p:txBody>
        </p:sp>
        <p:sp>
          <p:nvSpPr>
            <p:cNvPr id="128029" name="Rectangle 26"/>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sp>
        <p:nvSpPr>
          <p:cNvPr id="479259" name="Rectangle 27"/>
          <p:cNvSpPr>
            <a:spLocks noChangeArrowheads="1"/>
          </p:cNvSpPr>
          <p:nvPr/>
        </p:nvSpPr>
        <p:spPr bwMode="auto">
          <a:xfrm>
            <a:off x="1981200" y="3352800"/>
            <a:ext cx="609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pic>
        <p:nvPicPr>
          <p:cNvPr id="479260" name="Picture 28" descr="MCj03078580000[1]"/>
          <p:cNvPicPr>
            <a:picLocks noChangeAspect="1" noChangeArrowheads="1"/>
          </p:cNvPicPr>
          <p:nvPr/>
        </p:nvPicPr>
        <p:blipFill>
          <a:blip r:embed="rId5"/>
          <a:srcRect/>
          <a:stretch>
            <a:fillRect/>
          </a:stretch>
        </p:blipFill>
        <p:spPr bwMode="auto">
          <a:xfrm>
            <a:off x="7772400" y="4724400"/>
            <a:ext cx="1090613" cy="1143000"/>
          </a:xfrm>
          <a:prstGeom prst="rect">
            <a:avLst/>
          </a:prstGeom>
          <a:noFill/>
          <a:ln w="9525">
            <a:noFill/>
            <a:miter lim="800000"/>
            <a:headEnd/>
            <a:tailEnd/>
          </a:ln>
        </p:spPr>
      </p:pic>
      <p:pic>
        <p:nvPicPr>
          <p:cNvPr id="479261" name="Picture 29" descr="MCj03078580000[1]"/>
          <p:cNvPicPr>
            <a:picLocks noChangeAspect="1" noChangeArrowheads="1"/>
          </p:cNvPicPr>
          <p:nvPr/>
        </p:nvPicPr>
        <p:blipFill>
          <a:blip r:embed="rId6"/>
          <a:srcRect/>
          <a:stretch>
            <a:fillRect/>
          </a:stretch>
        </p:blipFill>
        <p:spPr bwMode="auto">
          <a:xfrm>
            <a:off x="6858000" y="4800600"/>
            <a:ext cx="1090613" cy="1143000"/>
          </a:xfrm>
          <a:prstGeom prst="rect">
            <a:avLst/>
          </a:prstGeom>
          <a:noFill/>
          <a:ln w="9525">
            <a:noFill/>
            <a:miter lim="800000"/>
            <a:headEnd/>
            <a:tailEnd/>
          </a:ln>
        </p:spPr>
      </p:pic>
      <p:pic>
        <p:nvPicPr>
          <p:cNvPr id="479262" name="Picture 30" descr="MCj03078580000[1]"/>
          <p:cNvPicPr>
            <a:picLocks noChangeAspect="1" noChangeArrowheads="1"/>
          </p:cNvPicPr>
          <p:nvPr/>
        </p:nvPicPr>
        <p:blipFill>
          <a:blip r:embed="rId7"/>
          <a:srcRect/>
          <a:stretch>
            <a:fillRect/>
          </a:stretch>
        </p:blipFill>
        <p:spPr bwMode="auto">
          <a:xfrm>
            <a:off x="7086600" y="5257800"/>
            <a:ext cx="1090613" cy="1143000"/>
          </a:xfrm>
          <a:prstGeom prst="rect">
            <a:avLst/>
          </a:prstGeom>
          <a:noFill/>
          <a:ln w="9525">
            <a:noFill/>
            <a:miter lim="800000"/>
            <a:headEnd/>
            <a:tailEnd/>
          </a:ln>
        </p:spPr>
      </p:pic>
      <p:grpSp>
        <p:nvGrpSpPr>
          <p:cNvPr id="6" name="Group 31"/>
          <p:cNvGrpSpPr>
            <a:grpSpLocks/>
          </p:cNvGrpSpPr>
          <p:nvPr/>
        </p:nvGrpSpPr>
        <p:grpSpPr bwMode="auto">
          <a:xfrm>
            <a:off x="2362200" y="2362200"/>
            <a:ext cx="2438400" cy="1752600"/>
            <a:chOff x="1488" y="1488"/>
            <a:chExt cx="1536" cy="1104"/>
          </a:xfrm>
        </p:grpSpPr>
        <p:sp>
          <p:nvSpPr>
            <p:cNvPr id="128020" name="Rectangle 32"/>
            <p:cNvSpPr>
              <a:spLocks noChangeArrowheads="1"/>
            </p:cNvSpPr>
            <p:nvPr/>
          </p:nvSpPr>
          <p:spPr bwMode="auto">
            <a:xfrm>
              <a:off x="1488" y="1776"/>
              <a:ext cx="1536" cy="816"/>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28021" name="Rectangle 33"/>
            <p:cNvSpPr>
              <a:spLocks noChangeArrowheads="1"/>
            </p:cNvSpPr>
            <p:nvPr/>
          </p:nvSpPr>
          <p:spPr bwMode="auto">
            <a:xfrm>
              <a:off x="1488" y="2112"/>
              <a:ext cx="192" cy="144"/>
            </a:xfrm>
            <a:prstGeom prst="rect">
              <a:avLst/>
            </a:prstGeom>
            <a:solidFill>
              <a:schemeClr val="bg1"/>
            </a:solidFill>
            <a:ln w="9525">
              <a:miter lim="800000"/>
              <a:headEnd/>
              <a:tailEnd/>
            </a:ln>
            <a:scene3d>
              <a:camera prst="legacyObliqueTopRight"/>
              <a:lightRig rig="legacyFlat3" dir="b"/>
            </a:scene3d>
            <a:sp3d prstMaterial="legacyMatte">
              <a:bevelT w="13500" h="13500" prst="angle"/>
              <a:bevelB w="13500" h="13500" prst="angle"/>
              <a:extrusionClr>
                <a:schemeClr val="bg1"/>
              </a:extrusionClr>
            </a:sp3d>
          </p:spPr>
          <p:txBody>
            <a:bodyPr wrap="none" anchor="ctr">
              <a:flatTx/>
            </a:bodyPr>
            <a:lstStyle/>
            <a:p>
              <a:endParaRPr lang="en-US"/>
            </a:p>
          </p:txBody>
        </p:sp>
        <p:sp>
          <p:nvSpPr>
            <p:cNvPr id="128022" name="Rectangle 34"/>
            <p:cNvSpPr>
              <a:spLocks noChangeArrowheads="1"/>
            </p:cNvSpPr>
            <p:nvPr/>
          </p:nvSpPr>
          <p:spPr bwMode="auto">
            <a:xfrm flipH="1">
              <a:off x="1968" y="2256"/>
              <a:ext cx="240" cy="336"/>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nvGrpSpPr>
            <p:cNvPr id="7" name="Group 35"/>
            <p:cNvGrpSpPr>
              <a:grpSpLocks/>
            </p:cNvGrpSpPr>
            <p:nvPr/>
          </p:nvGrpSpPr>
          <p:grpSpPr bwMode="auto">
            <a:xfrm>
              <a:off x="1968" y="1488"/>
              <a:ext cx="528" cy="384"/>
              <a:chOff x="3360" y="1632"/>
              <a:chExt cx="528" cy="384"/>
            </a:xfrm>
          </p:grpSpPr>
          <p:sp>
            <p:nvSpPr>
              <p:cNvPr id="128024" name="Rectangle 36"/>
              <p:cNvSpPr>
                <a:spLocks noChangeArrowheads="1"/>
              </p:cNvSpPr>
              <p:nvPr/>
            </p:nvSpPr>
            <p:spPr bwMode="auto">
              <a:xfrm flipH="1">
                <a:off x="3360" y="1824"/>
                <a:ext cx="528" cy="48"/>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28025" name="Rectangle 37"/>
              <p:cNvSpPr>
                <a:spLocks noChangeArrowheads="1"/>
              </p:cNvSpPr>
              <p:nvPr/>
            </p:nvSpPr>
            <p:spPr bwMode="auto">
              <a:xfrm flipH="1" flipV="1">
                <a:off x="3552" y="1632"/>
                <a:ext cx="144"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sp>
            <p:nvSpPr>
              <p:cNvPr id="128026" name="Rectangle 38"/>
              <p:cNvSpPr>
                <a:spLocks noChangeArrowheads="1"/>
              </p:cNvSpPr>
              <p:nvPr/>
            </p:nvSpPr>
            <p:spPr bwMode="auto">
              <a:xfrm flipH="1">
                <a:off x="3360" y="1824"/>
                <a:ext cx="528"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grpSp>
      </p:grpSp>
      <p:sp>
        <p:nvSpPr>
          <p:cNvPr id="479271" name="Rectangle 39"/>
          <p:cNvSpPr>
            <a:spLocks noChangeArrowheads="1"/>
          </p:cNvSpPr>
          <p:nvPr/>
        </p:nvSpPr>
        <p:spPr bwMode="auto">
          <a:xfrm flipH="1">
            <a:off x="2819400" y="1447800"/>
            <a:ext cx="1524000" cy="9144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r>
              <a:rPr lang="en-US">
                <a:solidFill>
                  <a:schemeClr val="bg1"/>
                </a:solidFill>
              </a:rPr>
              <a:t>Outage</a:t>
            </a:r>
          </a:p>
          <a:p>
            <a:pPr algn="ctr"/>
            <a:r>
              <a:rPr lang="en-US">
                <a:solidFill>
                  <a:schemeClr val="bg1"/>
                </a:solidFill>
              </a:rPr>
              <a:t>Management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9253"/>
                                        </p:tgtEl>
                                        <p:attrNameLst>
                                          <p:attrName>style.visibility</p:attrName>
                                        </p:attrNameLst>
                                      </p:cBhvr>
                                      <p:to>
                                        <p:strVal val="visible"/>
                                      </p:to>
                                    </p:set>
                                    <p:animEffect transition="in" filter="fade">
                                      <p:cBhvr>
                                        <p:cTn id="12" dur="500"/>
                                        <p:tgtEl>
                                          <p:spTgt spid="4792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9254"/>
                                        </p:tgtEl>
                                        <p:attrNameLst>
                                          <p:attrName>style.visibility</p:attrName>
                                        </p:attrNameLst>
                                      </p:cBhvr>
                                      <p:to>
                                        <p:strVal val="visible"/>
                                      </p:to>
                                    </p:set>
                                    <p:animEffect transition="in" filter="fade">
                                      <p:cBhvr>
                                        <p:cTn id="15" dur="500"/>
                                        <p:tgtEl>
                                          <p:spTgt spid="4792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9271"/>
                                        </p:tgtEl>
                                        <p:attrNameLst>
                                          <p:attrName>style.visibility</p:attrName>
                                        </p:attrNameLst>
                                      </p:cBhvr>
                                      <p:to>
                                        <p:strVal val="visible"/>
                                      </p:to>
                                    </p:set>
                                    <p:animEffect transition="in" filter="fade">
                                      <p:cBhvr>
                                        <p:cTn id="18" dur="500"/>
                                        <p:tgtEl>
                                          <p:spTgt spid="47927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9235">
                                            <p:txEl>
                                              <p:pRg st="1" end="1"/>
                                            </p:txEl>
                                          </p:spTgt>
                                        </p:tgtEl>
                                        <p:attrNameLst>
                                          <p:attrName>style.visibility</p:attrName>
                                        </p:attrNameLst>
                                      </p:cBhvr>
                                      <p:to>
                                        <p:strVal val="visible"/>
                                      </p:to>
                                    </p:set>
                                  </p:childTnLst>
                                </p:cTn>
                              </p:par>
                              <p:par>
                                <p:cTn id="23" presetID="2" presetClass="entr" presetSubtype="1" fill="hold" nodeType="withEffect">
                                  <p:stCondLst>
                                    <p:cond delay="0"/>
                                  </p:stCondLst>
                                  <p:childTnLst>
                                    <p:set>
                                      <p:cBhvr>
                                        <p:cTn id="24" dur="1" fill="hold">
                                          <p:stCondLst>
                                            <p:cond delay="0"/>
                                          </p:stCondLst>
                                        </p:cTn>
                                        <p:tgtEl>
                                          <p:spTgt spid="479261"/>
                                        </p:tgtEl>
                                        <p:attrNameLst>
                                          <p:attrName>style.visibility</p:attrName>
                                        </p:attrNameLst>
                                      </p:cBhvr>
                                      <p:to>
                                        <p:strVal val="visible"/>
                                      </p:to>
                                    </p:set>
                                    <p:anim calcmode="lin" valueType="num">
                                      <p:cBhvr additive="base">
                                        <p:cTn id="25" dur="500" fill="hold"/>
                                        <p:tgtEl>
                                          <p:spTgt spid="479261"/>
                                        </p:tgtEl>
                                        <p:attrNameLst>
                                          <p:attrName>ppt_x</p:attrName>
                                        </p:attrNameLst>
                                      </p:cBhvr>
                                      <p:tavLst>
                                        <p:tav tm="0">
                                          <p:val>
                                            <p:strVal val="#ppt_x"/>
                                          </p:val>
                                        </p:tav>
                                        <p:tav tm="100000">
                                          <p:val>
                                            <p:strVal val="#ppt_x"/>
                                          </p:val>
                                        </p:tav>
                                      </p:tavLst>
                                    </p:anim>
                                    <p:anim calcmode="lin" valueType="num">
                                      <p:cBhvr additive="base">
                                        <p:cTn id="26" dur="500" fill="hold"/>
                                        <p:tgtEl>
                                          <p:spTgt spid="479261"/>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2" presetClass="entr" presetSubtype="12" fill="hold" grpId="0" nodeType="afterEffect">
                                  <p:stCondLst>
                                    <p:cond delay="0"/>
                                  </p:stCondLst>
                                  <p:childTnLst>
                                    <p:set>
                                      <p:cBhvr>
                                        <p:cTn id="29" dur="1" fill="hold">
                                          <p:stCondLst>
                                            <p:cond delay="0"/>
                                          </p:stCondLst>
                                        </p:cTn>
                                        <p:tgtEl>
                                          <p:spTgt spid="479259"/>
                                        </p:tgtEl>
                                        <p:attrNameLst>
                                          <p:attrName>style.visibility</p:attrName>
                                        </p:attrNameLst>
                                      </p:cBhvr>
                                      <p:to>
                                        <p:strVal val="visible"/>
                                      </p:to>
                                    </p:set>
                                    <p:anim calcmode="lin" valueType="num">
                                      <p:cBhvr additive="base">
                                        <p:cTn id="30" dur="500" fill="hold"/>
                                        <p:tgtEl>
                                          <p:spTgt spid="479259"/>
                                        </p:tgtEl>
                                        <p:attrNameLst>
                                          <p:attrName>ppt_x</p:attrName>
                                        </p:attrNameLst>
                                      </p:cBhvr>
                                      <p:tavLst>
                                        <p:tav tm="0">
                                          <p:val>
                                            <p:strVal val="0-#ppt_w/2"/>
                                          </p:val>
                                        </p:tav>
                                        <p:tav tm="100000">
                                          <p:val>
                                            <p:strVal val="#ppt_x"/>
                                          </p:val>
                                        </p:tav>
                                      </p:tavLst>
                                    </p:anim>
                                    <p:anim calcmode="lin" valueType="num">
                                      <p:cBhvr additive="base">
                                        <p:cTn id="31" dur="500" fill="hold"/>
                                        <p:tgtEl>
                                          <p:spTgt spid="47925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79235">
                                            <p:txEl>
                                              <p:pRg st="2" end="2"/>
                                            </p:txEl>
                                          </p:spTgt>
                                        </p:tgtEl>
                                        <p:attrNameLst>
                                          <p:attrName>style.visibility</p:attrName>
                                        </p:attrNameLst>
                                      </p:cBhvr>
                                      <p:to>
                                        <p:strVal val="visible"/>
                                      </p:to>
                                    </p:set>
                                  </p:childTnLst>
                                </p:cTn>
                              </p:par>
                              <p:par>
                                <p:cTn id="36" presetID="2" presetClass="entr" presetSubtype="1" fill="hold" nodeType="withEffect">
                                  <p:stCondLst>
                                    <p:cond delay="0"/>
                                  </p:stCondLst>
                                  <p:childTnLst>
                                    <p:set>
                                      <p:cBhvr>
                                        <p:cTn id="37" dur="1" fill="hold">
                                          <p:stCondLst>
                                            <p:cond delay="0"/>
                                          </p:stCondLst>
                                        </p:cTn>
                                        <p:tgtEl>
                                          <p:spTgt spid="479260"/>
                                        </p:tgtEl>
                                        <p:attrNameLst>
                                          <p:attrName>style.visibility</p:attrName>
                                        </p:attrNameLst>
                                      </p:cBhvr>
                                      <p:to>
                                        <p:strVal val="visible"/>
                                      </p:to>
                                    </p:set>
                                    <p:anim calcmode="lin" valueType="num">
                                      <p:cBhvr additive="base">
                                        <p:cTn id="38" dur="500" fill="hold"/>
                                        <p:tgtEl>
                                          <p:spTgt spid="479260"/>
                                        </p:tgtEl>
                                        <p:attrNameLst>
                                          <p:attrName>ppt_x</p:attrName>
                                        </p:attrNameLst>
                                      </p:cBhvr>
                                      <p:tavLst>
                                        <p:tav tm="0">
                                          <p:val>
                                            <p:strVal val="#ppt_x"/>
                                          </p:val>
                                        </p:tav>
                                        <p:tav tm="100000">
                                          <p:val>
                                            <p:strVal val="#ppt_x"/>
                                          </p:val>
                                        </p:tav>
                                      </p:tavLst>
                                    </p:anim>
                                    <p:anim calcmode="lin" valueType="num">
                                      <p:cBhvr additive="base">
                                        <p:cTn id="39" dur="500" fill="hold"/>
                                        <p:tgtEl>
                                          <p:spTgt spid="479260"/>
                                        </p:tgtEl>
                                        <p:attrNameLst>
                                          <p:attrName>ppt_y</p:attrName>
                                        </p:attrNameLst>
                                      </p:cBhvr>
                                      <p:tavLst>
                                        <p:tav tm="0">
                                          <p:val>
                                            <p:strVal val="0-#ppt_h/2"/>
                                          </p:val>
                                        </p:tav>
                                        <p:tav tm="100000">
                                          <p:val>
                                            <p:strVal val="#ppt_y"/>
                                          </p:val>
                                        </p:tav>
                                      </p:tavLst>
                                    </p:anim>
                                  </p:childTnLst>
                                </p:cTn>
                              </p:par>
                            </p:childTnLst>
                          </p:cTn>
                        </p:par>
                        <p:par>
                          <p:cTn id="40" fill="hold">
                            <p:stCondLst>
                              <p:cond delay="500"/>
                            </p:stCondLst>
                            <p:childTnLst>
                              <p:par>
                                <p:cTn id="41" presetID="2" presetClass="entr" presetSubtype="1" fill="hold" nodeType="afterEffect">
                                  <p:stCondLst>
                                    <p:cond delay="0"/>
                                  </p:stCondLst>
                                  <p:childTnLst>
                                    <p:set>
                                      <p:cBhvr>
                                        <p:cTn id="42" dur="1" fill="hold">
                                          <p:stCondLst>
                                            <p:cond delay="0"/>
                                          </p:stCondLst>
                                        </p:cTn>
                                        <p:tgtEl>
                                          <p:spTgt spid="479262"/>
                                        </p:tgtEl>
                                        <p:attrNameLst>
                                          <p:attrName>style.visibility</p:attrName>
                                        </p:attrNameLst>
                                      </p:cBhvr>
                                      <p:to>
                                        <p:strVal val="visible"/>
                                      </p:to>
                                    </p:set>
                                    <p:anim calcmode="lin" valueType="num">
                                      <p:cBhvr additive="base">
                                        <p:cTn id="43" dur="500" fill="hold"/>
                                        <p:tgtEl>
                                          <p:spTgt spid="479262"/>
                                        </p:tgtEl>
                                        <p:attrNameLst>
                                          <p:attrName>ppt_x</p:attrName>
                                        </p:attrNameLst>
                                      </p:cBhvr>
                                      <p:tavLst>
                                        <p:tav tm="0">
                                          <p:val>
                                            <p:strVal val="#ppt_x"/>
                                          </p:val>
                                        </p:tav>
                                        <p:tav tm="100000">
                                          <p:val>
                                            <p:strVal val="#ppt_x"/>
                                          </p:val>
                                        </p:tav>
                                      </p:tavLst>
                                    </p:anim>
                                    <p:anim calcmode="lin" valueType="num">
                                      <p:cBhvr additive="base">
                                        <p:cTn id="44" dur="500" fill="hold"/>
                                        <p:tgtEl>
                                          <p:spTgt spid="479262"/>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2" presetClass="entr" presetSubtype="12"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53" grpId="0" animBg="1"/>
      <p:bldP spid="479254" grpId="0" animBg="1"/>
      <p:bldP spid="479259" grpId="0" animBg="1"/>
      <p:bldP spid="47927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idx="4294967295"/>
          </p:nvPr>
        </p:nvSpPr>
        <p:spPr>
          <a:xfrm>
            <a:off x="228600" y="152400"/>
            <a:ext cx="6858000" cy="709613"/>
          </a:xfrm>
        </p:spPr>
        <p:txBody>
          <a:bodyPr lIns="91440" tIns="45720" rIns="91440" bIns="45720" anchor="ctr"/>
          <a:lstStyle/>
          <a:p>
            <a:pPr eaLnBrk="1" hangingPunct="1"/>
            <a:r>
              <a:rPr lang="en-US" sz="2000" smtClean="0"/>
              <a:t>CHALLENGES OF INTEGRATION:</a:t>
            </a:r>
            <a:r>
              <a:rPr lang="en-US" sz="3600" smtClean="0"/>
              <a:t/>
            </a:r>
            <a:br>
              <a:rPr lang="en-US" sz="3600" smtClean="0"/>
            </a:br>
            <a:r>
              <a:rPr lang="en-US" sz="2400" smtClean="0"/>
              <a:t>And again…</a:t>
            </a:r>
          </a:p>
        </p:txBody>
      </p:sp>
      <p:grpSp>
        <p:nvGrpSpPr>
          <p:cNvPr id="2" name="Group 3"/>
          <p:cNvGrpSpPr>
            <a:grpSpLocks/>
          </p:cNvGrpSpPr>
          <p:nvPr/>
        </p:nvGrpSpPr>
        <p:grpSpPr bwMode="auto">
          <a:xfrm>
            <a:off x="685800" y="3733800"/>
            <a:ext cx="1447800" cy="1676400"/>
            <a:chOff x="432" y="2352"/>
            <a:chExt cx="912" cy="1056"/>
          </a:xfrm>
        </p:grpSpPr>
        <p:sp>
          <p:nvSpPr>
            <p:cNvPr id="129075" name="Rectangle 4"/>
            <p:cNvSpPr>
              <a:spLocks noChangeArrowheads="1"/>
            </p:cNvSpPr>
            <p:nvPr/>
          </p:nvSpPr>
          <p:spPr bwMode="auto">
            <a:xfrm>
              <a:off x="432" y="2832"/>
              <a:ext cx="912" cy="576"/>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29076" name="Rectangle 5"/>
            <p:cNvSpPr>
              <a:spLocks noChangeArrowheads="1"/>
            </p:cNvSpPr>
            <p:nvPr/>
          </p:nvSpPr>
          <p:spPr bwMode="auto">
            <a:xfrm>
              <a:off x="816" y="2640"/>
              <a:ext cx="144" cy="192"/>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endParaRPr lang="en-US"/>
            </a:p>
          </p:txBody>
        </p:sp>
        <p:sp>
          <p:nvSpPr>
            <p:cNvPr id="129077" name="AutoShape 6"/>
            <p:cNvSpPr>
              <a:spLocks noChangeArrowheads="1"/>
            </p:cNvSpPr>
            <p:nvPr/>
          </p:nvSpPr>
          <p:spPr bwMode="auto">
            <a:xfrm>
              <a:off x="720" y="2352"/>
              <a:ext cx="336" cy="288"/>
            </a:xfrm>
            <a:prstGeom prst="triangle">
              <a:avLst>
                <a:gd name="adj" fmla="val 50000"/>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sp>
        <p:nvSpPr>
          <p:cNvPr id="129028" name="Oval 7"/>
          <p:cNvSpPr>
            <a:spLocks noChangeArrowheads="1"/>
          </p:cNvSpPr>
          <p:nvPr/>
        </p:nvSpPr>
        <p:spPr bwMode="auto">
          <a:xfrm>
            <a:off x="1257300" y="2667000"/>
            <a:ext cx="533400" cy="457200"/>
          </a:xfrm>
          <a:prstGeom prst="ellipse">
            <a:avLst/>
          </a:prstGeom>
          <a:solidFill>
            <a:srgbClr val="33CCFF"/>
          </a:solidFill>
          <a:ln w="9525">
            <a:round/>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9029" name="Rectangle 8"/>
          <p:cNvSpPr>
            <a:spLocks noChangeArrowheads="1"/>
          </p:cNvSpPr>
          <p:nvPr/>
        </p:nvSpPr>
        <p:spPr bwMode="auto">
          <a:xfrm flipH="1" flipV="1">
            <a:off x="1409700" y="2362200"/>
            <a:ext cx="228600" cy="3048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grpSp>
        <p:nvGrpSpPr>
          <p:cNvPr id="3" name="Group 9"/>
          <p:cNvGrpSpPr>
            <a:grpSpLocks/>
          </p:cNvGrpSpPr>
          <p:nvPr/>
        </p:nvGrpSpPr>
        <p:grpSpPr bwMode="auto">
          <a:xfrm>
            <a:off x="889000" y="2360613"/>
            <a:ext cx="1143000" cy="2057400"/>
            <a:chOff x="1776" y="1536"/>
            <a:chExt cx="720" cy="1296"/>
          </a:xfrm>
        </p:grpSpPr>
        <p:sp>
          <p:nvSpPr>
            <p:cNvPr id="129068" name="Rectangle 10"/>
            <p:cNvSpPr>
              <a:spLocks noChangeArrowheads="1"/>
            </p:cNvSpPr>
            <p:nvPr/>
          </p:nvSpPr>
          <p:spPr bwMode="auto">
            <a:xfrm>
              <a:off x="1776" y="1632"/>
              <a:ext cx="720" cy="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129069" name="Rectangle 11"/>
            <p:cNvSpPr>
              <a:spLocks noChangeArrowheads="1"/>
            </p:cNvSpPr>
            <p:nvPr/>
          </p:nvSpPr>
          <p:spPr bwMode="auto">
            <a:xfrm flipH="1" flipV="1">
              <a:off x="2064" y="1536"/>
              <a:ext cx="144" cy="96"/>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29070" name="Rectangle 12"/>
            <p:cNvSpPr>
              <a:spLocks noChangeArrowheads="1"/>
            </p:cNvSpPr>
            <p:nvPr/>
          </p:nvSpPr>
          <p:spPr bwMode="auto">
            <a:xfrm>
              <a:off x="2016" y="2688"/>
              <a:ext cx="144" cy="144"/>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129071" name="AutoShape 13"/>
            <p:cNvSpPr>
              <a:spLocks noChangeArrowheads="1"/>
            </p:cNvSpPr>
            <p:nvPr/>
          </p:nvSpPr>
          <p:spPr bwMode="auto">
            <a:xfrm>
              <a:off x="1920" y="2400"/>
              <a:ext cx="336" cy="288"/>
            </a:xfrm>
            <a:prstGeom prst="triangle">
              <a:avLst>
                <a:gd name="adj" fmla="val 50000"/>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nvGrpSpPr>
            <p:cNvPr id="4" name="Group 14"/>
            <p:cNvGrpSpPr>
              <a:grpSpLocks/>
            </p:cNvGrpSpPr>
            <p:nvPr/>
          </p:nvGrpSpPr>
          <p:grpSpPr bwMode="auto">
            <a:xfrm>
              <a:off x="1968" y="1632"/>
              <a:ext cx="336" cy="384"/>
              <a:chOff x="2064" y="1776"/>
              <a:chExt cx="336" cy="384"/>
            </a:xfrm>
          </p:grpSpPr>
          <p:sp>
            <p:nvSpPr>
              <p:cNvPr id="129073" name="Oval 15"/>
              <p:cNvSpPr>
                <a:spLocks noChangeArrowheads="1"/>
              </p:cNvSpPr>
              <p:nvPr/>
            </p:nvSpPr>
            <p:spPr bwMode="auto">
              <a:xfrm>
                <a:off x="2064" y="1872"/>
                <a:ext cx="336" cy="288"/>
              </a:xfrm>
              <a:prstGeom prst="ellipse">
                <a:avLst/>
              </a:prstGeom>
              <a:solidFill>
                <a:srgbClr val="33CCFF"/>
              </a:solidFill>
              <a:ln w="9525">
                <a:round/>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sp>
            <p:nvSpPr>
              <p:cNvPr id="129074" name="Rectangle 16"/>
              <p:cNvSpPr>
                <a:spLocks noChangeArrowheads="1"/>
              </p:cNvSpPr>
              <p:nvPr/>
            </p:nvSpPr>
            <p:spPr bwMode="auto">
              <a:xfrm flipH="1" flipV="1">
                <a:off x="2160" y="1776"/>
                <a:ext cx="144" cy="96"/>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grpSp>
      </p:grpSp>
      <p:pic>
        <p:nvPicPr>
          <p:cNvPr id="129031" name="Picture 17" descr="MCj03078580000[1]"/>
          <p:cNvPicPr>
            <a:picLocks noChangeAspect="1" noChangeArrowheads="1"/>
          </p:cNvPicPr>
          <p:nvPr/>
        </p:nvPicPr>
        <p:blipFill>
          <a:blip r:embed="rId3"/>
          <a:srcRect/>
          <a:stretch>
            <a:fillRect/>
          </a:stretch>
        </p:blipFill>
        <p:spPr bwMode="auto">
          <a:xfrm>
            <a:off x="7010400" y="4114800"/>
            <a:ext cx="1090613" cy="1143000"/>
          </a:xfrm>
          <a:prstGeom prst="rect">
            <a:avLst/>
          </a:prstGeom>
          <a:noFill/>
          <a:ln w="9525">
            <a:noFill/>
            <a:miter lim="800000"/>
            <a:headEnd/>
            <a:tailEnd/>
          </a:ln>
        </p:spPr>
      </p:pic>
      <p:pic>
        <p:nvPicPr>
          <p:cNvPr id="129032" name="Picture 18" descr="MCj03078580000[1]"/>
          <p:cNvPicPr>
            <a:picLocks noChangeAspect="1" noChangeArrowheads="1"/>
          </p:cNvPicPr>
          <p:nvPr/>
        </p:nvPicPr>
        <p:blipFill>
          <a:blip r:embed="rId4"/>
          <a:srcRect/>
          <a:stretch>
            <a:fillRect/>
          </a:stretch>
        </p:blipFill>
        <p:spPr bwMode="auto">
          <a:xfrm>
            <a:off x="7543800" y="4267200"/>
            <a:ext cx="1090613" cy="1143000"/>
          </a:xfrm>
          <a:prstGeom prst="rect">
            <a:avLst/>
          </a:prstGeom>
          <a:noFill/>
          <a:ln w="9525">
            <a:noFill/>
            <a:miter lim="800000"/>
            <a:headEnd/>
            <a:tailEnd/>
          </a:ln>
        </p:spPr>
      </p:pic>
      <p:sp>
        <p:nvSpPr>
          <p:cNvPr id="129033" name="Rectangle 19"/>
          <p:cNvSpPr>
            <a:spLocks noChangeArrowheads="1"/>
          </p:cNvSpPr>
          <p:nvPr/>
        </p:nvSpPr>
        <p:spPr bwMode="auto">
          <a:xfrm flipH="1">
            <a:off x="800100" y="14478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sp>
        <p:nvSpPr>
          <p:cNvPr id="129034" name="Rectangle 20"/>
          <p:cNvSpPr>
            <a:spLocks noChangeArrowheads="1"/>
          </p:cNvSpPr>
          <p:nvPr/>
        </p:nvSpPr>
        <p:spPr bwMode="auto">
          <a:xfrm flipH="1">
            <a:off x="3124200" y="2667000"/>
            <a:ext cx="8382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29035" name="Rectangle 21"/>
          <p:cNvSpPr>
            <a:spLocks noChangeArrowheads="1"/>
          </p:cNvSpPr>
          <p:nvPr/>
        </p:nvSpPr>
        <p:spPr bwMode="auto">
          <a:xfrm flipH="1" flipV="1">
            <a:off x="3429000" y="2362200"/>
            <a:ext cx="2286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grpSp>
        <p:nvGrpSpPr>
          <p:cNvPr id="5" name="Group 22"/>
          <p:cNvGrpSpPr>
            <a:grpSpLocks/>
          </p:cNvGrpSpPr>
          <p:nvPr/>
        </p:nvGrpSpPr>
        <p:grpSpPr bwMode="auto">
          <a:xfrm>
            <a:off x="2590800" y="3581400"/>
            <a:ext cx="1447800" cy="1828800"/>
            <a:chOff x="1632" y="2256"/>
            <a:chExt cx="912" cy="1152"/>
          </a:xfrm>
        </p:grpSpPr>
        <p:sp>
          <p:nvSpPr>
            <p:cNvPr id="129065" name="Rectangle 23"/>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r>
                <a:rPr lang="en-US">
                  <a:solidFill>
                    <a:schemeClr val="bg1"/>
                  </a:solidFill>
                </a:rPr>
                <a:t>SCADA</a:t>
              </a:r>
            </a:p>
          </p:txBody>
        </p:sp>
        <p:sp>
          <p:nvSpPr>
            <p:cNvPr id="129066" name="Rectangle 24"/>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endParaRPr lang="en-US"/>
            </a:p>
          </p:txBody>
        </p:sp>
        <p:sp>
          <p:nvSpPr>
            <p:cNvPr id="129067" name="Rectangle 25"/>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sp>
        <p:nvSpPr>
          <p:cNvPr id="129037" name="Rectangle 26"/>
          <p:cNvSpPr>
            <a:spLocks noChangeArrowheads="1"/>
          </p:cNvSpPr>
          <p:nvPr/>
        </p:nvSpPr>
        <p:spPr bwMode="auto">
          <a:xfrm>
            <a:off x="1981200" y="3352800"/>
            <a:ext cx="609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pic>
        <p:nvPicPr>
          <p:cNvPr id="129038" name="Picture 27" descr="MCj03078580000[1]"/>
          <p:cNvPicPr>
            <a:picLocks noChangeAspect="1" noChangeArrowheads="1"/>
          </p:cNvPicPr>
          <p:nvPr/>
        </p:nvPicPr>
        <p:blipFill>
          <a:blip r:embed="rId5"/>
          <a:srcRect/>
          <a:stretch>
            <a:fillRect/>
          </a:stretch>
        </p:blipFill>
        <p:spPr bwMode="auto">
          <a:xfrm>
            <a:off x="7772400" y="4724400"/>
            <a:ext cx="1090613" cy="1143000"/>
          </a:xfrm>
          <a:prstGeom prst="rect">
            <a:avLst/>
          </a:prstGeom>
          <a:noFill/>
          <a:ln w="9525">
            <a:noFill/>
            <a:miter lim="800000"/>
            <a:headEnd/>
            <a:tailEnd/>
          </a:ln>
        </p:spPr>
      </p:pic>
      <p:pic>
        <p:nvPicPr>
          <p:cNvPr id="129039" name="Picture 28" descr="MCj03078580000[1]"/>
          <p:cNvPicPr>
            <a:picLocks noChangeAspect="1" noChangeArrowheads="1"/>
          </p:cNvPicPr>
          <p:nvPr/>
        </p:nvPicPr>
        <p:blipFill>
          <a:blip r:embed="rId6"/>
          <a:srcRect/>
          <a:stretch>
            <a:fillRect/>
          </a:stretch>
        </p:blipFill>
        <p:spPr bwMode="auto">
          <a:xfrm>
            <a:off x="7086600" y="4572000"/>
            <a:ext cx="1090613" cy="1143000"/>
          </a:xfrm>
          <a:prstGeom prst="rect">
            <a:avLst/>
          </a:prstGeom>
          <a:noFill/>
          <a:ln w="9525">
            <a:noFill/>
            <a:miter lim="800000"/>
            <a:headEnd/>
            <a:tailEnd/>
          </a:ln>
        </p:spPr>
      </p:pic>
      <p:pic>
        <p:nvPicPr>
          <p:cNvPr id="129040" name="Picture 29" descr="MCj03078580000[1]"/>
          <p:cNvPicPr>
            <a:picLocks noChangeAspect="1" noChangeArrowheads="1"/>
          </p:cNvPicPr>
          <p:nvPr/>
        </p:nvPicPr>
        <p:blipFill>
          <a:blip r:embed="rId7"/>
          <a:srcRect/>
          <a:stretch>
            <a:fillRect/>
          </a:stretch>
        </p:blipFill>
        <p:spPr bwMode="auto">
          <a:xfrm>
            <a:off x="7315200" y="5029200"/>
            <a:ext cx="1090613" cy="1143000"/>
          </a:xfrm>
          <a:prstGeom prst="rect">
            <a:avLst/>
          </a:prstGeom>
          <a:noFill/>
          <a:ln w="9525">
            <a:noFill/>
            <a:miter lim="800000"/>
            <a:headEnd/>
            <a:tailEnd/>
          </a:ln>
        </p:spPr>
      </p:pic>
      <p:grpSp>
        <p:nvGrpSpPr>
          <p:cNvPr id="6" name="Group 30"/>
          <p:cNvGrpSpPr>
            <a:grpSpLocks/>
          </p:cNvGrpSpPr>
          <p:nvPr/>
        </p:nvGrpSpPr>
        <p:grpSpPr bwMode="auto">
          <a:xfrm>
            <a:off x="2362200" y="2362200"/>
            <a:ext cx="2438400" cy="1752600"/>
            <a:chOff x="1488" y="1488"/>
            <a:chExt cx="1536" cy="1104"/>
          </a:xfrm>
        </p:grpSpPr>
        <p:sp>
          <p:nvSpPr>
            <p:cNvPr id="129058" name="Rectangle 31"/>
            <p:cNvSpPr>
              <a:spLocks noChangeArrowheads="1"/>
            </p:cNvSpPr>
            <p:nvPr/>
          </p:nvSpPr>
          <p:spPr bwMode="auto">
            <a:xfrm>
              <a:off x="1488" y="1776"/>
              <a:ext cx="1536" cy="816"/>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29059" name="Rectangle 32"/>
            <p:cNvSpPr>
              <a:spLocks noChangeArrowheads="1"/>
            </p:cNvSpPr>
            <p:nvPr/>
          </p:nvSpPr>
          <p:spPr bwMode="auto">
            <a:xfrm>
              <a:off x="1488" y="2112"/>
              <a:ext cx="192" cy="144"/>
            </a:xfrm>
            <a:prstGeom prst="rect">
              <a:avLst/>
            </a:prstGeom>
            <a:solidFill>
              <a:schemeClr val="bg1"/>
            </a:solidFill>
            <a:ln w="9525">
              <a:miter lim="800000"/>
              <a:headEnd/>
              <a:tailEnd/>
            </a:ln>
            <a:scene3d>
              <a:camera prst="legacyObliqueTopRight"/>
              <a:lightRig rig="legacyFlat3" dir="b"/>
            </a:scene3d>
            <a:sp3d prstMaterial="legacyMatte">
              <a:bevelT w="13500" h="13500" prst="angle"/>
              <a:bevelB w="13500" h="13500" prst="angle"/>
              <a:extrusionClr>
                <a:schemeClr val="bg1"/>
              </a:extrusionClr>
            </a:sp3d>
          </p:spPr>
          <p:txBody>
            <a:bodyPr wrap="none" anchor="ctr">
              <a:flatTx/>
            </a:bodyPr>
            <a:lstStyle/>
            <a:p>
              <a:endParaRPr lang="en-US"/>
            </a:p>
          </p:txBody>
        </p:sp>
        <p:sp>
          <p:nvSpPr>
            <p:cNvPr id="129060" name="Rectangle 33"/>
            <p:cNvSpPr>
              <a:spLocks noChangeArrowheads="1"/>
            </p:cNvSpPr>
            <p:nvPr/>
          </p:nvSpPr>
          <p:spPr bwMode="auto">
            <a:xfrm flipH="1">
              <a:off x="1968" y="2256"/>
              <a:ext cx="240" cy="336"/>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nvGrpSpPr>
            <p:cNvPr id="7" name="Group 34"/>
            <p:cNvGrpSpPr>
              <a:grpSpLocks/>
            </p:cNvGrpSpPr>
            <p:nvPr/>
          </p:nvGrpSpPr>
          <p:grpSpPr bwMode="auto">
            <a:xfrm>
              <a:off x="1968" y="1488"/>
              <a:ext cx="528" cy="384"/>
              <a:chOff x="3360" y="1632"/>
              <a:chExt cx="528" cy="384"/>
            </a:xfrm>
          </p:grpSpPr>
          <p:sp>
            <p:nvSpPr>
              <p:cNvPr id="129062" name="Rectangle 35"/>
              <p:cNvSpPr>
                <a:spLocks noChangeArrowheads="1"/>
              </p:cNvSpPr>
              <p:nvPr/>
            </p:nvSpPr>
            <p:spPr bwMode="auto">
              <a:xfrm flipH="1">
                <a:off x="3360" y="1824"/>
                <a:ext cx="528" cy="48"/>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29063" name="Rectangle 36"/>
              <p:cNvSpPr>
                <a:spLocks noChangeArrowheads="1"/>
              </p:cNvSpPr>
              <p:nvPr/>
            </p:nvSpPr>
            <p:spPr bwMode="auto">
              <a:xfrm flipH="1" flipV="1">
                <a:off x="3552" y="1632"/>
                <a:ext cx="144"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sp>
            <p:nvSpPr>
              <p:cNvPr id="129064" name="Rectangle 37"/>
              <p:cNvSpPr>
                <a:spLocks noChangeArrowheads="1"/>
              </p:cNvSpPr>
              <p:nvPr/>
            </p:nvSpPr>
            <p:spPr bwMode="auto">
              <a:xfrm flipH="1">
                <a:off x="3360" y="1824"/>
                <a:ext cx="528"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grpSp>
      </p:grpSp>
      <p:sp>
        <p:nvSpPr>
          <p:cNvPr id="129042" name="Rectangle 38"/>
          <p:cNvSpPr>
            <a:spLocks noChangeArrowheads="1"/>
          </p:cNvSpPr>
          <p:nvPr/>
        </p:nvSpPr>
        <p:spPr bwMode="auto">
          <a:xfrm flipH="1">
            <a:off x="2819400" y="1447800"/>
            <a:ext cx="1524000" cy="9144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r>
              <a:rPr lang="en-US">
                <a:solidFill>
                  <a:schemeClr val="bg1"/>
                </a:solidFill>
              </a:rPr>
              <a:t>Outage</a:t>
            </a:r>
          </a:p>
          <a:p>
            <a:pPr algn="ctr"/>
            <a:r>
              <a:rPr lang="en-US">
                <a:solidFill>
                  <a:schemeClr val="bg1"/>
                </a:solidFill>
              </a:rPr>
              <a:t>Management</a:t>
            </a:r>
          </a:p>
        </p:txBody>
      </p:sp>
      <p:grpSp>
        <p:nvGrpSpPr>
          <p:cNvPr id="8" name="Group 39"/>
          <p:cNvGrpSpPr>
            <a:grpSpLocks/>
          </p:cNvGrpSpPr>
          <p:nvPr/>
        </p:nvGrpSpPr>
        <p:grpSpPr bwMode="auto">
          <a:xfrm>
            <a:off x="4572000" y="3657600"/>
            <a:ext cx="1447800" cy="1752600"/>
            <a:chOff x="2880" y="2304"/>
            <a:chExt cx="912" cy="1104"/>
          </a:xfrm>
        </p:grpSpPr>
        <p:sp>
          <p:nvSpPr>
            <p:cNvPr id="129055" name="Rectangle 40"/>
            <p:cNvSpPr>
              <a:spLocks noChangeArrowheads="1"/>
            </p:cNvSpPr>
            <p:nvPr/>
          </p:nvSpPr>
          <p:spPr bwMode="auto">
            <a:xfrm>
              <a:off x="2880" y="2832"/>
              <a:ext cx="912" cy="576"/>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pPr algn="ctr"/>
              <a:r>
                <a:rPr lang="en-US">
                  <a:solidFill>
                    <a:schemeClr val="bg1"/>
                  </a:solidFill>
                </a:rPr>
                <a:t>Protection</a:t>
              </a:r>
            </a:p>
          </p:txBody>
        </p:sp>
        <p:sp>
          <p:nvSpPr>
            <p:cNvPr id="129056" name="Rectangle 41"/>
            <p:cNvSpPr>
              <a:spLocks noChangeArrowheads="1"/>
            </p:cNvSpPr>
            <p:nvPr/>
          </p:nvSpPr>
          <p:spPr bwMode="auto">
            <a:xfrm>
              <a:off x="3264" y="2640"/>
              <a:ext cx="144" cy="192"/>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p>
          </p:txBody>
        </p:sp>
        <p:sp>
          <p:nvSpPr>
            <p:cNvPr id="129057" name="AutoShape 42"/>
            <p:cNvSpPr>
              <a:spLocks noChangeArrowheads="1"/>
            </p:cNvSpPr>
            <p:nvPr/>
          </p:nvSpPr>
          <p:spPr bwMode="auto">
            <a:xfrm>
              <a:off x="3120" y="2304"/>
              <a:ext cx="43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p>
          </p:txBody>
        </p:sp>
      </p:grpSp>
      <p:pic>
        <p:nvPicPr>
          <p:cNvPr id="481323" name="Picture 43" descr="MCj03078580000[1]"/>
          <p:cNvPicPr>
            <a:picLocks noChangeAspect="1" noChangeArrowheads="1"/>
          </p:cNvPicPr>
          <p:nvPr/>
        </p:nvPicPr>
        <p:blipFill>
          <a:blip r:embed="rId8"/>
          <a:srcRect/>
          <a:stretch>
            <a:fillRect/>
          </a:stretch>
        </p:blipFill>
        <p:spPr bwMode="auto">
          <a:xfrm>
            <a:off x="6629400" y="5181600"/>
            <a:ext cx="1090613" cy="1143000"/>
          </a:xfrm>
          <a:prstGeom prst="rect">
            <a:avLst/>
          </a:prstGeom>
          <a:noFill/>
          <a:ln w="9525">
            <a:noFill/>
            <a:miter lim="800000"/>
            <a:headEnd/>
            <a:tailEnd/>
          </a:ln>
        </p:spPr>
      </p:pic>
      <p:pic>
        <p:nvPicPr>
          <p:cNvPr id="481324" name="Picture 44" descr="MCj03078580000[1]"/>
          <p:cNvPicPr>
            <a:picLocks noChangeAspect="1" noChangeArrowheads="1"/>
          </p:cNvPicPr>
          <p:nvPr/>
        </p:nvPicPr>
        <p:blipFill>
          <a:blip r:embed="rId9"/>
          <a:srcRect/>
          <a:stretch>
            <a:fillRect/>
          </a:stretch>
        </p:blipFill>
        <p:spPr bwMode="auto">
          <a:xfrm>
            <a:off x="8053388" y="5181600"/>
            <a:ext cx="1090612" cy="1143000"/>
          </a:xfrm>
          <a:prstGeom prst="rect">
            <a:avLst/>
          </a:prstGeom>
          <a:noFill/>
          <a:ln w="9525">
            <a:noFill/>
            <a:miter lim="800000"/>
            <a:headEnd/>
            <a:tailEnd/>
          </a:ln>
        </p:spPr>
      </p:pic>
      <p:pic>
        <p:nvPicPr>
          <p:cNvPr id="481325" name="Picture 45" descr="MCj03078580000[1]"/>
          <p:cNvPicPr>
            <a:picLocks noChangeAspect="1" noChangeArrowheads="1"/>
          </p:cNvPicPr>
          <p:nvPr/>
        </p:nvPicPr>
        <p:blipFill>
          <a:blip r:embed="rId10"/>
          <a:srcRect/>
          <a:stretch>
            <a:fillRect/>
          </a:stretch>
        </p:blipFill>
        <p:spPr bwMode="auto">
          <a:xfrm>
            <a:off x="6172200" y="5334000"/>
            <a:ext cx="1090613" cy="1143000"/>
          </a:xfrm>
          <a:prstGeom prst="rect">
            <a:avLst/>
          </a:prstGeom>
          <a:noFill/>
          <a:ln w="9525">
            <a:noFill/>
            <a:miter lim="800000"/>
            <a:headEnd/>
            <a:tailEnd/>
          </a:ln>
        </p:spPr>
      </p:pic>
      <p:grpSp>
        <p:nvGrpSpPr>
          <p:cNvPr id="9" name="Group 46"/>
          <p:cNvGrpSpPr>
            <a:grpSpLocks/>
          </p:cNvGrpSpPr>
          <p:nvPr/>
        </p:nvGrpSpPr>
        <p:grpSpPr bwMode="auto">
          <a:xfrm>
            <a:off x="4800600" y="2971800"/>
            <a:ext cx="1981200" cy="838200"/>
            <a:chOff x="3024" y="1872"/>
            <a:chExt cx="1248" cy="528"/>
          </a:xfrm>
        </p:grpSpPr>
        <p:sp>
          <p:nvSpPr>
            <p:cNvPr id="129051" name="Rectangle 47"/>
            <p:cNvSpPr>
              <a:spLocks noChangeArrowheads="1"/>
            </p:cNvSpPr>
            <p:nvPr/>
          </p:nvSpPr>
          <p:spPr bwMode="auto">
            <a:xfrm>
              <a:off x="3024" y="1872"/>
              <a:ext cx="1248" cy="528"/>
            </a:xfrm>
            <a:prstGeom prst="rect">
              <a:avLst/>
            </a:prstGeom>
            <a:solidFill>
              <a:srgbClr val="96969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69696"/>
              </a:extrusionClr>
            </a:sp3d>
          </p:spPr>
          <p:txBody>
            <a:bodyPr wrap="none" anchor="ctr">
              <a:flatTx/>
            </a:bodyPr>
            <a:lstStyle/>
            <a:p>
              <a:endParaRPr lang="en-US"/>
            </a:p>
          </p:txBody>
        </p:sp>
        <p:sp>
          <p:nvSpPr>
            <p:cNvPr id="129052" name="AutoShape 48"/>
            <p:cNvSpPr>
              <a:spLocks noChangeArrowheads="1"/>
            </p:cNvSpPr>
            <p:nvPr/>
          </p:nvSpPr>
          <p:spPr bwMode="auto">
            <a:xfrm>
              <a:off x="3120" y="2304"/>
              <a:ext cx="432"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50 w 21600"/>
                <a:gd name="T13" fmla="*/ 2475 h 21600"/>
                <a:gd name="T14" fmla="*/ 19050 w 21600"/>
                <a:gd name="T15" fmla="*/ 19125 h 21600"/>
              </a:gdLst>
              <a:ahLst/>
              <a:cxnLst>
                <a:cxn ang="T8">
                  <a:pos x="T0" y="T1"/>
                </a:cxn>
                <a:cxn ang="T9">
                  <a:pos x="T2" y="T3"/>
                </a:cxn>
                <a:cxn ang="T10">
                  <a:pos x="T4" y="T5"/>
                </a:cxn>
                <a:cxn ang="T11">
                  <a:pos x="T6" y="T7"/>
                </a:cxn>
              </a:cxnLst>
              <a:rect l="T12" t="T13" r="T14" b="T15"/>
              <a:pathLst>
                <a:path w="21600" h="21600">
                  <a:moveTo>
                    <a:pt x="0" y="0"/>
                  </a:moveTo>
                  <a:lnTo>
                    <a:pt x="1473" y="21600"/>
                  </a:lnTo>
                  <a:lnTo>
                    <a:pt x="20127" y="21600"/>
                  </a:lnTo>
                  <a:lnTo>
                    <a:pt x="21600" y="0"/>
                  </a:lnTo>
                  <a:close/>
                </a:path>
              </a:pathLst>
            </a:custGeom>
            <a:solidFill>
              <a:srgbClr val="9900CC"/>
            </a:solidFill>
            <a:ln w="9525">
              <a:miter lim="800000"/>
              <a:headEnd/>
              <a:tailEnd/>
            </a:ln>
            <a:scene3d>
              <a:camera prst="legacyObliqueTopRight"/>
              <a:lightRig rig="legacyFlat3" dir="b"/>
            </a:scene3d>
            <a:sp3d prstMaterial="legacyMatte">
              <a:bevelT w="13500" h="13500" prst="angle"/>
              <a:bevelB w="13500" h="13500" prst="angle"/>
              <a:extrusionClr>
                <a:srgbClr val="9900CC"/>
              </a:extrusionClr>
            </a:sp3d>
          </p:spPr>
          <p:txBody>
            <a:bodyPr wrap="none" anchor="ctr">
              <a:flatTx/>
            </a:bodyPr>
            <a:lstStyle/>
            <a:p>
              <a:endParaRPr lang="en-US"/>
            </a:p>
          </p:txBody>
        </p:sp>
        <p:sp>
          <p:nvSpPr>
            <p:cNvPr id="129053" name="Rectangle 49"/>
            <p:cNvSpPr>
              <a:spLocks noChangeArrowheads="1"/>
            </p:cNvSpPr>
            <p:nvPr/>
          </p:nvSpPr>
          <p:spPr bwMode="auto">
            <a:xfrm>
              <a:off x="3024" y="2064"/>
              <a:ext cx="240" cy="96"/>
            </a:xfrm>
            <a:prstGeom prst="rect">
              <a:avLst/>
            </a:prstGeom>
            <a:solidFill>
              <a:schemeClr val="accent1"/>
            </a:solidFill>
            <a:ln w="9525">
              <a:miter lim="800000"/>
              <a:headEnd/>
              <a:tailEnd/>
            </a:ln>
            <a:scene3d>
              <a:camera prst="legacyObliqueTopRigh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129054" name="AutoShape 50"/>
            <p:cNvSpPr>
              <a:spLocks noChangeArrowheads="1"/>
            </p:cNvSpPr>
            <p:nvPr/>
          </p:nvSpPr>
          <p:spPr bwMode="auto">
            <a:xfrm flipH="1" flipV="1">
              <a:off x="3456" y="1872"/>
              <a:ext cx="192" cy="96"/>
            </a:xfrm>
            <a:prstGeom prst="triangle">
              <a:avLst>
                <a:gd name="adj" fmla="val 50000"/>
              </a:avLst>
            </a:prstGeom>
            <a:solidFill>
              <a:srgbClr val="990033"/>
            </a:solidFill>
            <a:ln w="9525">
              <a:miter lim="800000"/>
              <a:headEnd/>
              <a:tailEnd/>
            </a:ln>
            <a:scene3d>
              <a:camera prst="legacyObliqueTopRight"/>
              <a:lightRig rig="legacyFlat3" dir="b"/>
            </a:scene3d>
            <a:sp3d prstMaterial="legacyMatte">
              <a:bevelT w="13500" h="13500" prst="angle"/>
              <a:bevelB w="13500" h="13500" prst="angle"/>
              <a:extrusionClr>
                <a:srgbClr val="990033"/>
              </a:extrusionClr>
            </a:sp3d>
          </p:spPr>
          <p:txBody>
            <a:bodyPr wrap="none" anchor="ctr">
              <a:flatTx/>
            </a:bodyPr>
            <a:lstStyle/>
            <a:p>
              <a:endParaRPr lang="en-US"/>
            </a:p>
          </p:txBody>
        </p:sp>
      </p:grpSp>
      <p:sp>
        <p:nvSpPr>
          <p:cNvPr id="481331" name="AutoShape 51"/>
          <p:cNvSpPr>
            <a:spLocks noChangeArrowheads="1"/>
          </p:cNvSpPr>
          <p:nvPr/>
        </p:nvSpPr>
        <p:spPr bwMode="auto">
          <a:xfrm>
            <a:off x="5334000" y="2514600"/>
            <a:ext cx="609600" cy="609600"/>
          </a:xfrm>
          <a:prstGeom prst="diamond">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endParaRPr lang="en-US"/>
          </a:p>
        </p:txBody>
      </p:sp>
      <p:sp>
        <p:nvSpPr>
          <p:cNvPr id="481332" name="Rectangle 52"/>
          <p:cNvSpPr>
            <a:spLocks noChangeArrowheads="1"/>
          </p:cNvSpPr>
          <p:nvPr/>
        </p:nvSpPr>
        <p:spPr bwMode="auto">
          <a:xfrm>
            <a:off x="5562600" y="2362200"/>
            <a:ext cx="228600" cy="304800"/>
          </a:xfrm>
          <a:prstGeom prst="rect">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endParaRPr lang="en-US"/>
          </a:p>
        </p:txBody>
      </p:sp>
      <p:sp>
        <p:nvSpPr>
          <p:cNvPr id="481333" name="Rectangle 53"/>
          <p:cNvSpPr>
            <a:spLocks noChangeArrowheads="1"/>
          </p:cNvSpPr>
          <p:nvPr/>
        </p:nvSpPr>
        <p:spPr bwMode="auto">
          <a:xfrm flipH="1">
            <a:off x="4876800" y="1447800"/>
            <a:ext cx="1524000" cy="914400"/>
          </a:xfrm>
          <a:prstGeom prst="rect">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pPr algn="ctr"/>
            <a:r>
              <a:rPr lang="en-US">
                <a:solidFill>
                  <a:schemeClr val="bg1"/>
                </a:solidFill>
              </a:rPr>
              <a:t>Real-Time </a:t>
            </a:r>
          </a:p>
          <a:p>
            <a:pPr algn="ctr"/>
            <a:r>
              <a:rPr lang="en-US">
                <a:solidFill>
                  <a:schemeClr val="bg1"/>
                </a:solidFill>
              </a:rPr>
              <a:t>Contingency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1332"/>
                                        </p:tgtEl>
                                        <p:attrNameLst>
                                          <p:attrName>style.visibility</p:attrName>
                                        </p:attrNameLst>
                                      </p:cBhvr>
                                      <p:to>
                                        <p:strVal val="visible"/>
                                      </p:to>
                                    </p:set>
                                    <p:animEffect transition="in" filter="fade">
                                      <p:cBhvr>
                                        <p:cTn id="11" dur="500"/>
                                        <p:tgtEl>
                                          <p:spTgt spid="4813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1333"/>
                                        </p:tgtEl>
                                        <p:attrNameLst>
                                          <p:attrName>style.visibility</p:attrName>
                                        </p:attrNameLst>
                                      </p:cBhvr>
                                      <p:to>
                                        <p:strVal val="visible"/>
                                      </p:to>
                                    </p:set>
                                    <p:animEffect transition="in" filter="fade">
                                      <p:cBhvr>
                                        <p:cTn id="14" dur="500"/>
                                        <p:tgtEl>
                                          <p:spTgt spid="48133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81331"/>
                                        </p:tgtEl>
                                        <p:attrNameLst>
                                          <p:attrName>style.visibility</p:attrName>
                                        </p:attrNameLst>
                                      </p:cBhvr>
                                      <p:to>
                                        <p:strVal val="visible"/>
                                      </p:to>
                                    </p:set>
                                    <p:animEffect transition="in" filter="fade">
                                      <p:cBhvr>
                                        <p:cTn id="17" dur="500"/>
                                        <p:tgtEl>
                                          <p:spTgt spid="481331"/>
                                        </p:tgtEl>
                                      </p:cBhvr>
                                    </p:animEffect>
                                  </p:childTnLst>
                                </p:cTn>
                              </p:par>
                            </p:childTnLst>
                          </p:cTn>
                        </p:par>
                        <p:par>
                          <p:cTn id="18" fill="hold">
                            <p:stCondLst>
                              <p:cond delay="1000"/>
                            </p:stCondLst>
                            <p:childTnLst>
                              <p:par>
                                <p:cTn id="19" presetID="2" presetClass="entr" presetSubtype="1" fill="hold" nodeType="afterEffect">
                                  <p:stCondLst>
                                    <p:cond delay="0"/>
                                  </p:stCondLst>
                                  <p:childTnLst>
                                    <p:set>
                                      <p:cBhvr>
                                        <p:cTn id="20" dur="1" fill="hold">
                                          <p:stCondLst>
                                            <p:cond delay="0"/>
                                          </p:stCondLst>
                                        </p:cTn>
                                        <p:tgtEl>
                                          <p:spTgt spid="481323"/>
                                        </p:tgtEl>
                                        <p:attrNameLst>
                                          <p:attrName>style.visibility</p:attrName>
                                        </p:attrNameLst>
                                      </p:cBhvr>
                                      <p:to>
                                        <p:strVal val="visible"/>
                                      </p:to>
                                    </p:set>
                                    <p:anim calcmode="lin" valueType="num">
                                      <p:cBhvr additive="base">
                                        <p:cTn id="21" dur="500" fill="hold"/>
                                        <p:tgtEl>
                                          <p:spTgt spid="481323"/>
                                        </p:tgtEl>
                                        <p:attrNameLst>
                                          <p:attrName>ppt_x</p:attrName>
                                        </p:attrNameLst>
                                      </p:cBhvr>
                                      <p:tavLst>
                                        <p:tav tm="0">
                                          <p:val>
                                            <p:strVal val="#ppt_x"/>
                                          </p:val>
                                        </p:tav>
                                        <p:tav tm="100000">
                                          <p:val>
                                            <p:strVal val="#ppt_x"/>
                                          </p:val>
                                        </p:tav>
                                      </p:tavLst>
                                    </p:anim>
                                    <p:anim calcmode="lin" valueType="num">
                                      <p:cBhvr additive="base">
                                        <p:cTn id="22" dur="500" fill="hold"/>
                                        <p:tgtEl>
                                          <p:spTgt spid="481323"/>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 presetClass="entr" presetSubtype="1" fill="hold" nodeType="afterEffect">
                                  <p:stCondLst>
                                    <p:cond delay="0"/>
                                  </p:stCondLst>
                                  <p:childTnLst>
                                    <p:set>
                                      <p:cBhvr>
                                        <p:cTn id="25" dur="1" fill="hold">
                                          <p:stCondLst>
                                            <p:cond delay="0"/>
                                          </p:stCondLst>
                                        </p:cTn>
                                        <p:tgtEl>
                                          <p:spTgt spid="481324"/>
                                        </p:tgtEl>
                                        <p:attrNameLst>
                                          <p:attrName>style.visibility</p:attrName>
                                        </p:attrNameLst>
                                      </p:cBhvr>
                                      <p:to>
                                        <p:strVal val="visible"/>
                                      </p:to>
                                    </p:set>
                                    <p:anim calcmode="lin" valueType="num">
                                      <p:cBhvr additive="base">
                                        <p:cTn id="26" dur="500" fill="hold"/>
                                        <p:tgtEl>
                                          <p:spTgt spid="481324"/>
                                        </p:tgtEl>
                                        <p:attrNameLst>
                                          <p:attrName>ppt_x</p:attrName>
                                        </p:attrNameLst>
                                      </p:cBhvr>
                                      <p:tavLst>
                                        <p:tav tm="0">
                                          <p:val>
                                            <p:strVal val="#ppt_x"/>
                                          </p:val>
                                        </p:tav>
                                        <p:tav tm="100000">
                                          <p:val>
                                            <p:strVal val="#ppt_x"/>
                                          </p:val>
                                        </p:tav>
                                      </p:tavLst>
                                    </p:anim>
                                    <p:anim calcmode="lin" valueType="num">
                                      <p:cBhvr additive="base">
                                        <p:cTn id="27" dur="500" fill="hold"/>
                                        <p:tgtEl>
                                          <p:spTgt spid="481324"/>
                                        </p:tgtEl>
                                        <p:attrNameLst>
                                          <p:attrName>ppt_y</p:attrName>
                                        </p:attrNameLst>
                                      </p:cBhvr>
                                      <p:tavLst>
                                        <p:tav tm="0">
                                          <p:val>
                                            <p:strVal val="0-#ppt_h/2"/>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481325"/>
                                        </p:tgtEl>
                                        <p:attrNameLst>
                                          <p:attrName>style.visibility</p:attrName>
                                        </p:attrNameLst>
                                      </p:cBhvr>
                                      <p:to>
                                        <p:strVal val="visible"/>
                                      </p:to>
                                    </p:set>
                                    <p:anim calcmode="lin" valueType="num">
                                      <p:cBhvr additive="base">
                                        <p:cTn id="31" dur="500" fill="hold"/>
                                        <p:tgtEl>
                                          <p:spTgt spid="481325"/>
                                        </p:tgtEl>
                                        <p:attrNameLst>
                                          <p:attrName>ppt_x</p:attrName>
                                        </p:attrNameLst>
                                      </p:cBhvr>
                                      <p:tavLst>
                                        <p:tav tm="0">
                                          <p:val>
                                            <p:strVal val="#ppt_x"/>
                                          </p:val>
                                        </p:tav>
                                        <p:tav tm="100000">
                                          <p:val>
                                            <p:strVal val="#ppt_x"/>
                                          </p:val>
                                        </p:tav>
                                      </p:tavLst>
                                    </p:anim>
                                    <p:anim calcmode="lin" valueType="num">
                                      <p:cBhvr additive="base">
                                        <p:cTn id="32" dur="500" fill="hold"/>
                                        <p:tgtEl>
                                          <p:spTgt spid="481325"/>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1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1" grpId="0" animBg="1"/>
      <p:bldP spid="481332" grpId="0" animBg="1"/>
      <p:bldP spid="4813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a:xfrm>
            <a:off x="152400" y="128588"/>
            <a:ext cx="6858000" cy="709612"/>
          </a:xfrm>
        </p:spPr>
        <p:txBody>
          <a:bodyPr lIns="91440" tIns="45720" rIns="91440" bIns="45720" anchor="ctr"/>
          <a:lstStyle/>
          <a:p>
            <a:pPr eaLnBrk="1" hangingPunct="1"/>
            <a:r>
              <a:rPr lang="en-US" sz="2000" smtClean="0"/>
              <a:t>CHALLENGES OF INTEGRATION:</a:t>
            </a:r>
            <a:r>
              <a:rPr lang="en-US" sz="3600" smtClean="0"/>
              <a:t/>
            </a:r>
            <a:br>
              <a:rPr lang="en-US" sz="3600" smtClean="0"/>
            </a:br>
            <a:r>
              <a:rPr lang="en-US" sz="2400" smtClean="0"/>
              <a:t>And then you remember…</a:t>
            </a:r>
          </a:p>
        </p:txBody>
      </p:sp>
      <p:grpSp>
        <p:nvGrpSpPr>
          <p:cNvPr id="2" name="Group 3"/>
          <p:cNvGrpSpPr>
            <a:grpSpLocks/>
          </p:cNvGrpSpPr>
          <p:nvPr/>
        </p:nvGrpSpPr>
        <p:grpSpPr bwMode="auto">
          <a:xfrm>
            <a:off x="685800" y="3733800"/>
            <a:ext cx="1447800" cy="1676400"/>
            <a:chOff x="432" y="2352"/>
            <a:chExt cx="912" cy="1056"/>
          </a:xfrm>
        </p:grpSpPr>
        <p:sp>
          <p:nvSpPr>
            <p:cNvPr id="130099" name="Rectangle 4"/>
            <p:cNvSpPr>
              <a:spLocks noChangeArrowheads="1"/>
            </p:cNvSpPr>
            <p:nvPr/>
          </p:nvSpPr>
          <p:spPr bwMode="auto">
            <a:xfrm>
              <a:off x="432" y="2832"/>
              <a:ext cx="912" cy="576"/>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30100" name="Rectangle 5"/>
            <p:cNvSpPr>
              <a:spLocks noChangeArrowheads="1"/>
            </p:cNvSpPr>
            <p:nvPr/>
          </p:nvSpPr>
          <p:spPr bwMode="auto">
            <a:xfrm>
              <a:off x="816" y="2640"/>
              <a:ext cx="144" cy="192"/>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endParaRPr lang="en-US"/>
            </a:p>
          </p:txBody>
        </p:sp>
        <p:sp>
          <p:nvSpPr>
            <p:cNvPr id="130101" name="AutoShape 6"/>
            <p:cNvSpPr>
              <a:spLocks noChangeArrowheads="1"/>
            </p:cNvSpPr>
            <p:nvPr/>
          </p:nvSpPr>
          <p:spPr bwMode="auto">
            <a:xfrm>
              <a:off x="720" y="2352"/>
              <a:ext cx="336" cy="288"/>
            </a:xfrm>
            <a:prstGeom prst="triangle">
              <a:avLst>
                <a:gd name="adj" fmla="val 50000"/>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sp>
        <p:nvSpPr>
          <p:cNvPr id="130052" name="Oval 7"/>
          <p:cNvSpPr>
            <a:spLocks noChangeArrowheads="1"/>
          </p:cNvSpPr>
          <p:nvPr/>
        </p:nvSpPr>
        <p:spPr bwMode="auto">
          <a:xfrm>
            <a:off x="1257300" y="2667000"/>
            <a:ext cx="533400" cy="457200"/>
          </a:xfrm>
          <a:prstGeom prst="ellipse">
            <a:avLst/>
          </a:prstGeom>
          <a:solidFill>
            <a:srgbClr val="33CCFF"/>
          </a:solidFill>
          <a:ln w="9525">
            <a:round/>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30053" name="Rectangle 8"/>
          <p:cNvSpPr>
            <a:spLocks noChangeArrowheads="1"/>
          </p:cNvSpPr>
          <p:nvPr/>
        </p:nvSpPr>
        <p:spPr bwMode="auto">
          <a:xfrm flipH="1" flipV="1">
            <a:off x="1409700" y="2362200"/>
            <a:ext cx="228600" cy="3048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grpSp>
        <p:nvGrpSpPr>
          <p:cNvPr id="3" name="Group 9"/>
          <p:cNvGrpSpPr>
            <a:grpSpLocks/>
          </p:cNvGrpSpPr>
          <p:nvPr/>
        </p:nvGrpSpPr>
        <p:grpSpPr bwMode="auto">
          <a:xfrm>
            <a:off x="889000" y="2360613"/>
            <a:ext cx="1143000" cy="2057400"/>
            <a:chOff x="1776" y="1536"/>
            <a:chExt cx="720" cy="1296"/>
          </a:xfrm>
        </p:grpSpPr>
        <p:sp>
          <p:nvSpPr>
            <p:cNvPr id="130092" name="Rectangle 10"/>
            <p:cNvSpPr>
              <a:spLocks noChangeArrowheads="1"/>
            </p:cNvSpPr>
            <p:nvPr/>
          </p:nvSpPr>
          <p:spPr bwMode="auto">
            <a:xfrm>
              <a:off x="1776" y="1632"/>
              <a:ext cx="720" cy="12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sp>
          <p:nvSpPr>
            <p:cNvPr id="130093" name="Rectangle 11"/>
            <p:cNvSpPr>
              <a:spLocks noChangeArrowheads="1"/>
            </p:cNvSpPr>
            <p:nvPr/>
          </p:nvSpPr>
          <p:spPr bwMode="auto">
            <a:xfrm flipH="1" flipV="1">
              <a:off x="2064" y="1536"/>
              <a:ext cx="144" cy="96"/>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endParaRPr lang="en-US"/>
            </a:p>
          </p:txBody>
        </p:sp>
        <p:sp>
          <p:nvSpPr>
            <p:cNvPr id="130094" name="Rectangle 12"/>
            <p:cNvSpPr>
              <a:spLocks noChangeArrowheads="1"/>
            </p:cNvSpPr>
            <p:nvPr/>
          </p:nvSpPr>
          <p:spPr bwMode="auto">
            <a:xfrm>
              <a:off x="2016" y="2688"/>
              <a:ext cx="144" cy="144"/>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130095" name="AutoShape 13"/>
            <p:cNvSpPr>
              <a:spLocks noChangeArrowheads="1"/>
            </p:cNvSpPr>
            <p:nvPr/>
          </p:nvSpPr>
          <p:spPr bwMode="auto">
            <a:xfrm>
              <a:off x="1920" y="2400"/>
              <a:ext cx="336" cy="288"/>
            </a:xfrm>
            <a:prstGeom prst="triangle">
              <a:avLst>
                <a:gd name="adj" fmla="val 50000"/>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pPr algn="ctr"/>
              <a:endParaRPr lang="en-US">
                <a:solidFill>
                  <a:schemeClr val="bg1"/>
                </a:solidFill>
              </a:endParaRPr>
            </a:p>
          </p:txBody>
        </p:sp>
        <p:grpSp>
          <p:nvGrpSpPr>
            <p:cNvPr id="4" name="Group 14"/>
            <p:cNvGrpSpPr>
              <a:grpSpLocks/>
            </p:cNvGrpSpPr>
            <p:nvPr/>
          </p:nvGrpSpPr>
          <p:grpSpPr bwMode="auto">
            <a:xfrm>
              <a:off x="1968" y="1632"/>
              <a:ext cx="336" cy="384"/>
              <a:chOff x="2064" y="1776"/>
              <a:chExt cx="336" cy="384"/>
            </a:xfrm>
          </p:grpSpPr>
          <p:sp>
            <p:nvSpPr>
              <p:cNvPr id="130097" name="Oval 15"/>
              <p:cNvSpPr>
                <a:spLocks noChangeArrowheads="1"/>
              </p:cNvSpPr>
              <p:nvPr/>
            </p:nvSpPr>
            <p:spPr bwMode="auto">
              <a:xfrm>
                <a:off x="2064" y="1872"/>
                <a:ext cx="336" cy="288"/>
              </a:xfrm>
              <a:prstGeom prst="ellipse">
                <a:avLst/>
              </a:prstGeom>
              <a:solidFill>
                <a:srgbClr val="33CCFF"/>
              </a:solidFill>
              <a:ln w="9525">
                <a:round/>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sp>
            <p:nvSpPr>
              <p:cNvPr id="130098" name="Rectangle 16"/>
              <p:cNvSpPr>
                <a:spLocks noChangeArrowheads="1"/>
              </p:cNvSpPr>
              <p:nvPr/>
            </p:nvSpPr>
            <p:spPr bwMode="auto">
              <a:xfrm flipH="1" flipV="1">
                <a:off x="2160" y="1776"/>
                <a:ext cx="144" cy="96"/>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endParaRPr lang="en-US"/>
              </a:p>
            </p:txBody>
          </p:sp>
        </p:grpSp>
      </p:grpSp>
      <p:sp>
        <p:nvSpPr>
          <p:cNvPr id="130055" name="Rectangle 19"/>
          <p:cNvSpPr>
            <a:spLocks noChangeArrowheads="1"/>
          </p:cNvSpPr>
          <p:nvPr/>
        </p:nvSpPr>
        <p:spPr bwMode="auto">
          <a:xfrm flipH="1">
            <a:off x="800100" y="14478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sp>
        <p:nvSpPr>
          <p:cNvPr id="130056" name="Rectangle 20"/>
          <p:cNvSpPr>
            <a:spLocks noChangeArrowheads="1"/>
          </p:cNvSpPr>
          <p:nvPr/>
        </p:nvSpPr>
        <p:spPr bwMode="auto">
          <a:xfrm flipH="1">
            <a:off x="3124200" y="2667000"/>
            <a:ext cx="8382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30057" name="Rectangle 21"/>
          <p:cNvSpPr>
            <a:spLocks noChangeArrowheads="1"/>
          </p:cNvSpPr>
          <p:nvPr/>
        </p:nvSpPr>
        <p:spPr bwMode="auto">
          <a:xfrm flipH="1" flipV="1">
            <a:off x="3429000" y="2362200"/>
            <a:ext cx="228600" cy="3048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grpSp>
        <p:nvGrpSpPr>
          <p:cNvPr id="5" name="Group 22"/>
          <p:cNvGrpSpPr>
            <a:grpSpLocks/>
          </p:cNvGrpSpPr>
          <p:nvPr/>
        </p:nvGrpSpPr>
        <p:grpSpPr bwMode="auto">
          <a:xfrm>
            <a:off x="2590800" y="3581400"/>
            <a:ext cx="1447800" cy="1828800"/>
            <a:chOff x="1632" y="2256"/>
            <a:chExt cx="912" cy="1152"/>
          </a:xfrm>
        </p:grpSpPr>
        <p:sp>
          <p:nvSpPr>
            <p:cNvPr id="130089" name="Rectangle 23"/>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r>
                <a:rPr lang="en-US">
                  <a:solidFill>
                    <a:schemeClr val="bg1"/>
                  </a:solidFill>
                </a:rPr>
                <a:t>SCADA</a:t>
              </a:r>
            </a:p>
          </p:txBody>
        </p:sp>
        <p:sp>
          <p:nvSpPr>
            <p:cNvPr id="130090" name="Rectangle 24"/>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endParaRPr lang="en-US"/>
            </a:p>
          </p:txBody>
        </p:sp>
        <p:sp>
          <p:nvSpPr>
            <p:cNvPr id="130091" name="Rectangle 25"/>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sp>
        <p:nvSpPr>
          <p:cNvPr id="130059" name="Rectangle 26"/>
          <p:cNvSpPr>
            <a:spLocks noChangeArrowheads="1"/>
          </p:cNvSpPr>
          <p:nvPr/>
        </p:nvSpPr>
        <p:spPr bwMode="auto">
          <a:xfrm>
            <a:off x="1981200" y="3352800"/>
            <a:ext cx="609600" cy="228600"/>
          </a:xfrm>
          <a:prstGeom prst="rect">
            <a:avLst/>
          </a:prstGeom>
          <a:solidFill>
            <a:schemeClr val="bg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1"/>
            </a:extrusionClr>
          </a:sp3d>
        </p:spPr>
        <p:txBody>
          <a:bodyPr wrap="none" anchor="ctr">
            <a:flatTx/>
          </a:bodyPr>
          <a:lstStyle/>
          <a:p>
            <a:endParaRPr lang="en-US"/>
          </a:p>
        </p:txBody>
      </p:sp>
      <p:grpSp>
        <p:nvGrpSpPr>
          <p:cNvPr id="6" name="Group 30"/>
          <p:cNvGrpSpPr>
            <a:grpSpLocks/>
          </p:cNvGrpSpPr>
          <p:nvPr/>
        </p:nvGrpSpPr>
        <p:grpSpPr bwMode="auto">
          <a:xfrm>
            <a:off x="2362200" y="2362200"/>
            <a:ext cx="2438400" cy="1752600"/>
            <a:chOff x="1488" y="1488"/>
            <a:chExt cx="1536" cy="1104"/>
          </a:xfrm>
        </p:grpSpPr>
        <p:sp>
          <p:nvSpPr>
            <p:cNvPr id="130082" name="Rectangle 31"/>
            <p:cNvSpPr>
              <a:spLocks noChangeArrowheads="1"/>
            </p:cNvSpPr>
            <p:nvPr/>
          </p:nvSpPr>
          <p:spPr bwMode="auto">
            <a:xfrm>
              <a:off x="1488" y="1776"/>
              <a:ext cx="1536" cy="816"/>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30083" name="Rectangle 32"/>
            <p:cNvSpPr>
              <a:spLocks noChangeArrowheads="1"/>
            </p:cNvSpPr>
            <p:nvPr/>
          </p:nvSpPr>
          <p:spPr bwMode="auto">
            <a:xfrm>
              <a:off x="1488" y="2112"/>
              <a:ext cx="192" cy="144"/>
            </a:xfrm>
            <a:prstGeom prst="rect">
              <a:avLst/>
            </a:prstGeom>
            <a:solidFill>
              <a:schemeClr val="bg1"/>
            </a:solidFill>
            <a:ln w="9525">
              <a:miter lim="800000"/>
              <a:headEnd/>
              <a:tailEnd/>
            </a:ln>
            <a:scene3d>
              <a:camera prst="legacyObliqueTopRight"/>
              <a:lightRig rig="legacyFlat3" dir="b"/>
            </a:scene3d>
            <a:sp3d prstMaterial="legacyMatte">
              <a:bevelT w="13500" h="13500" prst="angle"/>
              <a:bevelB w="13500" h="13500" prst="angle"/>
              <a:extrusionClr>
                <a:schemeClr val="bg1"/>
              </a:extrusionClr>
            </a:sp3d>
          </p:spPr>
          <p:txBody>
            <a:bodyPr wrap="none" anchor="ctr">
              <a:flatTx/>
            </a:bodyPr>
            <a:lstStyle/>
            <a:p>
              <a:endParaRPr lang="en-US"/>
            </a:p>
          </p:txBody>
        </p:sp>
        <p:sp>
          <p:nvSpPr>
            <p:cNvPr id="130084" name="Rectangle 33"/>
            <p:cNvSpPr>
              <a:spLocks noChangeArrowheads="1"/>
            </p:cNvSpPr>
            <p:nvPr/>
          </p:nvSpPr>
          <p:spPr bwMode="auto">
            <a:xfrm flipH="1">
              <a:off x="1968" y="2256"/>
              <a:ext cx="240" cy="336"/>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nvGrpSpPr>
            <p:cNvPr id="7" name="Group 34"/>
            <p:cNvGrpSpPr>
              <a:grpSpLocks/>
            </p:cNvGrpSpPr>
            <p:nvPr/>
          </p:nvGrpSpPr>
          <p:grpSpPr bwMode="auto">
            <a:xfrm>
              <a:off x="1968" y="1488"/>
              <a:ext cx="528" cy="384"/>
              <a:chOff x="3360" y="1632"/>
              <a:chExt cx="528" cy="384"/>
            </a:xfrm>
          </p:grpSpPr>
          <p:sp>
            <p:nvSpPr>
              <p:cNvPr id="130086" name="Rectangle 35"/>
              <p:cNvSpPr>
                <a:spLocks noChangeArrowheads="1"/>
              </p:cNvSpPr>
              <p:nvPr/>
            </p:nvSpPr>
            <p:spPr bwMode="auto">
              <a:xfrm flipH="1">
                <a:off x="3360" y="1824"/>
                <a:ext cx="528" cy="48"/>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30087" name="Rectangle 36"/>
              <p:cNvSpPr>
                <a:spLocks noChangeArrowheads="1"/>
              </p:cNvSpPr>
              <p:nvPr/>
            </p:nvSpPr>
            <p:spPr bwMode="auto">
              <a:xfrm flipH="1" flipV="1">
                <a:off x="3552" y="1632"/>
                <a:ext cx="144"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sp>
            <p:nvSpPr>
              <p:cNvPr id="130088" name="Rectangle 37"/>
              <p:cNvSpPr>
                <a:spLocks noChangeArrowheads="1"/>
              </p:cNvSpPr>
              <p:nvPr/>
            </p:nvSpPr>
            <p:spPr bwMode="auto">
              <a:xfrm flipH="1">
                <a:off x="3360" y="1824"/>
                <a:ext cx="528"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grpSp>
      </p:grpSp>
      <p:sp>
        <p:nvSpPr>
          <p:cNvPr id="130061" name="Rectangle 38"/>
          <p:cNvSpPr>
            <a:spLocks noChangeArrowheads="1"/>
          </p:cNvSpPr>
          <p:nvPr/>
        </p:nvSpPr>
        <p:spPr bwMode="auto">
          <a:xfrm flipH="1">
            <a:off x="2819400" y="1447800"/>
            <a:ext cx="1524000" cy="914400"/>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r>
              <a:rPr lang="en-US">
                <a:solidFill>
                  <a:schemeClr val="bg1"/>
                </a:solidFill>
              </a:rPr>
              <a:t>Outage</a:t>
            </a:r>
          </a:p>
          <a:p>
            <a:pPr algn="ctr"/>
            <a:r>
              <a:rPr lang="en-US">
                <a:solidFill>
                  <a:schemeClr val="bg1"/>
                </a:solidFill>
              </a:rPr>
              <a:t>Management</a:t>
            </a:r>
          </a:p>
        </p:txBody>
      </p:sp>
      <p:grpSp>
        <p:nvGrpSpPr>
          <p:cNvPr id="8" name="Group 39"/>
          <p:cNvGrpSpPr>
            <a:grpSpLocks/>
          </p:cNvGrpSpPr>
          <p:nvPr/>
        </p:nvGrpSpPr>
        <p:grpSpPr bwMode="auto">
          <a:xfrm>
            <a:off x="4572000" y="3657600"/>
            <a:ext cx="1447800" cy="1752600"/>
            <a:chOff x="2880" y="2304"/>
            <a:chExt cx="912" cy="1104"/>
          </a:xfrm>
        </p:grpSpPr>
        <p:sp>
          <p:nvSpPr>
            <p:cNvPr id="130079" name="Rectangle 40"/>
            <p:cNvSpPr>
              <a:spLocks noChangeArrowheads="1"/>
            </p:cNvSpPr>
            <p:nvPr/>
          </p:nvSpPr>
          <p:spPr bwMode="auto">
            <a:xfrm>
              <a:off x="2880" y="2832"/>
              <a:ext cx="912" cy="576"/>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pPr algn="ctr"/>
              <a:r>
                <a:rPr lang="en-US">
                  <a:solidFill>
                    <a:schemeClr val="bg1"/>
                  </a:solidFill>
                </a:rPr>
                <a:t>Protection</a:t>
              </a:r>
            </a:p>
          </p:txBody>
        </p:sp>
        <p:sp>
          <p:nvSpPr>
            <p:cNvPr id="130080" name="Rectangle 41"/>
            <p:cNvSpPr>
              <a:spLocks noChangeArrowheads="1"/>
            </p:cNvSpPr>
            <p:nvPr/>
          </p:nvSpPr>
          <p:spPr bwMode="auto">
            <a:xfrm>
              <a:off x="3264" y="2640"/>
              <a:ext cx="144" cy="192"/>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p>
          </p:txBody>
        </p:sp>
        <p:sp>
          <p:nvSpPr>
            <p:cNvPr id="130081" name="AutoShape 42"/>
            <p:cNvSpPr>
              <a:spLocks noChangeArrowheads="1"/>
            </p:cNvSpPr>
            <p:nvPr/>
          </p:nvSpPr>
          <p:spPr bwMode="auto">
            <a:xfrm>
              <a:off x="3120" y="2304"/>
              <a:ext cx="43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p>
          </p:txBody>
        </p:sp>
      </p:grpSp>
      <p:grpSp>
        <p:nvGrpSpPr>
          <p:cNvPr id="9" name="Group 46"/>
          <p:cNvGrpSpPr>
            <a:grpSpLocks/>
          </p:cNvGrpSpPr>
          <p:nvPr/>
        </p:nvGrpSpPr>
        <p:grpSpPr bwMode="auto">
          <a:xfrm>
            <a:off x="4800600" y="2971800"/>
            <a:ext cx="1981200" cy="838200"/>
            <a:chOff x="3024" y="1872"/>
            <a:chExt cx="1248" cy="528"/>
          </a:xfrm>
        </p:grpSpPr>
        <p:sp>
          <p:nvSpPr>
            <p:cNvPr id="130075" name="Rectangle 47"/>
            <p:cNvSpPr>
              <a:spLocks noChangeArrowheads="1"/>
            </p:cNvSpPr>
            <p:nvPr/>
          </p:nvSpPr>
          <p:spPr bwMode="auto">
            <a:xfrm>
              <a:off x="3024" y="1872"/>
              <a:ext cx="1248" cy="528"/>
            </a:xfrm>
            <a:prstGeom prst="rect">
              <a:avLst/>
            </a:prstGeom>
            <a:solidFill>
              <a:srgbClr val="99FF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FF33"/>
              </a:extrusionClr>
            </a:sp3d>
          </p:spPr>
          <p:txBody>
            <a:bodyPr wrap="none" anchor="ctr">
              <a:flatTx/>
            </a:bodyPr>
            <a:lstStyle/>
            <a:p>
              <a:endParaRPr lang="en-US"/>
            </a:p>
          </p:txBody>
        </p:sp>
        <p:sp>
          <p:nvSpPr>
            <p:cNvPr id="130076" name="AutoShape 48"/>
            <p:cNvSpPr>
              <a:spLocks noChangeArrowheads="1"/>
            </p:cNvSpPr>
            <p:nvPr/>
          </p:nvSpPr>
          <p:spPr bwMode="auto">
            <a:xfrm>
              <a:off x="3120" y="2304"/>
              <a:ext cx="432" cy="9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50 w 21600"/>
                <a:gd name="T13" fmla="*/ 2475 h 21600"/>
                <a:gd name="T14" fmla="*/ 19050 w 21600"/>
                <a:gd name="T15" fmla="*/ 19125 h 21600"/>
              </a:gdLst>
              <a:ahLst/>
              <a:cxnLst>
                <a:cxn ang="T8">
                  <a:pos x="T0" y="T1"/>
                </a:cxn>
                <a:cxn ang="T9">
                  <a:pos x="T2" y="T3"/>
                </a:cxn>
                <a:cxn ang="T10">
                  <a:pos x="T4" y="T5"/>
                </a:cxn>
                <a:cxn ang="T11">
                  <a:pos x="T6" y="T7"/>
                </a:cxn>
              </a:cxnLst>
              <a:rect l="T12" t="T13" r="T14" b="T15"/>
              <a:pathLst>
                <a:path w="21600" h="21600">
                  <a:moveTo>
                    <a:pt x="0" y="0"/>
                  </a:moveTo>
                  <a:lnTo>
                    <a:pt x="1473" y="21600"/>
                  </a:lnTo>
                  <a:lnTo>
                    <a:pt x="20127" y="21600"/>
                  </a:lnTo>
                  <a:lnTo>
                    <a:pt x="21600" y="0"/>
                  </a:lnTo>
                  <a:close/>
                </a:path>
              </a:pathLst>
            </a:custGeom>
            <a:solidFill>
              <a:srgbClr val="9900CC"/>
            </a:solidFill>
            <a:ln w="9525">
              <a:miter lim="800000"/>
              <a:headEnd/>
              <a:tailEnd/>
            </a:ln>
            <a:scene3d>
              <a:camera prst="legacyObliqueTopRight"/>
              <a:lightRig rig="legacyFlat3" dir="b"/>
            </a:scene3d>
            <a:sp3d prstMaterial="legacyMatte">
              <a:bevelT w="13500" h="13500" prst="angle"/>
              <a:bevelB w="13500" h="13500" prst="angle"/>
              <a:extrusionClr>
                <a:srgbClr val="9900CC"/>
              </a:extrusionClr>
            </a:sp3d>
          </p:spPr>
          <p:txBody>
            <a:bodyPr wrap="none" anchor="ctr">
              <a:flatTx/>
            </a:bodyPr>
            <a:lstStyle/>
            <a:p>
              <a:endParaRPr lang="en-US"/>
            </a:p>
          </p:txBody>
        </p:sp>
        <p:sp>
          <p:nvSpPr>
            <p:cNvPr id="130077" name="Rectangle 49"/>
            <p:cNvSpPr>
              <a:spLocks noChangeArrowheads="1"/>
            </p:cNvSpPr>
            <p:nvPr/>
          </p:nvSpPr>
          <p:spPr bwMode="auto">
            <a:xfrm>
              <a:off x="3024" y="2064"/>
              <a:ext cx="240" cy="96"/>
            </a:xfrm>
            <a:prstGeom prst="rect">
              <a:avLst/>
            </a:prstGeom>
            <a:solidFill>
              <a:schemeClr val="accent1"/>
            </a:solidFill>
            <a:ln w="9525">
              <a:miter lim="800000"/>
              <a:headEnd/>
              <a:tailEnd/>
            </a:ln>
            <a:scene3d>
              <a:camera prst="legacyObliqueTopRigh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130078" name="AutoShape 50"/>
            <p:cNvSpPr>
              <a:spLocks noChangeArrowheads="1"/>
            </p:cNvSpPr>
            <p:nvPr/>
          </p:nvSpPr>
          <p:spPr bwMode="auto">
            <a:xfrm flipH="1" flipV="1">
              <a:off x="3456" y="1872"/>
              <a:ext cx="192" cy="96"/>
            </a:xfrm>
            <a:prstGeom prst="triangle">
              <a:avLst>
                <a:gd name="adj" fmla="val 50000"/>
              </a:avLst>
            </a:prstGeom>
            <a:solidFill>
              <a:srgbClr val="990033"/>
            </a:solidFill>
            <a:ln w="9525">
              <a:miter lim="800000"/>
              <a:headEnd/>
              <a:tailEnd/>
            </a:ln>
            <a:scene3d>
              <a:camera prst="legacyObliqueTopRight"/>
              <a:lightRig rig="legacyFlat3" dir="b"/>
            </a:scene3d>
            <a:sp3d prstMaterial="legacyMatte">
              <a:bevelT w="13500" h="13500" prst="angle"/>
              <a:bevelB w="13500" h="13500" prst="angle"/>
              <a:extrusionClr>
                <a:srgbClr val="990033"/>
              </a:extrusionClr>
            </a:sp3d>
          </p:spPr>
          <p:txBody>
            <a:bodyPr wrap="none" anchor="ctr">
              <a:flatTx/>
            </a:bodyPr>
            <a:lstStyle/>
            <a:p>
              <a:endParaRPr lang="en-US"/>
            </a:p>
          </p:txBody>
        </p:sp>
      </p:grpSp>
      <p:sp>
        <p:nvSpPr>
          <p:cNvPr id="130064" name="AutoShape 51"/>
          <p:cNvSpPr>
            <a:spLocks noChangeArrowheads="1"/>
          </p:cNvSpPr>
          <p:nvPr/>
        </p:nvSpPr>
        <p:spPr bwMode="auto">
          <a:xfrm>
            <a:off x="5334000" y="2514600"/>
            <a:ext cx="609600" cy="609600"/>
          </a:xfrm>
          <a:prstGeom prst="diamond">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endParaRPr lang="en-US"/>
          </a:p>
        </p:txBody>
      </p:sp>
      <p:sp>
        <p:nvSpPr>
          <p:cNvPr id="130065" name="Rectangle 52"/>
          <p:cNvSpPr>
            <a:spLocks noChangeArrowheads="1"/>
          </p:cNvSpPr>
          <p:nvPr/>
        </p:nvSpPr>
        <p:spPr bwMode="auto">
          <a:xfrm>
            <a:off x="5562600" y="2362200"/>
            <a:ext cx="228600" cy="304800"/>
          </a:xfrm>
          <a:prstGeom prst="rect">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endParaRPr lang="en-US"/>
          </a:p>
        </p:txBody>
      </p:sp>
      <p:sp>
        <p:nvSpPr>
          <p:cNvPr id="130066" name="Rectangle 53"/>
          <p:cNvSpPr>
            <a:spLocks noChangeArrowheads="1"/>
          </p:cNvSpPr>
          <p:nvPr/>
        </p:nvSpPr>
        <p:spPr bwMode="auto">
          <a:xfrm flipH="1">
            <a:off x="4876800" y="1447800"/>
            <a:ext cx="1524000" cy="914400"/>
          </a:xfrm>
          <a:prstGeom prst="rect">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pPr algn="ctr"/>
            <a:r>
              <a:rPr lang="en-US">
                <a:solidFill>
                  <a:schemeClr val="bg1"/>
                </a:solidFill>
              </a:rPr>
              <a:t>Real-Time </a:t>
            </a:r>
          </a:p>
          <a:p>
            <a:pPr algn="ctr"/>
            <a:r>
              <a:rPr lang="en-US">
                <a:solidFill>
                  <a:schemeClr val="bg1"/>
                </a:solidFill>
              </a:rPr>
              <a:t>Contingency</a:t>
            </a:r>
          </a:p>
        </p:txBody>
      </p:sp>
      <p:grpSp>
        <p:nvGrpSpPr>
          <p:cNvPr id="10" name="Group 54"/>
          <p:cNvGrpSpPr>
            <a:grpSpLocks/>
          </p:cNvGrpSpPr>
          <p:nvPr/>
        </p:nvGrpSpPr>
        <p:grpSpPr bwMode="auto">
          <a:xfrm>
            <a:off x="6705600" y="685800"/>
            <a:ext cx="1981200" cy="2895600"/>
            <a:chOff x="4224" y="432"/>
            <a:chExt cx="1248" cy="1824"/>
          </a:xfrm>
        </p:grpSpPr>
        <p:sp>
          <p:nvSpPr>
            <p:cNvPr id="130068" name="AutoShape 55"/>
            <p:cNvSpPr>
              <a:spLocks noChangeArrowheads="1"/>
            </p:cNvSpPr>
            <p:nvPr/>
          </p:nvSpPr>
          <p:spPr bwMode="auto">
            <a:xfrm>
              <a:off x="4800" y="2016"/>
              <a:ext cx="576" cy="240"/>
            </a:xfrm>
            <a:prstGeom prst="hexagon">
              <a:avLst>
                <a:gd name="adj" fmla="val 60000"/>
                <a:gd name="vf" fmla="val 115470"/>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sp>
          <p:nvSpPr>
            <p:cNvPr id="130069" name="Rectangle 56"/>
            <p:cNvSpPr>
              <a:spLocks noChangeArrowheads="1"/>
            </p:cNvSpPr>
            <p:nvPr/>
          </p:nvSpPr>
          <p:spPr bwMode="auto">
            <a:xfrm>
              <a:off x="5040" y="1776"/>
              <a:ext cx="96" cy="240"/>
            </a:xfrm>
            <a:prstGeom prst="rect">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sp>
          <p:nvSpPr>
            <p:cNvPr id="130070" name="AutoShape 57"/>
            <p:cNvSpPr>
              <a:spLocks noChangeArrowheads="1"/>
            </p:cNvSpPr>
            <p:nvPr/>
          </p:nvSpPr>
          <p:spPr bwMode="auto">
            <a:xfrm>
              <a:off x="4224" y="1152"/>
              <a:ext cx="288" cy="384"/>
            </a:xfrm>
            <a:prstGeom prst="octagon">
              <a:avLst>
                <a:gd name="adj" fmla="val 29287"/>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sp>
          <p:nvSpPr>
            <p:cNvPr id="130071" name="Rectangle 58"/>
            <p:cNvSpPr>
              <a:spLocks noChangeArrowheads="1"/>
            </p:cNvSpPr>
            <p:nvPr/>
          </p:nvSpPr>
          <p:spPr bwMode="auto">
            <a:xfrm>
              <a:off x="4512" y="1248"/>
              <a:ext cx="240" cy="144"/>
            </a:xfrm>
            <a:prstGeom prst="rect">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sp>
          <p:nvSpPr>
            <p:cNvPr id="130072" name="Rectangle 59"/>
            <p:cNvSpPr>
              <a:spLocks noChangeArrowheads="1"/>
            </p:cNvSpPr>
            <p:nvPr/>
          </p:nvSpPr>
          <p:spPr bwMode="auto">
            <a:xfrm>
              <a:off x="4752" y="912"/>
              <a:ext cx="720" cy="864"/>
            </a:xfrm>
            <a:prstGeom prst="rect">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pPr algn="ctr"/>
              <a:r>
                <a:rPr lang="en-US">
                  <a:solidFill>
                    <a:schemeClr val="bg1"/>
                  </a:solidFill>
                </a:rPr>
                <a:t>Security</a:t>
              </a:r>
            </a:p>
          </p:txBody>
        </p:sp>
        <p:sp>
          <p:nvSpPr>
            <p:cNvPr id="130073" name="Rectangle 60"/>
            <p:cNvSpPr>
              <a:spLocks noChangeArrowheads="1"/>
            </p:cNvSpPr>
            <p:nvPr/>
          </p:nvSpPr>
          <p:spPr bwMode="auto">
            <a:xfrm>
              <a:off x="5040" y="672"/>
              <a:ext cx="96" cy="240"/>
            </a:xfrm>
            <a:prstGeom prst="rect">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sp>
          <p:nvSpPr>
            <p:cNvPr id="130074" name="AutoShape 61"/>
            <p:cNvSpPr>
              <a:spLocks noChangeArrowheads="1"/>
            </p:cNvSpPr>
            <p:nvPr/>
          </p:nvSpPr>
          <p:spPr bwMode="auto">
            <a:xfrm>
              <a:off x="4896" y="432"/>
              <a:ext cx="384" cy="240"/>
            </a:xfrm>
            <a:prstGeom prst="plus">
              <a:avLst>
                <a:gd name="adj" fmla="val 25000"/>
              </a:avLst>
            </a:prstGeom>
            <a:solidFill>
              <a:srgbClr val="77777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77777"/>
              </a:extrusionClr>
            </a:sp3d>
          </p:spPr>
          <p:txBody>
            <a:bodyPr wrap="none" anchor="ctr">
              <a:flatTx/>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1+#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Philosophy</a:t>
            </a:r>
            <a:endParaRPr lang="en-US" dirty="0"/>
          </a:p>
        </p:txBody>
      </p:sp>
      <p:graphicFrame>
        <p:nvGraphicFramePr>
          <p:cNvPr id="13" name="Diagram 12"/>
          <p:cNvGraphicFramePr/>
          <p:nvPr/>
        </p:nvGraphicFramePr>
        <p:xfrm>
          <a:off x="1986454" y="1907627"/>
          <a:ext cx="5050221" cy="391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ChangeArrowheads="1"/>
          </p:cNvSpPr>
          <p:nvPr/>
        </p:nvSpPr>
        <p:spPr bwMode="auto">
          <a:xfrm>
            <a:off x="685800" y="5181600"/>
            <a:ext cx="1447800" cy="914400"/>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31075" name="Rectangle 3"/>
          <p:cNvSpPr>
            <a:spLocks noGrp="1" noChangeArrowheads="1"/>
          </p:cNvSpPr>
          <p:nvPr>
            <p:ph type="title" idx="4294967295"/>
          </p:nvPr>
        </p:nvSpPr>
        <p:spPr>
          <a:xfrm>
            <a:off x="228600" y="114300"/>
            <a:ext cx="7772400" cy="723900"/>
          </a:xfrm>
        </p:spPr>
        <p:txBody>
          <a:bodyPr lIns="91440" tIns="45720" rIns="91440" bIns="45720" anchor="ctr"/>
          <a:lstStyle/>
          <a:p>
            <a:pPr eaLnBrk="1" hangingPunct="1"/>
            <a:r>
              <a:rPr lang="en-US" smtClean="0"/>
              <a:t>Doing it Right: Top-Down Architecture</a:t>
            </a:r>
          </a:p>
        </p:txBody>
      </p:sp>
      <p:sp>
        <p:nvSpPr>
          <p:cNvPr id="485380" name="Rectangle 4"/>
          <p:cNvSpPr>
            <a:spLocks noGrp="1" noChangeArrowheads="1"/>
          </p:cNvSpPr>
          <p:nvPr>
            <p:ph idx="4294967295"/>
          </p:nvPr>
        </p:nvSpPr>
        <p:spPr>
          <a:xfrm>
            <a:off x="3206750" y="1412875"/>
            <a:ext cx="5784850" cy="2674938"/>
          </a:xfrm>
        </p:spPr>
        <p:txBody>
          <a:bodyPr lIns="91440" tIns="45720" rIns="91440" bIns="45720"/>
          <a:lstStyle/>
          <a:p>
            <a:pPr eaLnBrk="1" hangingPunct="1">
              <a:lnSpc>
                <a:spcPct val="85000"/>
              </a:lnSpc>
            </a:pPr>
            <a:r>
              <a:rPr lang="en-US" sz="2500" smtClean="0"/>
              <a:t>Define standardized interfaces first</a:t>
            </a:r>
          </a:p>
          <a:p>
            <a:pPr eaLnBrk="1" hangingPunct="1">
              <a:lnSpc>
                <a:spcPct val="85000"/>
              </a:lnSpc>
            </a:pPr>
            <a:r>
              <a:rPr lang="en-US" sz="2500" smtClean="0"/>
              <a:t>Incorporate security, network management and other strategies right from the beginning</a:t>
            </a:r>
          </a:p>
          <a:p>
            <a:pPr eaLnBrk="1" hangingPunct="1">
              <a:lnSpc>
                <a:spcPct val="85000"/>
              </a:lnSpc>
            </a:pPr>
            <a:r>
              <a:rPr lang="en-US" sz="2500" smtClean="0"/>
              <a:t>Initial costs are a bit more than one-off integration, but not much more</a:t>
            </a:r>
          </a:p>
          <a:p>
            <a:pPr eaLnBrk="1" hangingPunct="1">
              <a:lnSpc>
                <a:spcPct val="85000"/>
              </a:lnSpc>
            </a:pPr>
            <a:r>
              <a:rPr lang="en-US" sz="2500" smtClean="0"/>
              <a:t>New applications can build directly to the new architecture</a:t>
            </a:r>
          </a:p>
        </p:txBody>
      </p:sp>
      <p:grpSp>
        <p:nvGrpSpPr>
          <p:cNvPr id="2" name="Group 5"/>
          <p:cNvGrpSpPr>
            <a:grpSpLocks/>
          </p:cNvGrpSpPr>
          <p:nvPr/>
        </p:nvGrpSpPr>
        <p:grpSpPr bwMode="auto">
          <a:xfrm>
            <a:off x="381000" y="2362200"/>
            <a:ext cx="2286000" cy="2819400"/>
            <a:chOff x="240" y="1344"/>
            <a:chExt cx="1440" cy="1776"/>
          </a:xfrm>
        </p:grpSpPr>
        <p:sp>
          <p:nvSpPr>
            <p:cNvPr id="131081" name="Freeform 6"/>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1082" name="AutoShape 7"/>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r>
                <a:rPr lang="en-US" sz="1200">
                  <a:solidFill>
                    <a:schemeClr val="bg1"/>
                  </a:solidFill>
                </a:rPr>
                <a:t>Data Management</a:t>
              </a:r>
            </a:p>
          </p:txBody>
        </p:sp>
        <p:sp>
          <p:nvSpPr>
            <p:cNvPr id="131083" name="AutoShape 8"/>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ctr"/>
              <a:r>
                <a:rPr lang="en-US" sz="1200">
                  <a:solidFill>
                    <a:schemeClr val="bg1"/>
                  </a:solidFill>
                </a:rPr>
                <a:t>Network Management</a:t>
              </a:r>
            </a:p>
          </p:txBody>
        </p:sp>
        <p:sp>
          <p:nvSpPr>
            <p:cNvPr id="131084" name="AutoShape 9"/>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r>
                <a:rPr lang="en-US" sz="1200">
                  <a:solidFill>
                    <a:schemeClr val="bg1"/>
                  </a:solidFill>
                </a:rPr>
                <a:t>Security</a:t>
              </a:r>
            </a:p>
          </p:txBody>
        </p:sp>
        <p:sp>
          <p:nvSpPr>
            <p:cNvPr id="131085" name="Freeform 10"/>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sp>
        <p:nvSpPr>
          <p:cNvPr id="485387" name="Rectangle 11"/>
          <p:cNvSpPr>
            <a:spLocks noChangeArrowheads="1"/>
          </p:cNvSpPr>
          <p:nvPr/>
        </p:nvSpPr>
        <p:spPr bwMode="auto">
          <a:xfrm flipH="1">
            <a:off x="685800" y="14478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sp>
        <p:nvSpPr>
          <p:cNvPr id="485388" name="Rectangle 12"/>
          <p:cNvSpPr>
            <a:spLocks noChangeArrowheads="1"/>
          </p:cNvSpPr>
          <p:nvPr/>
        </p:nvSpPr>
        <p:spPr bwMode="auto">
          <a:xfrm>
            <a:off x="838200" y="4343400"/>
            <a:ext cx="1143000" cy="762000"/>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485389" name="Rectangle 13"/>
          <p:cNvSpPr>
            <a:spLocks noChangeArrowheads="1"/>
          </p:cNvSpPr>
          <p:nvPr/>
        </p:nvSpPr>
        <p:spPr bwMode="auto">
          <a:xfrm flipH="1">
            <a:off x="795338" y="2286000"/>
            <a:ext cx="1143000" cy="762000"/>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pPr algn="ctr"/>
            <a:endParaRPr lang="en-US">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38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5380">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8538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85380">
                                            <p:txEl>
                                              <p:pRg st="3" end="3"/>
                                            </p:txEl>
                                          </p:spTgt>
                                        </p:tgtEl>
                                        <p:attrNameLst>
                                          <p:attrName>style.visibility</p:attrName>
                                        </p:attrNameLst>
                                      </p:cBhvr>
                                      <p:to>
                                        <p:strVal val="visible"/>
                                      </p:to>
                                    </p:set>
                                  </p:childTnLst>
                                </p:cTn>
                              </p:par>
                              <p:par>
                                <p:cTn id="20" presetID="2" presetClass="entr" presetSubtype="1" fill="hold" grpId="0" nodeType="withEffect">
                                  <p:stCondLst>
                                    <p:cond delay="0"/>
                                  </p:stCondLst>
                                  <p:childTnLst>
                                    <p:set>
                                      <p:cBhvr>
                                        <p:cTn id="21" dur="1" fill="hold">
                                          <p:stCondLst>
                                            <p:cond delay="0"/>
                                          </p:stCondLst>
                                        </p:cTn>
                                        <p:tgtEl>
                                          <p:spTgt spid="485387"/>
                                        </p:tgtEl>
                                        <p:attrNameLst>
                                          <p:attrName>style.visibility</p:attrName>
                                        </p:attrNameLst>
                                      </p:cBhvr>
                                      <p:to>
                                        <p:strVal val="visible"/>
                                      </p:to>
                                    </p:set>
                                    <p:anim calcmode="lin" valueType="num">
                                      <p:cBhvr additive="base">
                                        <p:cTn id="22" dur="500" fill="hold"/>
                                        <p:tgtEl>
                                          <p:spTgt spid="485387"/>
                                        </p:tgtEl>
                                        <p:attrNameLst>
                                          <p:attrName>ppt_x</p:attrName>
                                        </p:attrNameLst>
                                      </p:cBhvr>
                                      <p:tavLst>
                                        <p:tav tm="0">
                                          <p:val>
                                            <p:strVal val="#ppt_x"/>
                                          </p:val>
                                        </p:tav>
                                        <p:tav tm="100000">
                                          <p:val>
                                            <p:strVal val="#ppt_x"/>
                                          </p:val>
                                        </p:tav>
                                      </p:tavLst>
                                    </p:anim>
                                    <p:anim calcmode="lin" valueType="num">
                                      <p:cBhvr additive="base">
                                        <p:cTn id="23" dur="500" fill="hold"/>
                                        <p:tgtEl>
                                          <p:spTgt spid="485387"/>
                                        </p:tgtEl>
                                        <p:attrNameLst>
                                          <p:attrName>ppt_y</p:attrName>
                                        </p:attrNameLst>
                                      </p:cBhvr>
                                      <p:tavLst>
                                        <p:tav tm="0">
                                          <p:val>
                                            <p:strVal val="0-#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85378"/>
                                        </p:tgtEl>
                                        <p:attrNameLst>
                                          <p:attrName>style.visibility</p:attrName>
                                        </p:attrNameLst>
                                      </p:cBhvr>
                                      <p:to>
                                        <p:strVal val="visible"/>
                                      </p:to>
                                    </p:set>
                                    <p:anim calcmode="lin" valueType="num">
                                      <p:cBhvr additive="base">
                                        <p:cTn id="26" dur="500" fill="hold"/>
                                        <p:tgtEl>
                                          <p:spTgt spid="485378"/>
                                        </p:tgtEl>
                                        <p:attrNameLst>
                                          <p:attrName>ppt_x</p:attrName>
                                        </p:attrNameLst>
                                      </p:cBhvr>
                                      <p:tavLst>
                                        <p:tav tm="0">
                                          <p:val>
                                            <p:strVal val="#ppt_x"/>
                                          </p:val>
                                        </p:tav>
                                        <p:tav tm="100000">
                                          <p:val>
                                            <p:strVal val="#ppt_x"/>
                                          </p:val>
                                        </p:tav>
                                      </p:tavLst>
                                    </p:anim>
                                    <p:anim calcmode="lin" valueType="num">
                                      <p:cBhvr additive="base">
                                        <p:cTn id="27" dur="500" fill="hold"/>
                                        <p:tgtEl>
                                          <p:spTgt spid="485378"/>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485389"/>
                                        </p:tgtEl>
                                        <p:attrNameLst>
                                          <p:attrName>style.visibility</p:attrName>
                                        </p:attrNameLst>
                                      </p:cBhvr>
                                      <p:to>
                                        <p:strVal val="visible"/>
                                      </p:to>
                                    </p:set>
                                    <p:animEffect transition="in" filter="wipe(up)">
                                      <p:cBhvr>
                                        <p:cTn id="31" dur="500"/>
                                        <p:tgtEl>
                                          <p:spTgt spid="48538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85388"/>
                                        </p:tgtEl>
                                        <p:attrNameLst>
                                          <p:attrName>style.visibility</p:attrName>
                                        </p:attrNameLst>
                                      </p:cBhvr>
                                      <p:to>
                                        <p:strVal val="visible"/>
                                      </p:to>
                                    </p:set>
                                    <p:animEffect transition="in" filter="wipe(down)">
                                      <p:cBhvr>
                                        <p:cTn id="34" dur="500"/>
                                        <p:tgtEl>
                                          <p:spTgt spid="48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8" grpId="0" animBg="1"/>
      <p:bldP spid="485387" grpId="0" animBg="1"/>
      <p:bldP spid="485388" grpId="0" animBg="1"/>
      <p:bldP spid="48538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685800" y="4953000"/>
            <a:ext cx="1447800" cy="914400"/>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bg1"/>
                </a:solidFill>
              </a:rPr>
              <a:t>AMR</a:t>
            </a:r>
          </a:p>
        </p:txBody>
      </p:sp>
      <p:sp>
        <p:nvSpPr>
          <p:cNvPr id="132099" name="Rectangle 3"/>
          <p:cNvSpPr>
            <a:spLocks noGrp="1" noChangeArrowheads="1"/>
          </p:cNvSpPr>
          <p:nvPr>
            <p:ph type="title" idx="4294967295"/>
          </p:nvPr>
        </p:nvSpPr>
        <p:spPr>
          <a:xfrm>
            <a:off x="381000" y="76200"/>
            <a:ext cx="7772400" cy="723900"/>
          </a:xfrm>
        </p:spPr>
        <p:txBody>
          <a:bodyPr lIns="91440" tIns="45720" rIns="91440" bIns="45720" anchor="ctr"/>
          <a:lstStyle/>
          <a:p>
            <a:pPr eaLnBrk="1" hangingPunct="1"/>
            <a:r>
              <a:rPr lang="en-US" smtClean="0"/>
              <a:t>Doing it Right: The Next Phase</a:t>
            </a:r>
          </a:p>
        </p:txBody>
      </p:sp>
      <p:sp>
        <p:nvSpPr>
          <p:cNvPr id="487428" name="Rectangle 4"/>
          <p:cNvSpPr>
            <a:spLocks noGrp="1" noChangeArrowheads="1"/>
          </p:cNvSpPr>
          <p:nvPr>
            <p:ph idx="4294967295"/>
          </p:nvPr>
        </p:nvSpPr>
        <p:spPr>
          <a:xfrm>
            <a:off x="5029200" y="914400"/>
            <a:ext cx="4114800" cy="3810000"/>
          </a:xfrm>
        </p:spPr>
        <p:txBody>
          <a:bodyPr lIns="91440" tIns="45720" rIns="91440" bIns="45720"/>
          <a:lstStyle/>
          <a:p>
            <a:pPr eaLnBrk="1" hangingPunct="1"/>
            <a:r>
              <a:rPr lang="en-US" smtClean="0"/>
              <a:t>Can re-use the development from the first phase</a:t>
            </a:r>
          </a:p>
          <a:p>
            <a:pPr eaLnBrk="1" hangingPunct="1"/>
            <a:r>
              <a:rPr lang="en-US" smtClean="0"/>
              <a:t>Expansion was expected</a:t>
            </a:r>
          </a:p>
          <a:p>
            <a:pPr eaLnBrk="1" hangingPunct="1"/>
            <a:r>
              <a:rPr lang="en-US" smtClean="0"/>
              <a:t>Adaptation to legacy systems was planned in advance</a:t>
            </a:r>
          </a:p>
          <a:p>
            <a:pPr eaLnBrk="1" hangingPunct="1"/>
            <a:r>
              <a:rPr lang="en-US" smtClean="0"/>
              <a:t>Overall costs much lower</a:t>
            </a:r>
            <a:r>
              <a:rPr lang="en-US" sz="2500" smtClean="0"/>
              <a:t> </a:t>
            </a:r>
          </a:p>
        </p:txBody>
      </p:sp>
      <p:grpSp>
        <p:nvGrpSpPr>
          <p:cNvPr id="2" name="Group 5"/>
          <p:cNvGrpSpPr>
            <a:grpSpLocks/>
          </p:cNvGrpSpPr>
          <p:nvPr/>
        </p:nvGrpSpPr>
        <p:grpSpPr bwMode="auto">
          <a:xfrm>
            <a:off x="2514600" y="4343400"/>
            <a:ext cx="1447800" cy="1828800"/>
            <a:chOff x="1632" y="2256"/>
            <a:chExt cx="912" cy="1152"/>
          </a:xfrm>
        </p:grpSpPr>
        <p:sp>
          <p:nvSpPr>
            <p:cNvPr id="132133" name="Rectangle 6"/>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r>
                <a:rPr lang="en-US">
                  <a:solidFill>
                    <a:schemeClr val="bg1"/>
                  </a:solidFill>
                </a:rPr>
                <a:t>SCADA</a:t>
              </a:r>
            </a:p>
          </p:txBody>
        </p:sp>
        <p:sp>
          <p:nvSpPr>
            <p:cNvPr id="132134" name="Rectangle 7"/>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endParaRPr lang="en-US"/>
            </a:p>
          </p:txBody>
        </p:sp>
        <p:sp>
          <p:nvSpPr>
            <p:cNvPr id="132135" name="Rectangle 8"/>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grpSp>
        <p:nvGrpSpPr>
          <p:cNvPr id="3" name="Group 9"/>
          <p:cNvGrpSpPr>
            <a:grpSpLocks/>
          </p:cNvGrpSpPr>
          <p:nvPr/>
        </p:nvGrpSpPr>
        <p:grpSpPr bwMode="auto">
          <a:xfrm>
            <a:off x="381000" y="2133600"/>
            <a:ext cx="2286000" cy="2819400"/>
            <a:chOff x="240" y="1344"/>
            <a:chExt cx="1440" cy="1776"/>
          </a:xfrm>
        </p:grpSpPr>
        <p:sp>
          <p:nvSpPr>
            <p:cNvPr id="132128" name="Freeform 10"/>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2129" name="AutoShape 11"/>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r>
                <a:rPr lang="en-US" sz="1200">
                  <a:solidFill>
                    <a:schemeClr val="bg1"/>
                  </a:solidFill>
                </a:rPr>
                <a:t>Data Management</a:t>
              </a:r>
            </a:p>
          </p:txBody>
        </p:sp>
        <p:sp>
          <p:nvSpPr>
            <p:cNvPr id="132130" name="AutoShape 12"/>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ctr"/>
              <a:r>
                <a:rPr lang="en-US" sz="1200">
                  <a:solidFill>
                    <a:schemeClr val="bg1"/>
                  </a:solidFill>
                </a:rPr>
                <a:t>Network Management</a:t>
              </a:r>
            </a:p>
          </p:txBody>
        </p:sp>
        <p:sp>
          <p:nvSpPr>
            <p:cNvPr id="132131" name="AutoShape 13"/>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r>
                <a:rPr lang="en-US" sz="1200">
                  <a:solidFill>
                    <a:schemeClr val="bg1"/>
                  </a:solidFill>
                </a:rPr>
                <a:t>Security</a:t>
              </a:r>
            </a:p>
          </p:txBody>
        </p:sp>
        <p:sp>
          <p:nvSpPr>
            <p:cNvPr id="132132" name="Freeform 14"/>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grpSp>
        <p:nvGrpSpPr>
          <p:cNvPr id="4" name="Group 15"/>
          <p:cNvGrpSpPr>
            <a:grpSpLocks/>
          </p:cNvGrpSpPr>
          <p:nvPr/>
        </p:nvGrpSpPr>
        <p:grpSpPr bwMode="auto">
          <a:xfrm>
            <a:off x="2286000" y="2133600"/>
            <a:ext cx="2286000" cy="2819400"/>
            <a:chOff x="240" y="1344"/>
            <a:chExt cx="1440" cy="1776"/>
          </a:xfrm>
        </p:grpSpPr>
        <p:sp>
          <p:nvSpPr>
            <p:cNvPr id="132123" name="Freeform 16"/>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2124" name="AutoShape 17"/>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endParaRPr lang="en-US" sz="1400">
                <a:solidFill>
                  <a:schemeClr val="bg1"/>
                </a:solidFill>
              </a:endParaRPr>
            </a:p>
          </p:txBody>
        </p:sp>
        <p:sp>
          <p:nvSpPr>
            <p:cNvPr id="132125" name="AutoShape 18"/>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r"/>
              <a:endParaRPr lang="en-US" sz="1400">
                <a:solidFill>
                  <a:schemeClr val="bg1"/>
                </a:solidFill>
              </a:endParaRPr>
            </a:p>
          </p:txBody>
        </p:sp>
        <p:sp>
          <p:nvSpPr>
            <p:cNvPr id="132126" name="AutoShape 19"/>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endParaRPr lang="en-US" sz="1400">
                <a:solidFill>
                  <a:schemeClr val="bg1"/>
                </a:solidFill>
              </a:endParaRPr>
            </a:p>
          </p:txBody>
        </p:sp>
        <p:sp>
          <p:nvSpPr>
            <p:cNvPr id="132127" name="Freeform 20"/>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sp>
        <p:nvSpPr>
          <p:cNvPr id="132104" name="Rectangle 21"/>
          <p:cNvSpPr>
            <a:spLocks noChangeArrowheads="1"/>
          </p:cNvSpPr>
          <p:nvPr/>
        </p:nvSpPr>
        <p:spPr bwMode="auto">
          <a:xfrm flipH="1">
            <a:off x="685800" y="12192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bg1"/>
                </a:solidFill>
              </a:rPr>
              <a:t>Energy</a:t>
            </a:r>
          </a:p>
          <a:p>
            <a:pPr algn="ctr"/>
            <a:r>
              <a:rPr lang="en-US">
                <a:solidFill>
                  <a:schemeClr val="bg1"/>
                </a:solidFill>
              </a:rPr>
              <a:t>Markets</a:t>
            </a:r>
          </a:p>
        </p:txBody>
      </p:sp>
      <p:grpSp>
        <p:nvGrpSpPr>
          <p:cNvPr id="5" name="Group 22"/>
          <p:cNvGrpSpPr>
            <a:grpSpLocks/>
          </p:cNvGrpSpPr>
          <p:nvPr/>
        </p:nvGrpSpPr>
        <p:grpSpPr bwMode="auto">
          <a:xfrm>
            <a:off x="2514600" y="1219200"/>
            <a:ext cx="1524000" cy="1524000"/>
            <a:chOff x="1776" y="912"/>
            <a:chExt cx="960" cy="960"/>
          </a:xfrm>
        </p:grpSpPr>
        <p:sp>
          <p:nvSpPr>
            <p:cNvPr id="132120" name="Rectangle 23"/>
            <p:cNvSpPr>
              <a:spLocks noChangeArrowheads="1"/>
            </p:cNvSpPr>
            <p:nvPr/>
          </p:nvSpPr>
          <p:spPr bwMode="auto">
            <a:xfrm flipH="1">
              <a:off x="1968" y="1680"/>
              <a:ext cx="528"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32121" name="Rectangle 24"/>
            <p:cNvSpPr>
              <a:spLocks noChangeArrowheads="1"/>
            </p:cNvSpPr>
            <p:nvPr/>
          </p:nvSpPr>
          <p:spPr bwMode="auto">
            <a:xfrm flipH="1" flipV="1">
              <a:off x="2160" y="1488"/>
              <a:ext cx="144"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p>
          </p:txBody>
        </p:sp>
        <p:sp>
          <p:nvSpPr>
            <p:cNvPr id="132122" name="Rectangle 25"/>
            <p:cNvSpPr>
              <a:spLocks noChangeArrowheads="1"/>
            </p:cNvSpPr>
            <p:nvPr/>
          </p:nvSpPr>
          <p:spPr bwMode="auto">
            <a:xfrm flipH="1">
              <a:off x="1776" y="912"/>
              <a:ext cx="960" cy="576"/>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r>
                <a:rPr lang="en-US">
                  <a:solidFill>
                    <a:schemeClr val="bg1"/>
                  </a:solidFill>
                </a:rPr>
                <a:t>Outage</a:t>
              </a:r>
            </a:p>
            <a:p>
              <a:pPr algn="ctr"/>
              <a:r>
                <a:rPr lang="en-US">
                  <a:solidFill>
                    <a:schemeClr val="bg1"/>
                  </a:solidFill>
                </a:rPr>
                <a:t>Management</a:t>
              </a:r>
            </a:p>
          </p:txBody>
        </p:sp>
      </p:grpSp>
      <p:sp>
        <p:nvSpPr>
          <p:cNvPr id="132106" name="Rectangle 26"/>
          <p:cNvSpPr>
            <a:spLocks noChangeArrowheads="1"/>
          </p:cNvSpPr>
          <p:nvPr/>
        </p:nvSpPr>
        <p:spPr bwMode="auto">
          <a:xfrm>
            <a:off x="838200" y="4191000"/>
            <a:ext cx="1143000" cy="762000"/>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p>
        </p:txBody>
      </p:sp>
      <p:sp>
        <p:nvSpPr>
          <p:cNvPr id="132107" name="Rectangle 27"/>
          <p:cNvSpPr>
            <a:spLocks noChangeArrowheads="1"/>
          </p:cNvSpPr>
          <p:nvPr/>
        </p:nvSpPr>
        <p:spPr bwMode="auto">
          <a:xfrm flipH="1">
            <a:off x="795338" y="2133600"/>
            <a:ext cx="1143000" cy="762000"/>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pPr algn="ctr"/>
            <a:endParaRPr lang="en-US">
              <a:solidFill>
                <a:schemeClr val="bg1"/>
              </a:solidFill>
            </a:endParaRPr>
          </a:p>
        </p:txBody>
      </p:sp>
      <p:grpSp>
        <p:nvGrpSpPr>
          <p:cNvPr id="6" name="Group 28"/>
          <p:cNvGrpSpPr>
            <a:grpSpLocks/>
          </p:cNvGrpSpPr>
          <p:nvPr/>
        </p:nvGrpSpPr>
        <p:grpSpPr bwMode="auto">
          <a:xfrm>
            <a:off x="2514600" y="1219200"/>
            <a:ext cx="1524000" cy="1676400"/>
            <a:chOff x="1584" y="768"/>
            <a:chExt cx="960" cy="1056"/>
          </a:xfrm>
        </p:grpSpPr>
        <p:sp>
          <p:nvSpPr>
            <p:cNvPr id="132115" name="Rectangle 29"/>
            <p:cNvSpPr>
              <a:spLocks noChangeArrowheads="1"/>
            </p:cNvSpPr>
            <p:nvPr/>
          </p:nvSpPr>
          <p:spPr bwMode="auto">
            <a:xfrm flipH="1">
              <a:off x="1695" y="1344"/>
              <a:ext cx="720" cy="480"/>
            </a:xfrm>
            <a:prstGeom prst="rect">
              <a:avLst/>
            </a:prstGeom>
            <a:solidFill>
              <a:srgbClr val="A5E9A5"/>
            </a:solidFill>
            <a:ln w="9525">
              <a:miter lim="800000"/>
              <a:headEnd/>
              <a:tailEnd/>
            </a:ln>
            <a:scene3d>
              <a:camera prst="legacyObliqueTopRight"/>
              <a:lightRig rig="legacyFlat3" dir="b"/>
            </a:scene3d>
            <a:sp3d prstMaterial="legacyMatte">
              <a:bevelT w="13500" h="13500" prst="angle"/>
              <a:bevelB w="13500" h="13500" prst="angle"/>
              <a:extrusionClr>
                <a:srgbClr val="A5E9A5"/>
              </a:extrusionClr>
            </a:sp3d>
          </p:spPr>
          <p:txBody>
            <a:bodyPr wrap="none" anchor="ctr">
              <a:flatTx/>
            </a:bodyPr>
            <a:lstStyle/>
            <a:p>
              <a:pPr algn="ctr"/>
              <a:endParaRPr lang="en-US">
                <a:solidFill>
                  <a:schemeClr val="bg1"/>
                </a:solidFill>
              </a:endParaRPr>
            </a:p>
          </p:txBody>
        </p:sp>
        <p:grpSp>
          <p:nvGrpSpPr>
            <p:cNvPr id="7" name="Group 30"/>
            <p:cNvGrpSpPr>
              <a:grpSpLocks/>
            </p:cNvGrpSpPr>
            <p:nvPr/>
          </p:nvGrpSpPr>
          <p:grpSpPr bwMode="auto">
            <a:xfrm>
              <a:off x="1584" y="768"/>
              <a:ext cx="960" cy="960"/>
              <a:chOff x="1776" y="912"/>
              <a:chExt cx="960" cy="960"/>
            </a:xfrm>
          </p:grpSpPr>
          <p:sp>
            <p:nvSpPr>
              <p:cNvPr id="132117" name="Rectangle 31"/>
              <p:cNvSpPr>
                <a:spLocks noChangeArrowheads="1"/>
              </p:cNvSpPr>
              <p:nvPr/>
            </p:nvSpPr>
            <p:spPr bwMode="auto">
              <a:xfrm flipH="1">
                <a:off x="1968" y="1680"/>
                <a:ext cx="528"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endParaRPr lang="en-US">
                  <a:solidFill>
                    <a:schemeClr val="bg1"/>
                  </a:solidFill>
                </a:endParaRPr>
              </a:p>
            </p:txBody>
          </p:sp>
          <p:sp>
            <p:nvSpPr>
              <p:cNvPr id="132118" name="Rectangle 32"/>
              <p:cNvSpPr>
                <a:spLocks noChangeArrowheads="1"/>
              </p:cNvSpPr>
              <p:nvPr/>
            </p:nvSpPr>
            <p:spPr bwMode="auto">
              <a:xfrm flipH="1" flipV="1">
                <a:off x="2160" y="1488"/>
                <a:ext cx="144"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endParaRPr lang="en-US"/>
              </a:p>
            </p:txBody>
          </p:sp>
          <p:sp>
            <p:nvSpPr>
              <p:cNvPr id="132119" name="Rectangle 33"/>
              <p:cNvSpPr>
                <a:spLocks noChangeArrowheads="1"/>
              </p:cNvSpPr>
              <p:nvPr/>
            </p:nvSpPr>
            <p:spPr bwMode="auto">
              <a:xfrm flipH="1">
                <a:off x="1776" y="912"/>
                <a:ext cx="960" cy="576"/>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r>
                  <a:rPr lang="en-US">
                    <a:solidFill>
                      <a:schemeClr val="bg1"/>
                    </a:solidFill>
                  </a:rPr>
                  <a:t>Outage</a:t>
                </a:r>
              </a:p>
              <a:p>
                <a:pPr algn="ctr"/>
                <a:r>
                  <a:rPr lang="en-US">
                    <a:solidFill>
                      <a:schemeClr val="bg1"/>
                    </a:solidFill>
                  </a:rPr>
                  <a:t>Management</a:t>
                </a:r>
              </a:p>
            </p:txBody>
          </p:sp>
        </p:grpSp>
      </p:grpSp>
      <p:grpSp>
        <p:nvGrpSpPr>
          <p:cNvPr id="8" name="Group 34"/>
          <p:cNvGrpSpPr>
            <a:grpSpLocks/>
          </p:cNvGrpSpPr>
          <p:nvPr/>
        </p:nvGrpSpPr>
        <p:grpSpPr bwMode="auto">
          <a:xfrm>
            <a:off x="2514600" y="4191000"/>
            <a:ext cx="1447800" cy="1981200"/>
            <a:chOff x="4272" y="2592"/>
            <a:chExt cx="912" cy="1248"/>
          </a:xfrm>
        </p:grpSpPr>
        <p:sp>
          <p:nvSpPr>
            <p:cNvPr id="132110" name="Rectangle 35"/>
            <p:cNvSpPr>
              <a:spLocks noChangeArrowheads="1"/>
            </p:cNvSpPr>
            <p:nvPr/>
          </p:nvSpPr>
          <p:spPr bwMode="auto">
            <a:xfrm>
              <a:off x="4416" y="2592"/>
              <a:ext cx="720" cy="480"/>
            </a:xfrm>
            <a:prstGeom prst="rect">
              <a:avLst/>
            </a:prstGeom>
            <a:solidFill>
              <a:srgbClr val="FF9933"/>
            </a:solidFill>
            <a:ln w="9525">
              <a:miter lim="800000"/>
              <a:headEnd/>
              <a:tailEnd/>
            </a:ln>
            <a:scene3d>
              <a:camera prst="legacyObliqueTopRight"/>
              <a:lightRig rig="legacyFlat3" dir="b"/>
            </a:scene3d>
            <a:sp3d prstMaterial="legacyMatte">
              <a:bevelT w="13500" h="13500" prst="angle"/>
              <a:bevelB w="13500" h="13500" prst="angle"/>
              <a:extrusionClr>
                <a:srgbClr val="FF9933"/>
              </a:extrusionClr>
            </a:sp3d>
          </p:spPr>
          <p:txBody>
            <a:bodyPr wrap="none" anchor="ctr">
              <a:flatTx/>
            </a:bodyPr>
            <a:lstStyle/>
            <a:p>
              <a:endParaRPr lang="en-US"/>
            </a:p>
          </p:txBody>
        </p:sp>
        <p:grpSp>
          <p:nvGrpSpPr>
            <p:cNvPr id="9" name="Group 36"/>
            <p:cNvGrpSpPr>
              <a:grpSpLocks/>
            </p:cNvGrpSpPr>
            <p:nvPr/>
          </p:nvGrpSpPr>
          <p:grpSpPr bwMode="auto">
            <a:xfrm>
              <a:off x="4272" y="2688"/>
              <a:ext cx="912" cy="1152"/>
              <a:chOff x="1632" y="2256"/>
              <a:chExt cx="912" cy="1152"/>
            </a:xfrm>
          </p:grpSpPr>
          <p:sp>
            <p:nvSpPr>
              <p:cNvPr id="132112" name="Rectangle 37"/>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r>
                  <a:rPr lang="en-US">
                    <a:solidFill>
                      <a:schemeClr val="bg1"/>
                    </a:solidFill>
                  </a:rPr>
                  <a:t>SCADA</a:t>
                </a:r>
              </a:p>
            </p:txBody>
          </p:sp>
          <p:sp>
            <p:nvSpPr>
              <p:cNvPr id="132113" name="Rectangle 38"/>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endParaRPr lang="en-US"/>
              </a:p>
            </p:txBody>
          </p:sp>
          <p:sp>
            <p:nvSpPr>
              <p:cNvPr id="132114" name="Rectangle 39"/>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endParaRPr lang="en-US">
                  <a:solidFill>
                    <a:schemeClr val="bg1"/>
                  </a:solidFill>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4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7428">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7428">
                                            <p:txEl>
                                              <p:pRg st="2" end="2"/>
                                            </p:txEl>
                                          </p:spTgt>
                                        </p:tgtEl>
                                        <p:attrNameLst>
                                          <p:attrName>style.visibility</p:attrName>
                                        </p:attrNameLst>
                                      </p:cBhvr>
                                      <p:to>
                                        <p:strVal val="visible"/>
                                      </p:to>
                                    </p:set>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up)">
                                      <p:cBhvr>
                                        <p:cTn id="28" dur="500"/>
                                        <p:tgtEl>
                                          <p:spTgt spid="6"/>
                                        </p:tgtEl>
                                      </p:cBhvr>
                                    </p:animEffec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874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685800" y="4953000"/>
            <a:ext cx="1447800" cy="914400"/>
          </a:xfrm>
          <a:prstGeom prst="rect">
            <a:avLst/>
          </a:prstGeom>
          <a:solidFill>
            <a:srgbClr val="FF33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3300"/>
            </a:extrusionClr>
          </a:sp3d>
        </p:spPr>
        <p:txBody>
          <a:bodyPr wrap="none" anchor="ctr">
            <a:flatTx/>
          </a:bodyPr>
          <a:lstStyle/>
          <a:p>
            <a:pPr algn="ctr"/>
            <a:r>
              <a:rPr lang="en-US">
                <a:solidFill>
                  <a:schemeClr val="tx2"/>
                </a:solidFill>
              </a:rPr>
              <a:t>AMR</a:t>
            </a:r>
          </a:p>
        </p:txBody>
      </p:sp>
      <p:sp>
        <p:nvSpPr>
          <p:cNvPr id="133123" name="Rectangle 3"/>
          <p:cNvSpPr>
            <a:spLocks noGrp="1" noChangeArrowheads="1"/>
          </p:cNvSpPr>
          <p:nvPr>
            <p:ph type="title" idx="4294967295"/>
          </p:nvPr>
        </p:nvSpPr>
        <p:spPr>
          <a:xfrm>
            <a:off x="152400" y="152400"/>
            <a:ext cx="7772400" cy="723900"/>
          </a:xfrm>
        </p:spPr>
        <p:txBody>
          <a:bodyPr lIns="91440" tIns="45720" rIns="91440" bIns="45720" anchor="ctr"/>
          <a:lstStyle/>
          <a:p>
            <a:pPr eaLnBrk="1" hangingPunct="1"/>
            <a:r>
              <a:rPr lang="en-US" smtClean="0"/>
              <a:t>Doing it Right: And so on…</a:t>
            </a:r>
          </a:p>
        </p:txBody>
      </p:sp>
      <p:sp>
        <p:nvSpPr>
          <p:cNvPr id="489476" name="Rectangle 4"/>
          <p:cNvSpPr>
            <a:spLocks noGrp="1" noChangeArrowheads="1"/>
          </p:cNvSpPr>
          <p:nvPr>
            <p:ph idx="4294967295"/>
          </p:nvPr>
        </p:nvSpPr>
        <p:spPr>
          <a:xfrm>
            <a:off x="6629400" y="1422400"/>
            <a:ext cx="2514600" cy="2819400"/>
          </a:xfrm>
        </p:spPr>
        <p:txBody>
          <a:bodyPr lIns="91440" tIns="45720" rIns="91440" bIns="45720"/>
          <a:lstStyle/>
          <a:p>
            <a:pPr eaLnBrk="1" hangingPunct="1"/>
            <a:r>
              <a:rPr lang="en-US" sz="2900" smtClean="0"/>
              <a:t>Benefits INCREASE with time</a:t>
            </a:r>
          </a:p>
          <a:p>
            <a:pPr eaLnBrk="1" hangingPunct="1"/>
            <a:r>
              <a:rPr lang="en-US" sz="2900" smtClean="0"/>
              <a:t>Opposite of the old way</a:t>
            </a:r>
          </a:p>
        </p:txBody>
      </p:sp>
      <p:grpSp>
        <p:nvGrpSpPr>
          <p:cNvPr id="2" name="Group 5"/>
          <p:cNvGrpSpPr>
            <a:grpSpLocks/>
          </p:cNvGrpSpPr>
          <p:nvPr/>
        </p:nvGrpSpPr>
        <p:grpSpPr bwMode="auto">
          <a:xfrm>
            <a:off x="4495800" y="4419600"/>
            <a:ext cx="1447800" cy="1752600"/>
            <a:chOff x="2880" y="2304"/>
            <a:chExt cx="912" cy="1104"/>
          </a:xfrm>
        </p:grpSpPr>
        <p:sp>
          <p:nvSpPr>
            <p:cNvPr id="133176" name="Rectangle 6"/>
            <p:cNvSpPr>
              <a:spLocks noChangeArrowheads="1"/>
            </p:cNvSpPr>
            <p:nvPr/>
          </p:nvSpPr>
          <p:spPr bwMode="auto">
            <a:xfrm>
              <a:off x="2880" y="2832"/>
              <a:ext cx="912" cy="576"/>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pPr algn="ctr"/>
              <a:r>
                <a:rPr lang="en-US">
                  <a:solidFill>
                    <a:schemeClr val="tx2"/>
                  </a:solidFill>
                </a:rPr>
                <a:t>Protection</a:t>
              </a:r>
            </a:p>
          </p:txBody>
        </p:sp>
        <p:sp>
          <p:nvSpPr>
            <p:cNvPr id="133177" name="Rectangle 7"/>
            <p:cNvSpPr>
              <a:spLocks noChangeArrowheads="1"/>
            </p:cNvSpPr>
            <p:nvPr/>
          </p:nvSpPr>
          <p:spPr bwMode="auto">
            <a:xfrm>
              <a:off x="3264" y="2640"/>
              <a:ext cx="144" cy="192"/>
            </a:xfrm>
            <a:prstGeom prst="rect">
              <a:avLst/>
            </a:pr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solidFill>
                  <a:schemeClr val="tx2"/>
                </a:solidFill>
              </a:endParaRPr>
            </a:p>
          </p:txBody>
        </p:sp>
        <p:sp>
          <p:nvSpPr>
            <p:cNvPr id="133178" name="AutoShape 8"/>
            <p:cNvSpPr>
              <a:spLocks noChangeArrowheads="1"/>
            </p:cNvSpPr>
            <p:nvPr/>
          </p:nvSpPr>
          <p:spPr bwMode="auto">
            <a:xfrm>
              <a:off x="3120" y="2304"/>
              <a:ext cx="43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00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CC"/>
              </a:extrusionClr>
            </a:sp3d>
          </p:spPr>
          <p:txBody>
            <a:bodyPr wrap="none" anchor="ctr">
              <a:flatTx/>
            </a:bodyPr>
            <a:lstStyle/>
            <a:p>
              <a:endParaRPr lang="en-US"/>
            </a:p>
          </p:txBody>
        </p:sp>
      </p:grpSp>
      <p:grpSp>
        <p:nvGrpSpPr>
          <p:cNvPr id="3" name="Group 9"/>
          <p:cNvGrpSpPr>
            <a:grpSpLocks/>
          </p:cNvGrpSpPr>
          <p:nvPr/>
        </p:nvGrpSpPr>
        <p:grpSpPr bwMode="auto">
          <a:xfrm>
            <a:off x="2514600" y="4343400"/>
            <a:ext cx="1447800" cy="1828800"/>
            <a:chOff x="1632" y="2256"/>
            <a:chExt cx="912" cy="1152"/>
          </a:xfrm>
        </p:grpSpPr>
        <p:sp>
          <p:nvSpPr>
            <p:cNvPr id="133173" name="Rectangle 10"/>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r>
                <a:rPr lang="en-US">
                  <a:solidFill>
                    <a:schemeClr val="tx2"/>
                  </a:solidFill>
                </a:rPr>
                <a:t>SCADA</a:t>
              </a:r>
            </a:p>
          </p:txBody>
        </p:sp>
        <p:sp>
          <p:nvSpPr>
            <p:cNvPr id="133174" name="Rectangle 11"/>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endParaRPr lang="en-US">
                <a:solidFill>
                  <a:schemeClr val="tx2"/>
                </a:solidFill>
              </a:endParaRPr>
            </a:p>
          </p:txBody>
        </p:sp>
        <p:sp>
          <p:nvSpPr>
            <p:cNvPr id="133175" name="Rectangle 12"/>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a:endParaRPr lang="en-US">
                <a:solidFill>
                  <a:schemeClr val="tx2"/>
                </a:solidFill>
              </a:endParaRPr>
            </a:p>
          </p:txBody>
        </p:sp>
      </p:grpSp>
      <p:grpSp>
        <p:nvGrpSpPr>
          <p:cNvPr id="4" name="Group 13"/>
          <p:cNvGrpSpPr>
            <a:grpSpLocks/>
          </p:cNvGrpSpPr>
          <p:nvPr/>
        </p:nvGrpSpPr>
        <p:grpSpPr bwMode="auto">
          <a:xfrm>
            <a:off x="381000" y="2133600"/>
            <a:ext cx="2286000" cy="2819400"/>
            <a:chOff x="240" y="1344"/>
            <a:chExt cx="1440" cy="1776"/>
          </a:xfrm>
        </p:grpSpPr>
        <p:sp>
          <p:nvSpPr>
            <p:cNvPr id="133168" name="Freeform 14"/>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3169" name="AutoShape 15"/>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r>
                <a:rPr lang="en-US" sz="1200">
                  <a:solidFill>
                    <a:schemeClr val="tx2"/>
                  </a:solidFill>
                </a:rPr>
                <a:t>Data Management</a:t>
              </a:r>
            </a:p>
          </p:txBody>
        </p:sp>
        <p:sp>
          <p:nvSpPr>
            <p:cNvPr id="133170" name="AutoShape 16"/>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ctr"/>
              <a:r>
                <a:rPr lang="en-US" sz="1200">
                  <a:solidFill>
                    <a:schemeClr val="tx2"/>
                  </a:solidFill>
                </a:rPr>
                <a:t>Network Management</a:t>
              </a:r>
            </a:p>
          </p:txBody>
        </p:sp>
        <p:sp>
          <p:nvSpPr>
            <p:cNvPr id="133171" name="AutoShape 17"/>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r>
                <a:rPr lang="en-US" sz="1200">
                  <a:solidFill>
                    <a:schemeClr val="tx2"/>
                  </a:solidFill>
                </a:rPr>
                <a:t>Security</a:t>
              </a:r>
            </a:p>
          </p:txBody>
        </p:sp>
        <p:sp>
          <p:nvSpPr>
            <p:cNvPr id="133172" name="Freeform 18"/>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grpSp>
        <p:nvGrpSpPr>
          <p:cNvPr id="5" name="Group 19"/>
          <p:cNvGrpSpPr>
            <a:grpSpLocks/>
          </p:cNvGrpSpPr>
          <p:nvPr/>
        </p:nvGrpSpPr>
        <p:grpSpPr bwMode="auto">
          <a:xfrm>
            <a:off x="2286000" y="2133600"/>
            <a:ext cx="2286000" cy="2819400"/>
            <a:chOff x="240" y="1344"/>
            <a:chExt cx="1440" cy="1776"/>
          </a:xfrm>
        </p:grpSpPr>
        <p:sp>
          <p:nvSpPr>
            <p:cNvPr id="133163" name="Freeform 20"/>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3164" name="AutoShape 21"/>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endParaRPr lang="en-US" sz="1400">
                <a:solidFill>
                  <a:schemeClr val="tx2"/>
                </a:solidFill>
              </a:endParaRPr>
            </a:p>
          </p:txBody>
        </p:sp>
        <p:sp>
          <p:nvSpPr>
            <p:cNvPr id="133165" name="AutoShape 22"/>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r"/>
              <a:endParaRPr lang="en-US" sz="1400">
                <a:solidFill>
                  <a:schemeClr val="tx2"/>
                </a:solidFill>
              </a:endParaRPr>
            </a:p>
          </p:txBody>
        </p:sp>
        <p:sp>
          <p:nvSpPr>
            <p:cNvPr id="133166" name="AutoShape 23"/>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endParaRPr lang="en-US" sz="1400">
                <a:solidFill>
                  <a:schemeClr val="tx2"/>
                </a:solidFill>
              </a:endParaRPr>
            </a:p>
          </p:txBody>
        </p:sp>
        <p:sp>
          <p:nvSpPr>
            <p:cNvPr id="133167" name="Freeform 24"/>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grpSp>
        <p:nvGrpSpPr>
          <p:cNvPr id="6" name="Group 25"/>
          <p:cNvGrpSpPr>
            <a:grpSpLocks/>
          </p:cNvGrpSpPr>
          <p:nvPr/>
        </p:nvGrpSpPr>
        <p:grpSpPr bwMode="auto">
          <a:xfrm>
            <a:off x="4191000" y="2133600"/>
            <a:ext cx="2286000" cy="2819400"/>
            <a:chOff x="240" y="1344"/>
            <a:chExt cx="1440" cy="1776"/>
          </a:xfrm>
        </p:grpSpPr>
        <p:sp>
          <p:nvSpPr>
            <p:cNvPr id="133158" name="Freeform 26"/>
            <p:cNvSpPr>
              <a:spLocks/>
            </p:cNvSpPr>
            <p:nvPr/>
          </p:nvSpPr>
          <p:spPr bwMode="auto">
            <a:xfrm>
              <a:off x="267" y="2448"/>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sp>
          <p:nvSpPr>
            <p:cNvPr id="133159" name="AutoShape 27"/>
            <p:cNvSpPr>
              <a:spLocks noChangeArrowheads="1"/>
            </p:cNvSpPr>
            <p:nvPr/>
          </p:nvSpPr>
          <p:spPr bwMode="auto">
            <a:xfrm>
              <a:off x="240" y="2304"/>
              <a:ext cx="1440" cy="144"/>
            </a:xfrm>
            <a:prstGeom prst="chevron">
              <a:avLst>
                <a:gd name="adj" fmla="val 129537"/>
              </a:avLst>
            </a:prstGeom>
            <a:solidFill>
              <a:srgbClr val="A5E9A5"/>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A5E9A5"/>
              </a:extrusionClr>
            </a:sp3d>
          </p:spPr>
          <p:txBody>
            <a:bodyPr wrap="none" anchor="ctr">
              <a:flatTx/>
            </a:bodyPr>
            <a:lstStyle/>
            <a:p>
              <a:pPr algn="ctr"/>
              <a:endParaRPr lang="en-US" sz="1400">
                <a:solidFill>
                  <a:schemeClr val="tx2"/>
                </a:solidFill>
              </a:endParaRPr>
            </a:p>
          </p:txBody>
        </p:sp>
        <p:sp>
          <p:nvSpPr>
            <p:cNvPr id="133160" name="AutoShape 28"/>
            <p:cNvSpPr>
              <a:spLocks noChangeArrowheads="1"/>
            </p:cNvSpPr>
            <p:nvPr/>
          </p:nvSpPr>
          <p:spPr bwMode="auto">
            <a:xfrm>
              <a:off x="240" y="2160"/>
              <a:ext cx="1440" cy="144"/>
            </a:xfrm>
            <a:prstGeom prst="chevron">
              <a:avLst>
                <a:gd name="adj" fmla="val 129537"/>
              </a:avLst>
            </a:prstGeom>
            <a:solidFill>
              <a:srgbClr val="FF8F8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8F8F"/>
              </a:extrusionClr>
            </a:sp3d>
          </p:spPr>
          <p:txBody>
            <a:bodyPr wrap="none" anchor="ctr">
              <a:flatTx/>
            </a:bodyPr>
            <a:lstStyle/>
            <a:p>
              <a:pPr algn="r"/>
              <a:endParaRPr lang="en-US" sz="1400">
                <a:solidFill>
                  <a:schemeClr val="tx2"/>
                </a:solidFill>
              </a:endParaRPr>
            </a:p>
          </p:txBody>
        </p:sp>
        <p:sp>
          <p:nvSpPr>
            <p:cNvPr id="133161" name="AutoShape 29"/>
            <p:cNvSpPr>
              <a:spLocks noChangeArrowheads="1"/>
            </p:cNvSpPr>
            <p:nvPr/>
          </p:nvSpPr>
          <p:spPr bwMode="auto">
            <a:xfrm>
              <a:off x="240" y="2016"/>
              <a:ext cx="1392" cy="144"/>
            </a:xfrm>
            <a:prstGeom prst="chevron">
              <a:avLst>
                <a:gd name="adj" fmla="val 108034"/>
              </a:avLst>
            </a:prstGeom>
            <a:solidFill>
              <a:schemeClr val="bg2"/>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bg2"/>
              </a:extrusionClr>
            </a:sp3d>
          </p:spPr>
          <p:txBody>
            <a:bodyPr wrap="none" anchor="ctr">
              <a:flatTx/>
            </a:bodyPr>
            <a:lstStyle/>
            <a:p>
              <a:pPr algn="ctr"/>
              <a:endParaRPr lang="en-US" sz="1400">
                <a:solidFill>
                  <a:schemeClr val="tx2"/>
                </a:solidFill>
              </a:endParaRPr>
            </a:p>
          </p:txBody>
        </p:sp>
        <p:sp>
          <p:nvSpPr>
            <p:cNvPr id="133162" name="Freeform 30"/>
            <p:cNvSpPr>
              <a:spLocks/>
            </p:cNvSpPr>
            <p:nvPr/>
          </p:nvSpPr>
          <p:spPr bwMode="auto">
            <a:xfrm flipV="1">
              <a:off x="240" y="1344"/>
              <a:ext cx="1221" cy="672"/>
            </a:xfrm>
            <a:custGeom>
              <a:avLst/>
              <a:gdLst>
                <a:gd name="T0" fmla="*/ 261 w 1221"/>
                <a:gd name="T1" fmla="*/ 672 h 672"/>
                <a:gd name="T2" fmla="*/ 261 w 1221"/>
                <a:gd name="T3" fmla="*/ 192 h 672"/>
                <a:gd name="T4" fmla="*/ 981 w 1221"/>
                <a:gd name="T5" fmla="*/ 192 h 672"/>
                <a:gd name="T6" fmla="*/ 981 w 1221"/>
                <a:gd name="T7" fmla="*/ 672 h 672"/>
                <a:gd name="T8" fmla="*/ 1221 w 1221"/>
                <a:gd name="T9" fmla="*/ 672 h 672"/>
                <a:gd name="T10" fmla="*/ 1221 w 1221"/>
                <a:gd name="T11" fmla="*/ 0 h 672"/>
                <a:gd name="T12" fmla="*/ 0 w 1221"/>
                <a:gd name="T13" fmla="*/ 0 h 672"/>
                <a:gd name="T14" fmla="*/ 0 w 1221"/>
                <a:gd name="T15" fmla="*/ 672 h 672"/>
                <a:gd name="T16" fmla="*/ 261 w 1221"/>
                <a:gd name="T17" fmla="*/ 672 h 6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1"/>
                <a:gd name="T28" fmla="*/ 0 h 672"/>
                <a:gd name="T29" fmla="*/ 1221 w 1221"/>
                <a:gd name="T30" fmla="*/ 672 h 6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1" h="672">
                  <a:moveTo>
                    <a:pt x="261" y="672"/>
                  </a:moveTo>
                  <a:lnTo>
                    <a:pt x="261" y="192"/>
                  </a:lnTo>
                  <a:lnTo>
                    <a:pt x="981" y="192"/>
                  </a:lnTo>
                  <a:lnTo>
                    <a:pt x="981" y="672"/>
                  </a:lnTo>
                  <a:lnTo>
                    <a:pt x="1221" y="672"/>
                  </a:lnTo>
                  <a:lnTo>
                    <a:pt x="1221" y="0"/>
                  </a:lnTo>
                  <a:lnTo>
                    <a:pt x="0" y="0"/>
                  </a:lnTo>
                  <a:lnTo>
                    <a:pt x="0" y="672"/>
                  </a:lnTo>
                  <a:lnTo>
                    <a:pt x="261" y="672"/>
                  </a:lnTo>
                  <a:close/>
                </a:path>
              </a:pathLst>
            </a:custGeom>
            <a:solidFill>
              <a:srgbClr val="C0C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0C0C0"/>
              </a:extrusionClr>
            </a:sp3d>
          </p:spPr>
          <p:txBody>
            <a:bodyPr wrap="none" anchor="ctr">
              <a:flatTx/>
            </a:bodyPr>
            <a:lstStyle/>
            <a:p>
              <a:endParaRPr lang="en-US"/>
            </a:p>
          </p:txBody>
        </p:sp>
      </p:grpSp>
      <p:sp>
        <p:nvSpPr>
          <p:cNvPr id="133130" name="Rectangle 31"/>
          <p:cNvSpPr>
            <a:spLocks noChangeArrowheads="1"/>
          </p:cNvSpPr>
          <p:nvPr/>
        </p:nvSpPr>
        <p:spPr bwMode="auto">
          <a:xfrm flipH="1">
            <a:off x="685800" y="1219200"/>
            <a:ext cx="1447800" cy="914400"/>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wrap="none" anchor="ctr">
            <a:flatTx/>
          </a:bodyPr>
          <a:lstStyle/>
          <a:p>
            <a:pPr algn="ctr"/>
            <a:r>
              <a:rPr lang="en-US">
                <a:solidFill>
                  <a:schemeClr val="tx2"/>
                </a:solidFill>
              </a:rPr>
              <a:t>Energy</a:t>
            </a:r>
          </a:p>
          <a:p>
            <a:pPr algn="ctr"/>
            <a:r>
              <a:rPr lang="en-US">
                <a:solidFill>
                  <a:schemeClr val="tx2"/>
                </a:solidFill>
              </a:rPr>
              <a:t>Markets</a:t>
            </a:r>
          </a:p>
        </p:txBody>
      </p:sp>
      <p:grpSp>
        <p:nvGrpSpPr>
          <p:cNvPr id="7" name="Group 32"/>
          <p:cNvGrpSpPr>
            <a:grpSpLocks/>
          </p:cNvGrpSpPr>
          <p:nvPr/>
        </p:nvGrpSpPr>
        <p:grpSpPr bwMode="auto">
          <a:xfrm>
            <a:off x="2514600" y="1219200"/>
            <a:ext cx="1524000" cy="1524000"/>
            <a:chOff x="1776" y="912"/>
            <a:chExt cx="960" cy="960"/>
          </a:xfrm>
        </p:grpSpPr>
        <p:sp>
          <p:nvSpPr>
            <p:cNvPr id="133155" name="Rectangle 33"/>
            <p:cNvSpPr>
              <a:spLocks noChangeArrowheads="1"/>
            </p:cNvSpPr>
            <p:nvPr/>
          </p:nvSpPr>
          <p:spPr bwMode="auto">
            <a:xfrm flipH="1">
              <a:off x="1968" y="1680"/>
              <a:ext cx="528"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endParaRPr lang="en-US">
                <a:solidFill>
                  <a:schemeClr val="tx2"/>
                </a:solidFill>
              </a:endParaRPr>
            </a:p>
          </p:txBody>
        </p:sp>
        <p:sp>
          <p:nvSpPr>
            <p:cNvPr id="133156" name="Rectangle 34"/>
            <p:cNvSpPr>
              <a:spLocks noChangeArrowheads="1"/>
            </p:cNvSpPr>
            <p:nvPr/>
          </p:nvSpPr>
          <p:spPr bwMode="auto">
            <a:xfrm flipH="1" flipV="1">
              <a:off x="2160" y="1488"/>
              <a:ext cx="144" cy="192"/>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endParaRPr lang="en-US">
                <a:solidFill>
                  <a:schemeClr val="tx2"/>
                </a:solidFill>
              </a:endParaRPr>
            </a:p>
          </p:txBody>
        </p:sp>
        <p:sp>
          <p:nvSpPr>
            <p:cNvPr id="133157" name="Rectangle 35"/>
            <p:cNvSpPr>
              <a:spLocks noChangeArrowheads="1"/>
            </p:cNvSpPr>
            <p:nvPr/>
          </p:nvSpPr>
          <p:spPr bwMode="auto">
            <a:xfrm flipH="1">
              <a:off x="1776" y="912"/>
              <a:ext cx="960" cy="576"/>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algn="ctr"/>
              <a:r>
                <a:rPr lang="en-US">
                  <a:solidFill>
                    <a:schemeClr val="tx2"/>
                  </a:solidFill>
                </a:rPr>
                <a:t>Outage</a:t>
              </a:r>
            </a:p>
            <a:p>
              <a:pPr algn="ctr"/>
              <a:r>
                <a:rPr lang="en-US">
                  <a:solidFill>
                    <a:schemeClr val="tx2"/>
                  </a:solidFill>
                </a:rPr>
                <a:t>Management</a:t>
              </a:r>
            </a:p>
          </p:txBody>
        </p:sp>
      </p:grpSp>
      <p:sp>
        <p:nvSpPr>
          <p:cNvPr id="489508" name="Rectangle 36"/>
          <p:cNvSpPr>
            <a:spLocks noChangeArrowheads="1"/>
          </p:cNvSpPr>
          <p:nvPr/>
        </p:nvSpPr>
        <p:spPr bwMode="auto">
          <a:xfrm flipH="1">
            <a:off x="4419600" y="1219200"/>
            <a:ext cx="1524000" cy="914400"/>
          </a:xfrm>
          <a:prstGeom prst="rect">
            <a:avLst/>
          </a:prstGeom>
          <a:solidFill>
            <a:srgbClr val="9900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0033"/>
            </a:extrusionClr>
          </a:sp3d>
        </p:spPr>
        <p:txBody>
          <a:bodyPr wrap="none" anchor="ctr">
            <a:flatTx/>
          </a:bodyPr>
          <a:lstStyle/>
          <a:p>
            <a:pPr algn="ctr"/>
            <a:r>
              <a:rPr lang="en-US">
                <a:solidFill>
                  <a:schemeClr val="tx2"/>
                </a:solidFill>
              </a:rPr>
              <a:t>Real-Time </a:t>
            </a:r>
          </a:p>
          <a:p>
            <a:pPr algn="ctr"/>
            <a:r>
              <a:rPr lang="en-US">
                <a:solidFill>
                  <a:schemeClr val="tx2"/>
                </a:solidFill>
              </a:rPr>
              <a:t>Contingency</a:t>
            </a:r>
          </a:p>
        </p:txBody>
      </p:sp>
      <p:sp>
        <p:nvSpPr>
          <p:cNvPr id="133133" name="Rectangle 37"/>
          <p:cNvSpPr>
            <a:spLocks noChangeArrowheads="1"/>
          </p:cNvSpPr>
          <p:nvPr/>
        </p:nvSpPr>
        <p:spPr bwMode="auto">
          <a:xfrm>
            <a:off x="838200" y="4191000"/>
            <a:ext cx="1143000" cy="762000"/>
          </a:xfrm>
          <a:prstGeom prst="rect">
            <a:avLst/>
          </a:prstGeom>
          <a:solidFill>
            <a:srgbClr val="FF3300"/>
          </a:solidFill>
          <a:ln w="9525">
            <a:miter lim="800000"/>
            <a:headEnd/>
            <a:tailEnd/>
          </a:ln>
          <a:scene3d>
            <a:camera prst="legacyObliqueTopRight"/>
            <a:lightRig rig="legacyFlat3" dir="b"/>
          </a:scene3d>
          <a:sp3d prstMaterial="legacyMatte">
            <a:bevelT w="13500" h="13500" prst="angle"/>
            <a:bevelB w="13500" h="13500" prst="angle"/>
            <a:extrusionClr>
              <a:srgbClr val="FF3300"/>
            </a:extrusionClr>
          </a:sp3d>
        </p:spPr>
        <p:txBody>
          <a:bodyPr wrap="none" anchor="ctr">
            <a:flatTx/>
          </a:bodyPr>
          <a:lstStyle/>
          <a:p>
            <a:endParaRPr lang="en-US">
              <a:solidFill>
                <a:schemeClr val="tx2"/>
              </a:solidFill>
            </a:endParaRPr>
          </a:p>
        </p:txBody>
      </p:sp>
      <p:sp>
        <p:nvSpPr>
          <p:cNvPr id="133134" name="Rectangle 38"/>
          <p:cNvSpPr>
            <a:spLocks noChangeArrowheads="1"/>
          </p:cNvSpPr>
          <p:nvPr/>
        </p:nvSpPr>
        <p:spPr bwMode="auto">
          <a:xfrm flipH="1">
            <a:off x="795338" y="2133600"/>
            <a:ext cx="1143000" cy="762000"/>
          </a:xfrm>
          <a:prstGeom prst="rect">
            <a:avLst/>
          </a:prstGeom>
          <a:solidFill>
            <a:srgbClr val="33CCFF"/>
          </a:solidFill>
          <a:ln w="9525">
            <a:miter lim="800000"/>
            <a:headEnd/>
            <a:tailEnd/>
          </a:ln>
          <a:scene3d>
            <a:camera prst="legacyObliqueTopRight"/>
            <a:lightRig rig="legacyFlat3" dir="b"/>
          </a:scene3d>
          <a:sp3d prstMaterial="legacyMatte">
            <a:bevelT w="13500" h="13500" prst="angle"/>
            <a:bevelB w="13500" h="13500" prst="angle"/>
            <a:extrusionClr>
              <a:srgbClr val="33CCFF"/>
            </a:extrusionClr>
          </a:sp3d>
        </p:spPr>
        <p:txBody>
          <a:bodyPr wrap="none" anchor="ctr">
            <a:flatTx/>
          </a:bodyPr>
          <a:lstStyle/>
          <a:p>
            <a:pPr algn="ctr"/>
            <a:endParaRPr lang="en-US">
              <a:solidFill>
                <a:schemeClr val="tx2"/>
              </a:solidFill>
            </a:endParaRPr>
          </a:p>
        </p:txBody>
      </p:sp>
      <p:grpSp>
        <p:nvGrpSpPr>
          <p:cNvPr id="8" name="Group 39"/>
          <p:cNvGrpSpPr>
            <a:grpSpLocks/>
          </p:cNvGrpSpPr>
          <p:nvPr/>
        </p:nvGrpSpPr>
        <p:grpSpPr bwMode="auto">
          <a:xfrm>
            <a:off x="2514600" y="1219200"/>
            <a:ext cx="1524000" cy="1676400"/>
            <a:chOff x="1584" y="768"/>
            <a:chExt cx="960" cy="1056"/>
          </a:xfrm>
        </p:grpSpPr>
        <p:sp>
          <p:nvSpPr>
            <p:cNvPr id="133150" name="Rectangle 40"/>
            <p:cNvSpPr>
              <a:spLocks noChangeArrowheads="1"/>
            </p:cNvSpPr>
            <p:nvPr/>
          </p:nvSpPr>
          <p:spPr bwMode="auto">
            <a:xfrm flipH="1">
              <a:off x="1695" y="1344"/>
              <a:ext cx="720" cy="480"/>
            </a:xfrm>
            <a:prstGeom prst="rect">
              <a:avLst/>
            </a:prstGeom>
            <a:solidFill>
              <a:srgbClr val="A5E9A5"/>
            </a:solidFill>
            <a:ln w="9525">
              <a:miter lim="800000"/>
              <a:headEnd/>
              <a:tailEnd/>
            </a:ln>
            <a:scene3d>
              <a:camera prst="legacyObliqueTopRight"/>
              <a:lightRig rig="legacyFlat3" dir="b"/>
            </a:scene3d>
            <a:sp3d prstMaterial="legacyMatte">
              <a:bevelT w="13500" h="13500" prst="angle"/>
              <a:bevelB w="13500" h="13500" prst="angle"/>
              <a:extrusionClr>
                <a:srgbClr val="A5E9A5"/>
              </a:extrusionClr>
            </a:sp3d>
          </p:spPr>
          <p:txBody>
            <a:bodyPr wrap="none" anchor="ctr">
              <a:flatTx/>
            </a:bodyPr>
            <a:lstStyle/>
            <a:p>
              <a:pPr algn="ctr"/>
              <a:endParaRPr lang="en-US">
                <a:solidFill>
                  <a:schemeClr val="tx2"/>
                </a:solidFill>
              </a:endParaRPr>
            </a:p>
          </p:txBody>
        </p:sp>
        <p:grpSp>
          <p:nvGrpSpPr>
            <p:cNvPr id="9" name="Group 41"/>
            <p:cNvGrpSpPr>
              <a:grpSpLocks/>
            </p:cNvGrpSpPr>
            <p:nvPr/>
          </p:nvGrpSpPr>
          <p:grpSpPr bwMode="auto">
            <a:xfrm>
              <a:off x="1584" y="768"/>
              <a:ext cx="960" cy="960"/>
              <a:chOff x="1776" y="912"/>
              <a:chExt cx="960" cy="960"/>
            </a:xfrm>
          </p:grpSpPr>
          <p:sp>
            <p:nvSpPr>
              <p:cNvPr id="133152" name="Rectangle 42"/>
              <p:cNvSpPr>
                <a:spLocks noChangeArrowheads="1"/>
              </p:cNvSpPr>
              <p:nvPr/>
            </p:nvSpPr>
            <p:spPr bwMode="auto">
              <a:xfrm flipH="1">
                <a:off x="1968" y="1680"/>
                <a:ext cx="528"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endParaRPr lang="en-US">
                  <a:solidFill>
                    <a:schemeClr val="tx2"/>
                  </a:solidFill>
                </a:endParaRPr>
              </a:p>
            </p:txBody>
          </p:sp>
          <p:sp>
            <p:nvSpPr>
              <p:cNvPr id="133153" name="Rectangle 43"/>
              <p:cNvSpPr>
                <a:spLocks noChangeArrowheads="1"/>
              </p:cNvSpPr>
              <p:nvPr/>
            </p:nvSpPr>
            <p:spPr bwMode="auto">
              <a:xfrm flipH="1" flipV="1">
                <a:off x="2160" y="1488"/>
                <a:ext cx="144" cy="192"/>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endParaRPr lang="en-US">
                  <a:solidFill>
                    <a:schemeClr val="tx2"/>
                  </a:solidFill>
                </a:endParaRPr>
              </a:p>
            </p:txBody>
          </p:sp>
          <p:sp>
            <p:nvSpPr>
              <p:cNvPr id="133154" name="Rectangle 44"/>
              <p:cNvSpPr>
                <a:spLocks noChangeArrowheads="1"/>
              </p:cNvSpPr>
              <p:nvPr/>
            </p:nvSpPr>
            <p:spPr bwMode="auto">
              <a:xfrm flipH="1">
                <a:off x="1776" y="912"/>
                <a:ext cx="960" cy="576"/>
              </a:xfrm>
              <a:prstGeom prst="rect">
                <a:avLst/>
              </a:prstGeom>
              <a:solidFill>
                <a:srgbClr val="33CC33"/>
              </a:solidFill>
              <a:ln w="9525">
                <a:miter lim="800000"/>
                <a:headEnd/>
                <a:tailEnd/>
              </a:ln>
              <a:scene3d>
                <a:camera prst="legacyObliqueTopRight"/>
                <a:lightRig rig="legacyFlat3" dir="b"/>
              </a:scene3d>
              <a:sp3d prstMaterial="legacyMatte">
                <a:bevelT w="13500" h="13500" prst="angle"/>
                <a:bevelB w="13500" h="13500" prst="angle"/>
                <a:extrusionClr>
                  <a:srgbClr val="33CC33"/>
                </a:extrusionClr>
              </a:sp3d>
            </p:spPr>
            <p:txBody>
              <a:bodyPr wrap="none" anchor="ctr">
                <a:flatTx/>
              </a:bodyPr>
              <a:lstStyle/>
              <a:p>
                <a:pPr algn="ctr"/>
                <a:r>
                  <a:rPr lang="en-US">
                    <a:solidFill>
                      <a:schemeClr val="tx2"/>
                    </a:solidFill>
                  </a:rPr>
                  <a:t>Outage</a:t>
                </a:r>
              </a:p>
              <a:p>
                <a:pPr algn="ctr"/>
                <a:r>
                  <a:rPr lang="en-US">
                    <a:solidFill>
                      <a:schemeClr val="tx2"/>
                    </a:solidFill>
                  </a:rPr>
                  <a:t>Management</a:t>
                </a:r>
              </a:p>
            </p:txBody>
          </p:sp>
        </p:grpSp>
      </p:grpSp>
      <p:grpSp>
        <p:nvGrpSpPr>
          <p:cNvPr id="10" name="Group 45"/>
          <p:cNvGrpSpPr>
            <a:grpSpLocks/>
          </p:cNvGrpSpPr>
          <p:nvPr/>
        </p:nvGrpSpPr>
        <p:grpSpPr bwMode="auto">
          <a:xfrm>
            <a:off x="2514600" y="4191000"/>
            <a:ext cx="1447800" cy="1981200"/>
            <a:chOff x="4272" y="2592"/>
            <a:chExt cx="912" cy="1248"/>
          </a:xfrm>
        </p:grpSpPr>
        <p:sp>
          <p:nvSpPr>
            <p:cNvPr id="133145" name="Rectangle 46"/>
            <p:cNvSpPr>
              <a:spLocks noChangeArrowheads="1"/>
            </p:cNvSpPr>
            <p:nvPr/>
          </p:nvSpPr>
          <p:spPr bwMode="auto">
            <a:xfrm>
              <a:off x="4416" y="2592"/>
              <a:ext cx="720" cy="480"/>
            </a:xfrm>
            <a:prstGeom prst="rect">
              <a:avLst/>
            </a:prstGeom>
            <a:solidFill>
              <a:srgbClr val="FF9933"/>
            </a:solidFill>
            <a:ln w="9525">
              <a:miter lim="800000"/>
              <a:headEnd/>
              <a:tailEnd/>
            </a:ln>
            <a:scene3d>
              <a:camera prst="legacyObliqueTopRight"/>
              <a:lightRig rig="legacyFlat3" dir="b"/>
            </a:scene3d>
            <a:sp3d prstMaterial="legacyMatte">
              <a:bevelT w="13500" h="13500" prst="angle"/>
              <a:bevelB w="13500" h="13500" prst="angle"/>
              <a:extrusionClr>
                <a:srgbClr val="FF9933"/>
              </a:extrusionClr>
            </a:sp3d>
          </p:spPr>
          <p:txBody>
            <a:bodyPr wrap="none" anchor="ctr">
              <a:flatTx/>
            </a:bodyPr>
            <a:lstStyle/>
            <a:p>
              <a:endParaRPr lang="en-US">
                <a:solidFill>
                  <a:schemeClr val="tx2"/>
                </a:solidFill>
              </a:endParaRPr>
            </a:p>
          </p:txBody>
        </p:sp>
        <p:grpSp>
          <p:nvGrpSpPr>
            <p:cNvPr id="11" name="Group 47"/>
            <p:cNvGrpSpPr>
              <a:grpSpLocks/>
            </p:cNvGrpSpPr>
            <p:nvPr/>
          </p:nvGrpSpPr>
          <p:grpSpPr bwMode="auto">
            <a:xfrm>
              <a:off x="4272" y="2688"/>
              <a:ext cx="912" cy="1152"/>
              <a:chOff x="1632" y="2256"/>
              <a:chExt cx="912" cy="1152"/>
            </a:xfrm>
          </p:grpSpPr>
          <p:sp>
            <p:nvSpPr>
              <p:cNvPr id="133147" name="Rectangle 48"/>
              <p:cNvSpPr>
                <a:spLocks noChangeArrowheads="1"/>
              </p:cNvSpPr>
              <p:nvPr/>
            </p:nvSpPr>
            <p:spPr bwMode="auto">
              <a:xfrm>
                <a:off x="1632" y="2832"/>
                <a:ext cx="912" cy="576"/>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r>
                  <a:rPr lang="en-US">
                    <a:solidFill>
                      <a:schemeClr val="tx2"/>
                    </a:solidFill>
                  </a:rPr>
                  <a:t>SCADA</a:t>
                </a:r>
              </a:p>
            </p:txBody>
          </p:sp>
          <p:sp>
            <p:nvSpPr>
              <p:cNvPr id="133148" name="Rectangle 49"/>
              <p:cNvSpPr>
                <a:spLocks noChangeArrowheads="1"/>
              </p:cNvSpPr>
              <p:nvPr/>
            </p:nvSpPr>
            <p:spPr bwMode="auto">
              <a:xfrm>
                <a:off x="2016" y="2640"/>
                <a:ext cx="144" cy="192"/>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endParaRPr lang="en-US">
                  <a:solidFill>
                    <a:schemeClr val="tx2"/>
                  </a:solidFill>
                </a:endParaRPr>
              </a:p>
            </p:txBody>
          </p:sp>
          <p:sp>
            <p:nvSpPr>
              <p:cNvPr id="133149" name="Rectangle 50"/>
              <p:cNvSpPr>
                <a:spLocks noChangeArrowheads="1"/>
              </p:cNvSpPr>
              <p:nvPr/>
            </p:nvSpPr>
            <p:spPr bwMode="auto">
              <a:xfrm flipH="1">
                <a:off x="1968" y="2256"/>
                <a:ext cx="240" cy="384"/>
              </a:xfrm>
              <a:prstGeom prst="rect">
                <a:avLst/>
              </a:prstGeom>
              <a:solidFill>
                <a:srgbClr val="FF6600"/>
              </a:solidFill>
              <a:ln w="9525">
                <a:miter lim="800000"/>
                <a:headEnd/>
                <a:tailEnd/>
              </a:ln>
              <a:scene3d>
                <a:camera prst="legacyObliqueTopRight"/>
                <a:lightRig rig="legacyFlat3" dir="b"/>
              </a:scene3d>
              <a:sp3d prstMaterial="legacyMatte">
                <a:bevelT w="13500" h="13500" prst="angle"/>
                <a:bevelB w="13500" h="13500" prst="angle"/>
                <a:extrusionClr>
                  <a:srgbClr val="FF6600"/>
                </a:extrusionClr>
              </a:sp3d>
            </p:spPr>
            <p:txBody>
              <a:bodyPr wrap="none" anchor="ctr">
                <a:flatTx/>
              </a:bodyPr>
              <a:lstStyle/>
              <a:p>
                <a:pPr algn="ctr"/>
                <a:endParaRPr lang="en-US">
                  <a:solidFill>
                    <a:schemeClr val="tx2"/>
                  </a:solidFill>
                </a:endParaRPr>
              </a:p>
            </p:txBody>
          </p:sp>
        </p:grpSp>
      </p:grpSp>
      <p:sp>
        <p:nvSpPr>
          <p:cNvPr id="489523" name="Rectangle 51"/>
          <p:cNvSpPr>
            <a:spLocks noChangeArrowheads="1"/>
          </p:cNvSpPr>
          <p:nvPr/>
        </p:nvSpPr>
        <p:spPr bwMode="auto">
          <a:xfrm flipH="1">
            <a:off x="4605338" y="2133600"/>
            <a:ext cx="1138237" cy="762000"/>
          </a:xfrm>
          <a:prstGeom prst="rect">
            <a:avLst/>
          </a:prstGeom>
          <a:solidFill>
            <a:srgbClr val="990033"/>
          </a:solidFill>
          <a:ln w="9525">
            <a:miter lim="800000"/>
            <a:headEnd/>
            <a:tailEnd/>
          </a:ln>
          <a:scene3d>
            <a:camera prst="legacyObliqueTopRight"/>
            <a:lightRig rig="legacyFlat3" dir="b"/>
          </a:scene3d>
          <a:sp3d prstMaterial="legacyMatte">
            <a:bevelT w="13500" h="13500" prst="angle"/>
            <a:bevelB w="13500" h="13500" prst="angle"/>
            <a:extrusionClr>
              <a:srgbClr val="990033"/>
            </a:extrusionClr>
          </a:sp3d>
        </p:spPr>
        <p:txBody>
          <a:bodyPr wrap="none" anchor="ctr">
            <a:flatTx/>
          </a:bodyPr>
          <a:lstStyle/>
          <a:p>
            <a:pPr algn="ctr"/>
            <a:endParaRPr lang="en-US">
              <a:solidFill>
                <a:schemeClr val="tx2"/>
              </a:solidFill>
            </a:endParaRPr>
          </a:p>
        </p:txBody>
      </p:sp>
      <p:grpSp>
        <p:nvGrpSpPr>
          <p:cNvPr id="12" name="Group 52"/>
          <p:cNvGrpSpPr>
            <a:grpSpLocks/>
          </p:cNvGrpSpPr>
          <p:nvPr/>
        </p:nvGrpSpPr>
        <p:grpSpPr bwMode="auto">
          <a:xfrm>
            <a:off x="4495800" y="4191000"/>
            <a:ext cx="1447800" cy="1981200"/>
            <a:chOff x="4320" y="2592"/>
            <a:chExt cx="912" cy="1248"/>
          </a:xfrm>
        </p:grpSpPr>
        <p:sp>
          <p:nvSpPr>
            <p:cNvPr id="133140" name="Rectangle 53"/>
            <p:cNvSpPr>
              <a:spLocks noChangeArrowheads="1"/>
            </p:cNvSpPr>
            <p:nvPr/>
          </p:nvSpPr>
          <p:spPr bwMode="auto">
            <a:xfrm>
              <a:off x="4416" y="2592"/>
              <a:ext cx="720" cy="480"/>
            </a:xfrm>
            <a:prstGeom prst="rect">
              <a:avLst/>
            </a:prstGeom>
            <a:solidFill>
              <a:srgbClr val="CC66FF"/>
            </a:solidFill>
            <a:ln w="9525">
              <a:miter lim="800000"/>
              <a:headEnd/>
              <a:tailEnd/>
            </a:ln>
            <a:scene3d>
              <a:camera prst="legacyObliqueTopRight"/>
              <a:lightRig rig="legacyFlat3" dir="b"/>
            </a:scene3d>
            <a:sp3d prstMaterial="legacyMatte">
              <a:bevelT w="13500" h="13500" prst="angle"/>
              <a:bevelB w="13500" h="13500" prst="angle"/>
              <a:extrusionClr>
                <a:srgbClr val="CC66FF"/>
              </a:extrusionClr>
            </a:sp3d>
          </p:spPr>
          <p:txBody>
            <a:bodyPr wrap="none" anchor="ctr">
              <a:flatTx/>
            </a:bodyPr>
            <a:lstStyle/>
            <a:p>
              <a:endParaRPr lang="en-US">
                <a:solidFill>
                  <a:schemeClr val="tx2"/>
                </a:solidFill>
              </a:endParaRPr>
            </a:p>
          </p:txBody>
        </p:sp>
        <p:grpSp>
          <p:nvGrpSpPr>
            <p:cNvPr id="13" name="Group 54"/>
            <p:cNvGrpSpPr>
              <a:grpSpLocks/>
            </p:cNvGrpSpPr>
            <p:nvPr/>
          </p:nvGrpSpPr>
          <p:grpSpPr bwMode="auto">
            <a:xfrm>
              <a:off x="4320" y="2736"/>
              <a:ext cx="912" cy="1104"/>
              <a:chOff x="2880" y="2304"/>
              <a:chExt cx="912" cy="1104"/>
            </a:xfrm>
          </p:grpSpPr>
          <p:sp>
            <p:nvSpPr>
              <p:cNvPr id="133142" name="Rectangle 55"/>
              <p:cNvSpPr>
                <a:spLocks noChangeArrowheads="1"/>
              </p:cNvSpPr>
              <p:nvPr/>
            </p:nvSpPr>
            <p:spPr bwMode="auto">
              <a:xfrm>
                <a:off x="2880" y="2832"/>
                <a:ext cx="912" cy="576"/>
              </a:xfrm>
              <a:prstGeom prst="rect">
                <a:avLst/>
              </a:prstGeom>
              <a:solidFill>
                <a:srgbClr val="9900CC"/>
              </a:solidFill>
              <a:ln w="9525">
                <a:miter lim="800000"/>
                <a:headEnd/>
                <a:tailEnd/>
              </a:ln>
              <a:scene3d>
                <a:camera prst="legacyObliqueTopRight"/>
                <a:lightRig rig="legacyFlat3" dir="b"/>
              </a:scene3d>
              <a:sp3d prstMaterial="legacyMatte">
                <a:bevelT w="13500" h="13500" prst="angle"/>
                <a:bevelB w="13500" h="13500" prst="angle"/>
                <a:extrusionClr>
                  <a:srgbClr val="9900CC"/>
                </a:extrusionClr>
              </a:sp3d>
            </p:spPr>
            <p:txBody>
              <a:bodyPr wrap="none" anchor="ctr">
                <a:flatTx/>
              </a:bodyPr>
              <a:lstStyle/>
              <a:p>
                <a:pPr algn="ctr"/>
                <a:r>
                  <a:rPr lang="en-US">
                    <a:solidFill>
                      <a:schemeClr val="tx2"/>
                    </a:solidFill>
                  </a:rPr>
                  <a:t>Protection</a:t>
                </a:r>
              </a:p>
            </p:txBody>
          </p:sp>
          <p:sp>
            <p:nvSpPr>
              <p:cNvPr id="133143" name="Rectangle 56"/>
              <p:cNvSpPr>
                <a:spLocks noChangeArrowheads="1"/>
              </p:cNvSpPr>
              <p:nvPr/>
            </p:nvSpPr>
            <p:spPr bwMode="auto">
              <a:xfrm>
                <a:off x="3264" y="2640"/>
                <a:ext cx="144" cy="192"/>
              </a:xfrm>
              <a:prstGeom prst="rect">
                <a:avLst/>
              </a:prstGeom>
              <a:solidFill>
                <a:srgbClr val="9900CC"/>
              </a:solidFill>
              <a:ln w="9525">
                <a:miter lim="800000"/>
                <a:headEnd/>
                <a:tailEnd/>
              </a:ln>
              <a:scene3d>
                <a:camera prst="legacyObliqueTopRight"/>
                <a:lightRig rig="legacyFlat3" dir="b"/>
              </a:scene3d>
              <a:sp3d prstMaterial="legacyMatte">
                <a:bevelT w="13500" h="13500" prst="angle"/>
                <a:bevelB w="13500" h="13500" prst="angle"/>
                <a:extrusionClr>
                  <a:srgbClr val="9900CC"/>
                </a:extrusionClr>
              </a:sp3d>
            </p:spPr>
            <p:txBody>
              <a:bodyPr wrap="none" anchor="ctr">
                <a:flatTx/>
              </a:bodyPr>
              <a:lstStyle/>
              <a:p>
                <a:endParaRPr lang="en-US">
                  <a:solidFill>
                    <a:schemeClr val="tx2"/>
                  </a:solidFill>
                </a:endParaRPr>
              </a:p>
            </p:txBody>
          </p:sp>
          <p:sp>
            <p:nvSpPr>
              <p:cNvPr id="133144" name="AutoShape 57"/>
              <p:cNvSpPr>
                <a:spLocks noChangeArrowheads="1"/>
              </p:cNvSpPr>
              <p:nvPr/>
            </p:nvSpPr>
            <p:spPr bwMode="auto">
              <a:xfrm>
                <a:off x="3120" y="2304"/>
                <a:ext cx="432"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00CC"/>
              </a:solidFill>
              <a:ln w="9525">
                <a:miter lim="800000"/>
                <a:headEnd/>
                <a:tailEnd/>
              </a:ln>
              <a:scene3d>
                <a:camera prst="legacyObliqueTopRight"/>
                <a:lightRig rig="legacyFlat3" dir="b"/>
              </a:scene3d>
              <a:sp3d prstMaterial="legacyMatte">
                <a:bevelT w="13500" h="13500" prst="angle"/>
                <a:bevelB w="13500" h="13500" prst="angle"/>
                <a:extrusionClr>
                  <a:srgbClr val="9900CC"/>
                </a:extrusionClr>
              </a:sp3d>
            </p:spPr>
            <p:txBody>
              <a:bodyPr wrap="none" anchor="ctr">
                <a:flatTx/>
              </a:bodyPr>
              <a:lstStyle/>
              <a:p>
                <a:endParaRPr lang="en-US"/>
              </a:p>
            </p:txBody>
          </p:sp>
        </p:grpSp>
      </p:grpSp>
      <p:sp>
        <p:nvSpPr>
          <p:cNvPr id="133139" name="Slide Number Placeholder 62"/>
          <p:cNvSpPr txBox="1">
            <a:spLocks noGrp="1"/>
          </p:cNvSpPr>
          <p:nvPr/>
        </p:nvSpPr>
        <p:spPr bwMode="auto">
          <a:xfrm>
            <a:off x="28575" y="6454775"/>
            <a:ext cx="428625" cy="371475"/>
          </a:xfrm>
          <a:prstGeom prst="rect">
            <a:avLst/>
          </a:prstGeom>
          <a:noFill/>
          <a:ln w="9525">
            <a:noFill/>
            <a:miter lim="800000"/>
            <a:headEnd/>
            <a:tailEnd/>
          </a:ln>
        </p:spPr>
        <p:txBody>
          <a:bodyPr/>
          <a:lstStyle/>
          <a:p>
            <a:pPr algn="ctr"/>
            <a:fld id="{6BA570C6-F5CB-40BE-A688-3F5D493CA07F}" type="slidenum">
              <a:rPr lang="en-US" sz="1400" b="1">
                <a:solidFill>
                  <a:schemeClr val="tx2"/>
                </a:solidFill>
              </a:rPr>
              <a:pPr algn="ctr"/>
              <a:t>41</a:t>
            </a:fld>
            <a:endParaRPr lang="en-US" sz="1400" b="1">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489508"/>
                                        </p:tgtEl>
                                        <p:attrNameLst>
                                          <p:attrName>style.visibility</p:attrName>
                                        </p:attrNameLst>
                                      </p:cBhvr>
                                      <p:to>
                                        <p:strVal val="visible"/>
                                      </p:to>
                                    </p:set>
                                    <p:anim calcmode="lin" valueType="num">
                                      <p:cBhvr additive="base">
                                        <p:cTn id="12" dur="500" fill="hold"/>
                                        <p:tgtEl>
                                          <p:spTgt spid="489508"/>
                                        </p:tgtEl>
                                        <p:attrNameLst>
                                          <p:attrName>ppt_x</p:attrName>
                                        </p:attrNameLst>
                                      </p:cBhvr>
                                      <p:tavLst>
                                        <p:tav tm="0">
                                          <p:val>
                                            <p:strVal val="#ppt_x"/>
                                          </p:val>
                                        </p:tav>
                                        <p:tav tm="100000">
                                          <p:val>
                                            <p:strVal val="#ppt_x"/>
                                          </p:val>
                                        </p:tav>
                                      </p:tavLst>
                                    </p:anim>
                                    <p:anim calcmode="lin" valueType="num">
                                      <p:cBhvr additive="base">
                                        <p:cTn id="13" dur="500" fill="hold"/>
                                        <p:tgtEl>
                                          <p:spTgt spid="48950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89523"/>
                                        </p:tgtEl>
                                        <p:attrNameLst>
                                          <p:attrName>style.visibility</p:attrName>
                                        </p:attrNameLst>
                                      </p:cBhvr>
                                      <p:to>
                                        <p:strVal val="visible"/>
                                      </p:to>
                                    </p:set>
                                    <p:animEffect transition="in" filter="wipe(up)">
                                      <p:cBhvr>
                                        <p:cTn id="17" dur="500"/>
                                        <p:tgtEl>
                                          <p:spTgt spid="489523"/>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47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94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6" grpId="0" build="p"/>
      <p:bldP spid="489508" grpId="0" animBg="1"/>
      <p:bldP spid="4895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228600" y="152400"/>
            <a:ext cx="7772400" cy="723900"/>
          </a:xfrm>
        </p:spPr>
        <p:txBody>
          <a:bodyPr lIns="91440" tIns="45720" rIns="91440" bIns="45720" anchor="ctr"/>
          <a:lstStyle/>
          <a:p>
            <a:pPr eaLnBrk="1" hangingPunct="1"/>
            <a:r>
              <a:rPr lang="en-US" smtClean="0"/>
              <a:t>The Value of Top Down Integration</a:t>
            </a:r>
          </a:p>
        </p:txBody>
      </p:sp>
      <p:sp>
        <p:nvSpPr>
          <p:cNvPr id="134147" name="Rectangle 3"/>
          <p:cNvSpPr>
            <a:spLocks noGrp="1" noChangeArrowheads="1"/>
          </p:cNvSpPr>
          <p:nvPr>
            <p:ph idx="4294967295"/>
          </p:nvPr>
        </p:nvSpPr>
        <p:spPr>
          <a:xfrm>
            <a:off x="395288" y="1400175"/>
            <a:ext cx="7951787" cy="2743200"/>
          </a:xfrm>
        </p:spPr>
        <p:txBody>
          <a:bodyPr lIns="91440" tIns="45720" rIns="91440" bIns="45720"/>
          <a:lstStyle/>
          <a:p>
            <a:pPr eaLnBrk="1" hangingPunct="1"/>
            <a:r>
              <a:rPr lang="en-US" sz="2000" smtClean="0"/>
              <a:t>Permits existing infrastructure to be re-used</a:t>
            </a:r>
          </a:p>
          <a:p>
            <a:pPr eaLnBrk="1" hangingPunct="1"/>
            <a:r>
              <a:rPr lang="en-US" sz="2000" smtClean="0"/>
              <a:t>Eliminates redundant effort and last minute retrofits</a:t>
            </a:r>
          </a:p>
          <a:p>
            <a:pPr eaLnBrk="1" hangingPunct="1"/>
            <a:r>
              <a:rPr lang="en-US" sz="2000" smtClean="0"/>
              <a:t>Prevents forklift  upgrades</a:t>
            </a:r>
          </a:p>
          <a:p>
            <a:pPr eaLnBrk="1" hangingPunct="1"/>
            <a:r>
              <a:rPr lang="en-US" sz="2000" smtClean="0"/>
              <a:t>Vital system-wide capabilities, like security, comes standard</a:t>
            </a:r>
          </a:p>
          <a:p>
            <a:pPr eaLnBrk="1" hangingPunct="1"/>
            <a:r>
              <a:rPr lang="en-US" sz="2000" smtClean="0"/>
              <a:t>Prepares the system for unforeseen change:</a:t>
            </a:r>
          </a:p>
          <a:p>
            <a:pPr lvl="1" eaLnBrk="1" hangingPunct="1"/>
            <a:r>
              <a:rPr lang="en-US" sz="2000" smtClean="0"/>
              <a:t>New technology</a:t>
            </a:r>
          </a:p>
          <a:p>
            <a:pPr lvl="1" eaLnBrk="1" hangingPunct="1"/>
            <a:r>
              <a:rPr lang="en-US" sz="2000" smtClean="0"/>
              <a:t>New applications</a:t>
            </a:r>
          </a:p>
          <a:p>
            <a:pPr lvl="1" eaLnBrk="1" hangingPunct="1"/>
            <a:r>
              <a:rPr lang="en-US" sz="2000" smtClean="0"/>
              <a:t>New organizational change</a:t>
            </a:r>
          </a:p>
          <a:p>
            <a:pPr eaLnBrk="1" hangingPunct="1"/>
            <a:endParaRPr lang="en-US" sz="2000" smtClean="0"/>
          </a:p>
        </p:txBody>
      </p:sp>
      <p:sp>
        <p:nvSpPr>
          <p:cNvPr id="491524" name="Text Box 4"/>
          <p:cNvSpPr txBox="1">
            <a:spLocks noChangeArrowheads="1"/>
          </p:cNvSpPr>
          <p:nvPr/>
        </p:nvSpPr>
        <p:spPr bwMode="auto">
          <a:xfrm>
            <a:off x="2743200" y="4425950"/>
            <a:ext cx="2743200" cy="701675"/>
          </a:xfrm>
          <a:prstGeom prst="rect">
            <a:avLst/>
          </a:prstGeom>
          <a:noFill/>
          <a:ln w="9525" algn="ctr">
            <a:noFill/>
            <a:miter lim="800000"/>
            <a:headEnd/>
            <a:tailEnd/>
          </a:ln>
        </p:spPr>
        <p:txBody>
          <a:bodyPr>
            <a:spAutoFit/>
          </a:bodyPr>
          <a:lstStyle/>
          <a:p>
            <a:pPr algn="ctr"/>
            <a:r>
              <a:rPr lang="en-US" sz="2000"/>
              <a:t>Incremental </a:t>
            </a:r>
          </a:p>
          <a:p>
            <a:pPr algn="ctr"/>
            <a:r>
              <a:rPr lang="en-US" sz="2000" b="1"/>
              <a:t>DEVELOPMENT</a:t>
            </a:r>
          </a:p>
        </p:txBody>
      </p:sp>
      <p:grpSp>
        <p:nvGrpSpPr>
          <p:cNvPr id="2" name="Group 5"/>
          <p:cNvGrpSpPr>
            <a:grpSpLocks/>
          </p:cNvGrpSpPr>
          <p:nvPr/>
        </p:nvGrpSpPr>
        <p:grpSpPr bwMode="auto">
          <a:xfrm>
            <a:off x="5334000" y="4762500"/>
            <a:ext cx="2819400" cy="1235075"/>
            <a:chOff x="3648" y="2928"/>
            <a:chExt cx="1776" cy="778"/>
          </a:xfrm>
        </p:grpSpPr>
        <p:sp>
          <p:nvSpPr>
            <p:cNvPr id="134153" name="Text Box 6"/>
            <p:cNvSpPr txBox="1">
              <a:spLocks noChangeArrowheads="1"/>
            </p:cNvSpPr>
            <p:nvPr/>
          </p:nvSpPr>
          <p:spPr bwMode="auto">
            <a:xfrm>
              <a:off x="3696" y="3264"/>
              <a:ext cx="1728" cy="442"/>
            </a:xfrm>
            <a:prstGeom prst="rect">
              <a:avLst/>
            </a:prstGeom>
            <a:noFill/>
            <a:ln w="9525" algn="ctr">
              <a:noFill/>
              <a:miter lim="800000"/>
              <a:headEnd/>
              <a:tailEnd/>
            </a:ln>
          </p:spPr>
          <p:txBody>
            <a:bodyPr>
              <a:spAutoFit/>
            </a:bodyPr>
            <a:lstStyle/>
            <a:p>
              <a:pPr algn="ctr"/>
              <a:r>
                <a:rPr lang="en-US" sz="2000"/>
                <a:t>Reduced</a:t>
              </a:r>
            </a:p>
            <a:p>
              <a:pPr algn="ctr"/>
              <a:r>
                <a:rPr lang="en-US" sz="2000" b="1"/>
                <a:t>COST!</a:t>
              </a:r>
            </a:p>
          </p:txBody>
        </p:sp>
        <p:sp>
          <p:nvSpPr>
            <p:cNvPr id="491527" name="AutoShape 7"/>
            <p:cNvSpPr>
              <a:spLocks noChangeArrowheads="1"/>
            </p:cNvSpPr>
            <p:nvPr/>
          </p:nvSpPr>
          <p:spPr bwMode="auto">
            <a:xfrm rot="1988480">
              <a:off x="3648" y="2928"/>
              <a:ext cx="432" cy="288"/>
            </a:xfrm>
            <a:prstGeom prst="rightArrow">
              <a:avLst>
                <a:gd name="adj1" fmla="val 50000"/>
                <a:gd name="adj2" fmla="val 37500"/>
              </a:avLst>
            </a:prstGeom>
            <a:solidFill>
              <a:srgbClr val="FF3300"/>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grpSp>
      <p:grpSp>
        <p:nvGrpSpPr>
          <p:cNvPr id="3" name="Group 8"/>
          <p:cNvGrpSpPr>
            <a:grpSpLocks/>
          </p:cNvGrpSpPr>
          <p:nvPr/>
        </p:nvGrpSpPr>
        <p:grpSpPr bwMode="auto">
          <a:xfrm>
            <a:off x="152400" y="4762500"/>
            <a:ext cx="2743200" cy="1158875"/>
            <a:chOff x="384" y="2928"/>
            <a:chExt cx="1728" cy="730"/>
          </a:xfrm>
        </p:grpSpPr>
        <p:sp>
          <p:nvSpPr>
            <p:cNvPr id="134151" name="Text Box 9"/>
            <p:cNvSpPr txBox="1">
              <a:spLocks noChangeArrowheads="1"/>
            </p:cNvSpPr>
            <p:nvPr/>
          </p:nvSpPr>
          <p:spPr bwMode="auto">
            <a:xfrm>
              <a:off x="384" y="3216"/>
              <a:ext cx="1728" cy="442"/>
            </a:xfrm>
            <a:prstGeom prst="rect">
              <a:avLst/>
            </a:prstGeom>
            <a:noFill/>
            <a:ln w="9525" algn="ctr">
              <a:noFill/>
              <a:miter lim="800000"/>
              <a:headEnd/>
              <a:tailEnd/>
            </a:ln>
          </p:spPr>
          <p:txBody>
            <a:bodyPr>
              <a:spAutoFit/>
            </a:bodyPr>
            <a:lstStyle/>
            <a:p>
              <a:pPr algn="ctr"/>
              <a:r>
                <a:rPr lang="en-US" sz="2000"/>
                <a:t>Reduced</a:t>
              </a:r>
            </a:p>
            <a:p>
              <a:pPr algn="ctr"/>
              <a:r>
                <a:rPr lang="en-US" sz="2000" b="1"/>
                <a:t>RISK</a:t>
              </a:r>
            </a:p>
          </p:txBody>
        </p:sp>
        <p:sp>
          <p:nvSpPr>
            <p:cNvPr id="491530" name="AutoShape 10"/>
            <p:cNvSpPr>
              <a:spLocks noChangeArrowheads="1"/>
            </p:cNvSpPr>
            <p:nvPr/>
          </p:nvSpPr>
          <p:spPr bwMode="auto">
            <a:xfrm rot="8630840">
              <a:off x="1632" y="2928"/>
              <a:ext cx="432" cy="288"/>
            </a:xfrm>
            <a:prstGeom prst="rightArrow">
              <a:avLst>
                <a:gd name="adj1" fmla="val 50000"/>
                <a:gd name="adj2" fmla="val 37500"/>
              </a:avLst>
            </a:prstGeom>
            <a:solidFill>
              <a:srgbClr val="FF3300"/>
            </a:solidFill>
            <a:ln w="9525" algn="ctr">
              <a:solidFill>
                <a:schemeClr val="tx1"/>
              </a:solidFill>
              <a:miter lim="800000"/>
              <a:headEnd/>
              <a:tailEnd/>
            </a:ln>
            <a:effectLst>
              <a:outerShdw dist="107763" dir="2700000" algn="ctr" rotWithShape="0">
                <a:schemeClr val="bg2">
                  <a:alpha val="50000"/>
                </a:schemeClr>
              </a:outerShdw>
            </a:effectLst>
          </p:spPr>
          <p:txBody>
            <a:bodyPr wrap="none" anchor="ctr"/>
            <a:lstStyle/>
            <a:p>
              <a:pPr>
                <a:defRPr/>
              </a:pP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24"/>
                                        </p:tgtEl>
                                        <p:attrNameLst>
                                          <p:attrName>style.visibility</p:attrName>
                                        </p:attrNameLst>
                                      </p:cBhvr>
                                      <p:to>
                                        <p:strVal val="visible"/>
                                      </p:to>
                                    </p:set>
                                    <p:animEffect transition="in" filter="fade">
                                      <p:cBhvr>
                                        <p:cTn id="7" dur="500"/>
                                        <p:tgtEl>
                                          <p:spTgt spid="4915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idx="4294967295"/>
          </p:nvPr>
        </p:nvSpPr>
        <p:spPr>
          <a:xfrm>
            <a:off x="228600" y="152400"/>
            <a:ext cx="7772400" cy="723900"/>
          </a:xfrm>
        </p:spPr>
        <p:txBody>
          <a:bodyPr lIns="91440" tIns="45720" rIns="91440" bIns="45720" anchor="ctr"/>
          <a:lstStyle/>
          <a:p>
            <a:pPr eaLnBrk="1" hangingPunct="1"/>
            <a:r>
              <a:rPr lang="en-US" sz="2800" smtClean="0"/>
              <a:t>Barriers to Planned System Integration</a:t>
            </a:r>
          </a:p>
        </p:txBody>
      </p:sp>
      <p:sp>
        <p:nvSpPr>
          <p:cNvPr id="135171" name="Rectangle 3"/>
          <p:cNvSpPr>
            <a:spLocks noGrp="1" noChangeArrowheads="1"/>
          </p:cNvSpPr>
          <p:nvPr>
            <p:ph idx="4294967295"/>
          </p:nvPr>
        </p:nvSpPr>
        <p:spPr>
          <a:xfrm>
            <a:off x="366713" y="1371600"/>
            <a:ext cx="5208587" cy="5486400"/>
          </a:xfrm>
        </p:spPr>
        <p:txBody>
          <a:bodyPr lIns="91440" tIns="45720" rIns="91440" bIns="45720"/>
          <a:lstStyle/>
          <a:p>
            <a:pPr eaLnBrk="1" hangingPunct="1">
              <a:lnSpc>
                <a:spcPct val="85000"/>
              </a:lnSpc>
            </a:pPr>
            <a:r>
              <a:rPr lang="en-US" sz="1800" b="0" i="1" smtClean="0"/>
              <a:t>Organizational</a:t>
            </a:r>
          </a:p>
          <a:p>
            <a:pPr lvl="1" eaLnBrk="1" hangingPunct="1">
              <a:lnSpc>
                <a:spcPct val="85000"/>
              </a:lnSpc>
            </a:pPr>
            <a:r>
              <a:rPr lang="en-US" sz="1800" smtClean="0"/>
              <a:t>Corporate culture</a:t>
            </a:r>
          </a:p>
          <a:p>
            <a:pPr lvl="1" eaLnBrk="1" hangingPunct="1">
              <a:lnSpc>
                <a:spcPct val="85000"/>
              </a:lnSpc>
            </a:pPr>
            <a:r>
              <a:rPr lang="en-US" sz="1800" smtClean="0"/>
              <a:t>Existing policies</a:t>
            </a:r>
          </a:p>
          <a:p>
            <a:pPr lvl="1" eaLnBrk="1" hangingPunct="1">
              <a:lnSpc>
                <a:spcPct val="85000"/>
              </a:lnSpc>
            </a:pPr>
            <a:r>
              <a:rPr lang="en-US" sz="1800" smtClean="0"/>
              <a:t>Departmental “Silos”</a:t>
            </a:r>
          </a:p>
          <a:p>
            <a:pPr lvl="1" eaLnBrk="1" hangingPunct="1">
              <a:lnSpc>
                <a:spcPct val="85000"/>
              </a:lnSpc>
            </a:pPr>
            <a:r>
              <a:rPr lang="en-US" sz="1800" smtClean="0"/>
              <a:t>Lack of human resources</a:t>
            </a:r>
          </a:p>
          <a:p>
            <a:pPr eaLnBrk="1" hangingPunct="1">
              <a:lnSpc>
                <a:spcPct val="85000"/>
              </a:lnSpc>
            </a:pPr>
            <a:r>
              <a:rPr lang="en-US" sz="1800" b="0" i="1" smtClean="0"/>
              <a:t>Knowledge</a:t>
            </a:r>
          </a:p>
          <a:p>
            <a:pPr lvl="1" eaLnBrk="1" hangingPunct="1">
              <a:lnSpc>
                <a:spcPct val="85000"/>
              </a:lnSpc>
            </a:pPr>
            <a:r>
              <a:rPr lang="en-US" sz="1800" smtClean="0"/>
              <a:t>Missing applications</a:t>
            </a:r>
          </a:p>
          <a:p>
            <a:pPr lvl="1" eaLnBrk="1" hangingPunct="1">
              <a:lnSpc>
                <a:spcPct val="85000"/>
              </a:lnSpc>
            </a:pPr>
            <a:r>
              <a:rPr lang="en-US" sz="1800" smtClean="0"/>
              <a:t>Missing algorithms</a:t>
            </a:r>
          </a:p>
          <a:p>
            <a:pPr lvl="1" eaLnBrk="1" hangingPunct="1">
              <a:lnSpc>
                <a:spcPct val="85000"/>
              </a:lnSpc>
            </a:pPr>
            <a:r>
              <a:rPr lang="en-US" sz="1800" smtClean="0"/>
              <a:t>Lack of training</a:t>
            </a:r>
          </a:p>
          <a:p>
            <a:pPr eaLnBrk="1" hangingPunct="1">
              <a:lnSpc>
                <a:spcPct val="85000"/>
              </a:lnSpc>
            </a:pPr>
            <a:r>
              <a:rPr lang="en-US" sz="1800" b="0" i="1" smtClean="0"/>
              <a:t>Systems</a:t>
            </a:r>
          </a:p>
          <a:p>
            <a:pPr lvl="1" eaLnBrk="1" hangingPunct="1">
              <a:lnSpc>
                <a:spcPct val="85000"/>
              </a:lnSpc>
            </a:pPr>
            <a:r>
              <a:rPr lang="en-US" sz="1800" smtClean="0"/>
              <a:t>Lack of standards</a:t>
            </a:r>
          </a:p>
          <a:p>
            <a:pPr lvl="1" eaLnBrk="1" hangingPunct="1">
              <a:lnSpc>
                <a:spcPct val="85000"/>
              </a:lnSpc>
            </a:pPr>
            <a:r>
              <a:rPr lang="en-US" sz="1800" smtClean="0"/>
              <a:t>Too many “standards” to choose from</a:t>
            </a:r>
          </a:p>
          <a:p>
            <a:pPr lvl="1" eaLnBrk="1" hangingPunct="1">
              <a:lnSpc>
                <a:spcPct val="85000"/>
              </a:lnSpc>
            </a:pPr>
            <a:r>
              <a:rPr lang="en-US" sz="1800" smtClean="0"/>
              <a:t>Missing products and services</a:t>
            </a:r>
          </a:p>
          <a:p>
            <a:pPr lvl="1" eaLnBrk="1" hangingPunct="1">
              <a:lnSpc>
                <a:spcPct val="85000"/>
              </a:lnSpc>
            </a:pPr>
            <a:r>
              <a:rPr lang="en-US" sz="1800" smtClean="0"/>
              <a:t>Not applying formal methodology</a:t>
            </a:r>
          </a:p>
          <a:p>
            <a:pPr eaLnBrk="1" hangingPunct="1">
              <a:lnSpc>
                <a:spcPct val="85000"/>
              </a:lnSpc>
            </a:pPr>
            <a:r>
              <a:rPr lang="en-US" sz="1800" b="0" i="1" smtClean="0"/>
              <a:t>Business</a:t>
            </a:r>
          </a:p>
          <a:p>
            <a:pPr lvl="1" eaLnBrk="1" hangingPunct="1">
              <a:lnSpc>
                <a:spcPct val="85000"/>
              </a:lnSpc>
            </a:pPr>
            <a:r>
              <a:rPr lang="en-US" sz="1800" smtClean="0"/>
              <a:t>Lack of policy to use standards</a:t>
            </a:r>
          </a:p>
          <a:p>
            <a:pPr lvl="1" eaLnBrk="1" hangingPunct="1">
              <a:lnSpc>
                <a:spcPct val="85000"/>
              </a:lnSpc>
            </a:pPr>
            <a:r>
              <a:rPr lang="en-US" sz="1800" smtClean="0"/>
              <a:t>Not writing it into RFP’s</a:t>
            </a:r>
          </a:p>
          <a:p>
            <a:pPr lvl="1" eaLnBrk="1" hangingPunct="1">
              <a:lnSpc>
                <a:spcPct val="85000"/>
              </a:lnSpc>
            </a:pPr>
            <a:endParaRPr lang="en-US" sz="1800" smtClean="0"/>
          </a:p>
        </p:txBody>
      </p:sp>
      <p:pic>
        <p:nvPicPr>
          <p:cNvPr id="135172" name="Picture 4" descr="MCIN00056_0000[1]"/>
          <p:cNvPicPr>
            <a:picLocks noChangeAspect="1" noChangeArrowheads="1"/>
          </p:cNvPicPr>
          <p:nvPr/>
        </p:nvPicPr>
        <p:blipFill>
          <a:blip r:embed="rId3"/>
          <a:srcRect/>
          <a:stretch>
            <a:fillRect/>
          </a:stretch>
        </p:blipFill>
        <p:spPr bwMode="auto">
          <a:xfrm>
            <a:off x="5457825" y="1560513"/>
            <a:ext cx="3152775" cy="34686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idx="4294967295"/>
          </p:nvPr>
        </p:nvSpPr>
        <p:spPr/>
        <p:txBody>
          <a:bodyPr lIns="91440" tIns="45720" rIns="91440" bIns="45720" anchor="ctr"/>
          <a:lstStyle/>
          <a:p>
            <a:r>
              <a:rPr lang="en-US" smtClean="0"/>
              <a:t>Smart Grid Data Explosion</a:t>
            </a:r>
          </a:p>
        </p:txBody>
      </p:sp>
      <p:grpSp>
        <p:nvGrpSpPr>
          <p:cNvPr id="2" name="Group 3"/>
          <p:cNvGrpSpPr>
            <a:grpSpLocks/>
          </p:cNvGrpSpPr>
          <p:nvPr/>
        </p:nvGrpSpPr>
        <p:grpSpPr bwMode="auto">
          <a:xfrm>
            <a:off x="612775" y="981075"/>
            <a:ext cx="8062913" cy="5108575"/>
            <a:chOff x="741" y="944"/>
            <a:chExt cx="4621" cy="2912"/>
          </a:xfrm>
        </p:grpSpPr>
        <p:graphicFrame>
          <p:nvGraphicFramePr>
            <p:cNvPr id="6146" name="Object 4"/>
            <p:cNvGraphicFramePr>
              <a:graphicFrameLocks noChangeAspect="1"/>
            </p:cNvGraphicFramePr>
            <p:nvPr/>
          </p:nvGraphicFramePr>
          <p:xfrm>
            <a:off x="1089" y="993"/>
            <a:ext cx="3100" cy="2447"/>
          </p:xfrm>
          <a:graphic>
            <a:graphicData uri="http://schemas.openxmlformats.org/presentationml/2006/ole">
              <p:oleObj spid="_x0000_s162818" name="Chart" r:id="rId4" imgW="4800600" imgH="3229128" progId="MSGraph.Chart.8">
                <p:embed followColorScheme="full"/>
              </p:oleObj>
            </a:graphicData>
          </a:graphic>
        </p:graphicFrame>
        <p:pic>
          <p:nvPicPr>
            <p:cNvPr id="6149" name="Picture 5" descr="DataPoint_HockeyStick-Convergence"/>
            <p:cNvPicPr>
              <a:picLocks noChangeAspect="1" noChangeArrowheads="1"/>
            </p:cNvPicPr>
            <p:nvPr/>
          </p:nvPicPr>
          <p:blipFill>
            <a:blip r:embed="rId5"/>
            <a:srcRect/>
            <a:stretch>
              <a:fillRect/>
            </a:stretch>
          </p:blipFill>
          <p:spPr bwMode="auto">
            <a:xfrm>
              <a:off x="1266" y="944"/>
              <a:ext cx="2769" cy="2389"/>
            </a:xfrm>
            <a:prstGeom prst="rect">
              <a:avLst/>
            </a:prstGeom>
            <a:noFill/>
            <a:ln w="9525">
              <a:noFill/>
              <a:miter lim="800000"/>
              <a:headEnd/>
              <a:tailEnd/>
            </a:ln>
          </p:spPr>
        </p:pic>
        <p:sp>
          <p:nvSpPr>
            <p:cNvPr id="6150" name="Text Box 6"/>
            <p:cNvSpPr txBox="1">
              <a:spLocks noChangeArrowheads="1"/>
            </p:cNvSpPr>
            <p:nvPr/>
          </p:nvSpPr>
          <p:spPr bwMode="auto">
            <a:xfrm>
              <a:off x="2266" y="1206"/>
              <a:ext cx="1166" cy="261"/>
            </a:xfrm>
            <a:prstGeom prst="rect">
              <a:avLst/>
            </a:prstGeom>
            <a:solidFill>
              <a:schemeClr val="bg1"/>
            </a:solidFill>
            <a:ln w="9525">
              <a:noFill/>
              <a:miter lim="800000"/>
              <a:headEnd/>
              <a:tailEnd/>
            </a:ln>
          </p:spPr>
          <p:txBody>
            <a:bodyPr wrap="none">
              <a:spAutoFit/>
            </a:bodyPr>
            <a:lstStyle/>
            <a:p>
              <a:pPr marL="219075" indent="-219075" algn="r" eaLnBrk="0" hangingPunct="0"/>
              <a:r>
                <a:rPr lang="en-US" sz="1200">
                  <a:solidFill>
                    <a:schemeClr val="tx2"/>
                  </a:solidFill>
                </a:rPr>
                <a:t>New devices in the home</a:t>
              </a:r>
            </a:p>
            <a:p>
              <a:pPr marL="219075" indent="-219075" algn="r" eaLnBrk="0" hangingPunct="0"/>
              <a:r>
                <a:rPr lang="en-US" sz="1200">
                  <a:solidFill>
                    <a:schemeClr val="tx2"/>
                  </a:solidFill>
                </a:rPr>
                <a:t>enabled by the smart meter</a:t>
              </a:r>
            </a:p>
          </p:txBody>
        </p:sp>
        <p:sp>
          <p:nvSpPr>
            <p:cNvPr id="6151" name="Freeform 7"/>
            <p:cNvSpPr>
              <a:spLocks/>
            </p:cNvSpPr>
            <p:nvPr/>
          </p:nvSpPr>
          <p:spPr bwMode="auto">
            <a:xfrm>
              <a:off x="3423" y="1291"/>
              <a:ext cx="344" cy="280"/>
            </a:xfrm>
            <a:custGeom>
              <a:avLst/>
              <a:gdLst>
                <a:gd name="T0" fmla="*/ 0 w 344"/>
                <a:gd name="T1" fmla="*/ 2 h 280"/>
                <a:gd name="T2" fmla="*/ 157 w 344"/>
                <a:gd name="T3" fmla="*/ 30 h 280"/>
                <a:gd name="T4" fmla="*/ 208 w 344"/>
                <a:gd name="T5" fmla="*/ 183 h 280"/>
                <a:gd name="T6" fmla="*/ 344 w 344"/>
                <a:gd name="T7" fmla="*/ 280 h 280"/>
                <a:gd name="T8" fmla="*/ 0 60000 65536"/>
                <a:gd name="T9" fmla="*/ 0 60000 65536"/>
                <a:gd name="T10" fmla="*/ 0 60000 65536"/>
                <a:gd name="T11" fmla="*/ 0 60000 65536"/>
                <a:gd name="T12" fmla="*/ 0 w 344"/>
                <a:gd name="T13" fmla="*/ 0 h 280"/>
                <a:gd name="T14" fmla="*/ 344 w 344"/>
                <a:gd name="T15" fmla="*/ 280 h 280"/>
              </a:gdLst>
              <a:ahLst/>
              <a:cxnLst>
                <a:cxn ang="T8">
                  <a:pos x="T0" y="T1"/>
                </a:cxn>
                <a:cxn ang="T9">
                  <a:pos x="T2" y="T3"/>
                </a:cxn>
                <a:cxn ang="T10">
                  <a:pos x="T4" y="T5"/>
                </a:cxn>
                <a:cxn ang="T11">
                  <a:pos x="T6" y="T7"/>
                </a:cxn>
              </a:cxnLst>
              <a:rect l="T12" t="T13" r="T14" b="T15"/>
              <a:pathLst>
                <a:path w="344" h="280">
                  <a:moveTo>
                    <a:pt x="0" y="2"/>
                  </a:moveTo>
                  <a:cubicBezTo>
                    <a:pt x="26" y="7"/>
                    <a:pt x="122" y="0"/>
                    <a:pt x="157" y="30"/>
                  </a:cubicBezTo>
                  <a:cubicBezTo>
                    <a:pt x="192" y="60"/>
                    <a:pt x="177" y="141"/>
                    <a:pt x="208" y="183"/>
                  </a:cubicBezTo>
                  <a:cubicBezTo>
                    <a:pt x="239" y="225"/>
                    <a:pt x="316" y="260"/>
                    <a:pt x="344" y="280"/>
                  </a:cubicBezTo>
                </a:path>
              </a:pathLst>
            </a:custGeom>
            <a:noFill/>
            <a:ln w="28575">
              <a:solidFill>
                <a:schemeClr val="tx1"/>
              </a:solidFill>
              <a:round/>
              <a:headEnd/>
              <a:tailEnd type="triangle" w="med" len="med"/>
            </a:ln>
          </p:spPr>
          <p:txBody>
            <a:bodyPr anchor="ctr"/>
            <a:lstStyle/>
            <a:p>
              <a:endParaRPr lang="en-US"/>
            </a:p>
          </p:txBody>
        </p:sp>
        <p:sp>
          <p:nvSpPr>
            <p:cNvPr id="6152" name="Text Box 8"/>
            <p:cNvSpPr txBox="1">
              <a:spLocks noChangeArrowheads="1"/>
            </p:cNvSpPr>
            <p:nvPr/>
          </p:nvSpPr>
          <p:spPr bwMode="auto">
            <a:xfrm>
              <a:off x="1149" y="2729"/>
              <a:ext cx="633" cy="157"/>
            </a:xfrm>
            <a:prstGeom prst="rect">
              <a:avLst/>
            </a:prstGeom>
            <a:solidFill>
              <a:schemeClr val="bg1"/>
            </a:solidFill>
            <a:ln w="9525">
              <a:noFill/>
              <a:miter lim="800000"/>
              <a:headEnd/>
              <a:tailEnd/>
            </a:ln>
          </p:spPr>
          <p:txBody>
            <a:bodyPr wrap="none">
              <a:spAutoFit/>
            </a:bodyPr>
            <a:lstStyle/>
            <a:p>
              <a:pPr marL="219075" indent="-219075" algn="ctr" eaLnBrk="0" hangingPunct="0">
                <a:spcBef>
                  <a:spcPct val="50000"/>
                </a:spcBef>
              </a:pPr>
              <a:r>
                <a:rPr lang="en-US" sz="1200">
                  <a:solidFill>
                    <a:schemeClr val="tx2"/>
                  </a:solidFill>
                </a:rPr>
                <a:t>You are here.</a:t>
              </a:r>
            </a:p>
          </p:txBody>
        </p:sp>
        <p:sp>
          <p:nvSpPr>
            <p:cNvPr id="6153" name="Freeform 9"/>
            <p:cNvSpPr>
              <a:spLocks/>
            </p:cNvSpPr>
            <p:nvPr/>
          </p:nvSpPr>
          <p:spPr bwMode="auto">
            <a:xfrm>
              <a:off x="1781" y="2830"/>
              <a:ext cx="344" cy="278"/>
            </a:xfrm>
            <a:custGeom>
              <a:avLst/>
              <a:gdLst>
                <a:gd name="T0" fmla="*/ 0 w 344"/>
                <a:gd name="T1" fmla="*/ 0 h 227"/>
                <a:gd name="T2" fmla="*/ 237 w 344"/>
                <a:gd name="T3" fmla="*/ 577 h 227"/>
                <a:gd name="T4" fmla="*/ 344 w 344"/>
                <a:gd name="T5" fmla="*/ 2574 h 227"/>
                <a:gd name="T6" fmla="*/ 0 60000 65536"/>
                <a:gd name="T7" fmla="*/ 0 60000 65536"/>
                <a:gd name="T8" fmla="*/ 0 60000 65536"/>
                <a:gd name="T9" fmla="*/ 0 w 344"/>
                <a:gd name="T10" fmla="*/ 0 h 227"/>
                <a:gd name="T11" fmla="*/ 344 w 344"/>
                <a:gd name="T12" fmla="*/ 227 h 227"/>
              </a:gdLst>
              <a:ahLst/>
              <a:cxnLst>
                <a:cxn ang="T6">
                  <a:pos x="T0" y="T1"/>
                </a:cxn>
                <a:cxn ang="T7">
                  <a:pos x="T2" y="T3"/>
                </a:cxn>
                <a:cxn ang="T8">
                  <a:pos x="T4" y="T5"/>
                </a:cxn>
              </a:cxnLst>
              <a:rect l="T9" t="T10" r="T11" b="T12"/>
              <a:pathLst>
                <a:path w="344" h="227">
                  <a:moveTo>
                    <a:pt x="0" y="0"/>
                  </a:moveTo>
                  <a:cubicBezTo>
                    <a:pt x="39" y="8"/>
                    <a:pt x="180" y="13"/>
                    <a:pt x="237" y="51"/>
                  </a:cubicBezTo>
                  <a:cubicBezTo>
                    <a:pt x="294" y="89"/>
                    <a:pt x="322" y="190"/>
                    <a:pt x="344" y="227"/>
                  </a:cubicBezTo>
                </a:path>
              </a:pathLst>
            </a:custGeom>
            <a:noFill/>
            <a:ln w="28575">
              <a:solidFill>
                <a:schemeClr val="tx1"/>
              </a:solidFill>
              <a:round/>
              <a:headEnd/>
              <a:tailEnd type="triangle" w="med" len="med"/>
            </a:ln>
          </p:spPr>
          <p:txBody>
            <a:bodyPr anchor="ctr"/>
            <a:lstStyle/>
            <a:p>
              <a:endParaRPr lang="en-US"/>
            </a:p>
          </p:txBody>
        </p:sp>
        <p:sp>
          <p:nvSpPr>
            <p:cNvPr id="6154" name="Text Box 10"/>
            <p:cNvSpPr txBox="1">
              <a:spLocks noChangeArrowheads="1"/>
            </p:cNvSpPr>
            <p:nvPr/>
          </p:nvSpPr>
          <p:spPr bwMode="auto">
            <a:xfrm>
              <a:off x="4160" y="2518"/>
              <a:ext cx="898" cy="157"/>
            </a:xfrm>
            <a:prstGeom prst="rect">
              <a:avLst/>
            </a:prstGeom>
            <a:solidFill>
              <a:schemeClr val="bg1"/>
            </a:solidFill>
            <a:ln w="9525">
              <a:noFill/>
              <a:miter lim="800000"/>
              <a:headEnd/>
              <a:tailEnd/>
            </a:ln>
          </p:spPr>
          <p:txBody>
            <a:bodyPr>
              <a:spAutoFit/>
            </a:bodyPr>
            <a:lstStyle/>
            <a:p>
              <a:pPr marL="219075" indent="-219075" eaLnBrk="0" hangingPunct="0"/>
              <a:r>
                <a:rPr lang="en-US" sz="1200">
                  <a:solidFill>
                    <a:schemeClr val="tx2"/>
                  </a:solidFill>
                </a:rPr>
                <a:t>AMI Deployment</a:t>
              </a:r>
            </a:p>
          </p:txBody>
        </p:sp>
        <p:sp>
          <p:nvSpPr>
            <p:cNvPr id="6155" name="Freeform 11"/>
            <p:cNvSpPr>
              <a:spLocks/>
            </p:cNvSpPr>
            <p:nvPr/>
          </p:nvSpPr>
          <p:spPr bwMode="auto">
            <a:xfrm rot="8737180">
              <a:off x="3771" y="2501"/>
              <a:ext cx="344" cy="278"/>
            </a:xfrm>
            <a:custGeom>
              <a:avLst/>
              <a:gdLst>
                <a:gd name="T0" fmla="*/ 0 w 344"/>
                <a:gd name="T1" fmla="*/ 0 h 227"/>
                <a:gd name="T2" fmla="*/ 237 w 344"/>
                <a:gd name="T3" fmla="*/ 577 h 227"/>
                <a:gd name="T4" fmla="*/ 344 w 344"/>
                <a:gd name="T5" fmla="*/ 2574 h 227"/>
                <a:gd name="T6" fmla="*/ 0 60000 65536"/>
                <a:gd name="T7" fmla="*/ 0 60000 65536"/>
                <a:gd name="T8" fmla="*/ 0 60000 65536"/>
                <a:gd name="T9" fmla="*/ 0 w 344"/>
                <a:gd name="T10" fmla="*/ 0 h 227"/>
                <a:gd name="T11" fmla="*/ 344 w 344"/>
                <a:gd name="T12" fmla="*/ 227 h 227"/>
              </a:gdLst>
              <a:ahLst/>
              <a:cxnLst>
                <a:cxn ang="T6">
                  <a:pos x="T0" y="T1"/>
                </a:cxn>
                <a:cxn ang="T7">
                  <a:pos x="T2" y="T3"/>
                </a:cxn>
                <a:cxn ang="T8">
                  <a:pos x="T4" y="T5"/>
                </a:cxn>
              </a:cxnLst>
              <a:rect l="T9" t="T10" r="T11" b="T12"/>
              <a:pathLst>
                <a:path w="344" h="227">
                  <a:moveTo>
                    <a:pt x="0" y="0"/>
                  </a:moveTo>
                  <a:cubicBezTo>
                    <a:pt x="39" y="8"/>
                    <a:pt x="180" y="13"/>
                    <a:pt x="237" y="51"/>
                  </a:cubicBezTo>
                  <a:cubicBezTo>
                    <a:pt x="294" y="89"/>
                    <a:pt x="322" y="190"/>
                    <a:pt x="344" y="227"/>
                  </a:cubicBezTo>
                </a:path>
              </a:pathLst>
            </a:custGeom>
            <a:noFill/>
            <a:ln w="28575">
              <a:solidFill>
                <a:schemeClr val="tx1"/>
              </a:solidFill>
              <a:round/>
              <a:headEnd/>
              <a:tailEnd type="triangle" w="med" len="med"/>
            </a:ln>
          </p:spPr>
          <p:txBody>
            <a:bodyPr anchor="ctr"/>
            <a:lstStyle/>
            <a:p>
              <a:endParaRPr lang="en-US"/>
            </a:p>
          </p:txBody>
        </p:sp>
        <p:sp>
          <p:nvSpPr>
            <p:cNvPr id="6156" name="Text Box 12"/>
            <p:cNvSpPr txBox="1">
              <a:spLocks noChangeArrowheads="1"/>
            </p:cNvSpPr>
            <p:nvPr/>
          </p:nvSpPr>
          <p:spPr bwMode="auto">
            <a:xfrm>
              <a:off x="4139" y="2080"/>
              <a:ext cx="883" cy="158"/>
            </a:xfrm>
            <a:prstGeom prst="rect">
              <a:avLst/>
            </a:prstGeom>
            <a:solidFill>
              <a:schemeClr val="bg1"/>
            </a:solidFill>
            <a:ln w="9525">
              <a:noFill/>
              <a:miter lim="800000"/>
              <a:headEnd/>
              <a:tailEnd/>
            </a:ln>
          </p:spPr>
          <p:txBody>
            <a:bodyPr wrap="none">
              <a:spAutoFit/>
            </a:bodyPr>
            <a:lstStyle/>
            <a:p>
              <a:pPr marL="219075" indent="-219075" eaLnBrk="0" hangingPunct="0"/>
              <a:r>
                <a:rPr lang="en-US" sz="1200">
                  <a:solidFill>
                    <a:schemeClr val="tx2"/>
                  </a:solidFill>
                </a:rPr>
                <a:t>PCTs Come On-line</a:t>
              </a:r>
            </a:p>
          </p:txBody>
        </p:sp>
        <p:sp>
          <p:nvSpPr>
            <p:cNvPr id="6157" name="Freeform 13"/>
            <p:cNvSpPr>
              <a:spLocks/>
            </p:cNvSpPr>
            <p:nvPr/>
          </p:nvSpPr>
          <p:spPr bwMode="auto">
            <a:xfrm rot="10800000">
              <a:off x="3804" y="1894"/>
              <a:ext cx="344" cy="280"/>
            </a:xfrm>
            <a:custGeom>
              <a:avLst/>
              <a:gdLst>
                <a:gd name="T0" fmla="*/ 0 w 344"/>
                <a:gd name="T1" fmla="*/ 2 h 280"/>
                <a:gd name="T2" fmla="*/ 157 w 344"/>
                <a:gd name="T3" fmla="*/ 30 h 280"/>
                <a:gd name="T4" fmla="*/ 208 w 344"/>
                <a:gd name="T5" fmla="*/ 183 h 280"/>
                <a:gd name="T6" fmla="*/ 344 w 344"/>
                <a:gd name="T7" fmla="*/ 280 h 280"/>
                <a:gd name="T8" fmla="*/ 0 60000 65536"/>
                <a:gd name="T9" fmla="*/ 0 60000 65536"/>
                <a:gd name="T10" fmla="*/ 0 60000 65536"/>
                <a:gd name="T11" fmla="*/ 0 60000 65536"/>
                <a:gd name="T12" fmla="*/ 0 w 344"/>
                <a:gd name="T13" fmla="*/ 0 h 280"/>
                <a:gd name="T14" fmla="*/ 344 w 344"/>
                <a:gd name="T15" fmla="*/ 280 h 280"/>
              </a:gdLst>
              <a:ahLst/>
              <a:cxnLst>
                <a:cxn ang="T8">
                  <a:pos x="T0" y="T1"/>
                </a:cxn>
                <a:cxn ang="T9">
                  <a:pos x="T2" y="T3"/>
                </a:cxn>
                <a:cxn ang="T10">
                  <a:pos x="T4" y="T5"/>
                </a:cxn>
                <a:cxn ang="T11">
                  <a:pos x="T6" y="T7"/>
                </a:cxn>
              </a:cxnLst>
              <a:rect l="T12" t="T13" r="T14" b="T15"/>
              <a:pathLst>
                <a:path w="344" h="280">
                  <a:moveTo>
                    <a:pt x="0" y="2"/>
                  </a:moveTo>
                  <a:cubicBezTo>
                    <a:pt x="26" y="7"/>
                    <a:pt x="122" y="0"/>
                    <a:pt x="157" y="30"/>
                  </a:cubicBezTo>
                  <a:cubicBezTo>
                    <a:pt x="192" y="60"/>
                    <a:pt x="177" y="141"/>
                    <a:pt x="208" y="183"/>
                  </a:cubicBezTo>
                  <a:cubicBezTo>
                    <a:pt x="239" y="225"/>
                    <a:pt x="316" y="260"/>
                    <a:pt x="344" y="280"/>
                  </a:cubicBezTo>
                </a:path>
              </a:pathLst>
            </a:custGeom>
            <a:noFill/>
            <a:ln w="28575">
              <a:solidFill>
                <a:schemeClr val="tx1"/>
              </a:solidFill>
              <a:round/>
              <a:headEnd/>
              <a:tailEnd type="triangle" w="med" len="med"/>
            </a:ln>
          </p:spPr>
          <p:txBody>
            <a:bodyPr anchor="ctr"/>
            <a:lstStyle/>
            <a:p>
              <a:endParaRPr lang="en-US"/>
            </a:p>
          </p:txBody>
        </p:sp>
        <p:sp>
          <p:nvSpPr>
            <p:cNvPr id="6158" name="Freeform 14"/>
            <p:cNvSpPr>
              <a:spLocks/>
            </p:cNvSpPr>
            <p:nvPr/>
          </p:nvSpPr>
          <p:spPr bwMode="auto">
            <a:xfrm>
              <a:off x="3572" y="2805"/>
              <a:ext cx="405" cy="179"/>
            </a:xfrm>
            <a:custGeom>
              <a:avLst/>
              <a:gdLst>
                <a:gd name="T0" fmla="*/ 405 w 405"/>
                <a:gd name="T1" fmla="*/ 179 h 179"/>
                <a:gd name="T2" fmla="*/ 176 w 405"/>
                <a:gd name="T3" fmla="*/ 140 h 179"/>
                <a:gd name="T4" fmla="*/ 0 w 405"/>
                <a:gd name="T5" fmla="*/ 0 h 179"/>
                <a:gd name="T6" fmla="*/ 0 60000 65536"/>
                <a:gd name="T7" fmla="*/ 0 60000 65536"/>
                <a:gd name="T8" fmla="*/ 0 60000 65536"/>
                <a:gd name="T9" fmla="*/ 0 w 405"/>
                <a:gd name="T10" fmla="*/ 0 h 179"/>
                <a:gd name="T11" fmla="*/ 405 w 405"/>
                <a:gd name="T12" fmla="*/ 179 h 179"/>
              </a:gdLst>
              <a:ahLst/>
              <a:cxnLst>
                <a:cxn ang="T6">
                  <a:pos x="T0" y="T1"/>
                </a:cxn>
                <a:cxn ang="T7">
                  <a:pos x="T2" y="T3"/>
                </a:cxn>
                <a:cxn ang="T8">
                  <a:pos x="T4" y="T5"/>
                </a:cxn>
              </a:cxnLst>
              <a:rect l="T9" t="T10" r="T11" b="T12"/>
              <a:pathLst>
                <a:path w="405" h="179">
                  <a:moveTo>
                    <a:pt x="405" y="179"/>
                  </a:moveTo>
                  <a:cubicBezTo>
                    <a:pt x="367" y="173"/>
                    <a:pt x="243" y="170"/>
                    <a:pt x="176" y="140"/>
                  </a:cubicBezTo>
                  <a:cubicBezTo>
                    <a:pt x="109" y="110"/>
                    <a:pt x="37" y="29"/>
                    <a:pt x="0" y="0"/>
                  </a:cubicBezTo>
                </a:path>
              </a:pathLst>
            </a:custGeom>
            <a:noFill/>
            <a:ln w="28575">
              <a:solidFill>
                <a:schemeClr val="tx1"/>
              </a:solidFill>
              <a:round/>
              <a:headEnd/>
              <a:tailEnd type="triangle" w="med" len="med"/>
            </a:ln>
          </p:spPr>
          <p:txBody>
            <a:bodyPr anchor="ctr"/>
            <a:lstStyle/>
            <a:p>
              <a:endParaRPr lang="en-US"/>
            </a:p>
          </p:txBody>
        </p:sp>
        <p:sp>
          <p:nvSpPr>
            <p:cNvPr id="6159" name="Text Box 15"/>
            <p:cNvSpPr txBox="1">
              <a:spLocks noChangeArrowheads="1"/>
            </p:cNvSpPr>
            <p:nvPr/>
          </p:nvSpPr>
          <p:spPr bwMode="auto">
            <a:xfrm>
              <a:off x="3981" y="2806"/>
              <a:ext cx="1381" cy="157"/>
            </a:xfrm>
            <a:prstGeom prst="rect">
              <a:avLst/>
            </a:prstGeom>
            <a:solidFill>
              <a:schemeClr val="bg1"/>
            </a:solidFill>
            <a:ln w="9525">
              <a:noFill/>
              <a:miter lim="800000"/>
              <a:headEnd/>
              <a:tailEnd/>
            </a:ln>
          </p:spPr>
          <p:txBody>
            <a:bodyPr>
              <a:spAutoFit/>
            </a:bodyPr>
            <a:lstStyle/>
            <a:p>
              <a:pPr marL="219075" indent="-219075" eaLnBrk="0" hangingPunct="0"/>
              <a:r>
                <a:rPr lang="en-US" sz="1200">
                  <a:solidFill>
                    <a:schemeClr val="tx2"/>
                  </a:solidFill>
                </a:rPr>
                <a:t>Distribution Management Rollout</a:t>
              </a:r>
            </a:p>
          </p:txBody>
        </p:sp>
        <p:sp>
          <p:nvSpPr>
            <p:cNvPr id="6160" name="Text Box 16"/>
            <p:cNvSpPr txBox="1">
              <a:spLocks noChangeArrowheads="1"/>
            </p:cNvSpPr>
            <p:nvPr/>
          </p:nvSpPr>
          <p:spPr bwMode="auto">
            <a:xfrm>
              <a:off x="1638" y="2558"/>
              <a:ext cx="986" cy="157"/>
            </a:xfrm>
            <a:prstGeom prst="rect">
              <a:avLst/>
            </a:prstGeom>
            <a:solidFill>
              <a:schemeClr val="bg1"/>
            </a:solidFill>
            <a:ln w="9525">
              <a:noFill/>
              <a:miter lim="800000"/>
              <a:headEnd/>
              <a:tailEnd/>
            </a:ln>
          </p:spPr>
          <p:txBody>
            <a:bodyPr wrap="none">
              <a:spAutoFit/>
            </a:bodyPr>
            <a:lstStyle/>
            <a:p>
              <a:pPr marL="219075" indent="-219075" algn="r" eaLnBrk="0" hangingPunct="0"/>
              <a:r>
                <a:rPr lang="en-US" sz="1200">
                  <a:solidFill>
                    <a:schemeClr val="tx2"/>
                  </a:solidFill>
                </a:rPr>
                <a:t>Mobile Data Goes Live</a:t>
              </a:r>
            </a:p>
          </p:txBody>
        </p:sp>
        <p:sp>
          <p:nvSpPr>
            <p:cNvPr id="6161" name="Freeform 17"/>
            <p:cNvSpPr>
              <a:spLocks/>
            </p:cNvSpPr>
            <p:nvPr/>
          </p:nvSpPr>
          <p:spPr bwMode="auto">
            <a:xfrm>
              <a:off x="2615" y="2643"/>
              <a:ext cx="344" cy="280"/>
            </a:xfrm>
            <a:custGeom>
              <a:avLst/>
              <a:gdLst>
                <a:gd name="T0" fmla="*/ 0 w 344"/>
                <a:gd name="T1" fmla="*/ 2 h 280"/>
                <a:gd name="T2" fmla="*/ 157 w 344"/>
                <a:gd name="T3" fmla="*/ 30 h 280"/>
                <a:gd name="T4" fmla="*/ 208 w 344"/>
                <a:gd name="T5" fmla="*/ 183 h 280"/>
                <a:gd name="T6" fmla="*/ 344 w 344"/>
                <a:gd name="T7" fmla="*/ 280 h 280"/>
                <a:gd name="T8" fmla="*/ 0 60000 65536"/>
                <a:gd name="T9" fmla="*/ 0 60000 65536"/>
                <a:gd name="T10" fmla="*/ 0 60000 65536"/>
                <a:gd name="T11" fmla="*/ 0 60000 65536"/>
                <a:gd name="T12" fmla="*/ 0 w 344"/>
                <a:gd name="T13" fmla="*/ 0 h 280"/>
                <a:gd name="T14" fmla="*/ 344 w 344"/>
                <a:gd name="T15" fmla="*/ 280 h 280"/>
              </a:gdLst>
              <a:ahLst/>
              <a:cxnLst>
                <a:cxn ang="T8">
                  <a:pos x="T0" y="T1"/>
                </a:cxn>
                <a:cxn ang="T9">
                  <a:pos x="T2" y="T3"/>
                </a:cxn>
                <a:cxn ang="T10">
                  <a:pos x="T4" y="T5"/>
                </a:cxn>
                <a:cxn ang="T11">
                  <a:pos x="T6" y="T7"/>
                </a:cxn>
              </a:cxnLst>
              <a:rect l="T12" t="T13" r="T14" b="T15"/>
              <a:pathLst>
                <a:path w="344" h="280">
                  <a:moveTo>
                    <a:pt x="0" y="2"/>
                  </a:moveTo>
                  <a:cubicBezTo>
                    <a:pt x="26" y="7"/>
                    <a:pt x="122" y="0"/>
                    <a:pt x="157" y="30"/>
                  </a:cubicBezTo>
                  <a:cubicBezTo>
                    <a:pt x="192" y="60"/>
                    <a:pt x="177" y="141"/>
                    <a:pt x="208" y="183"/>
                  </a:cubicBezTo>
                  <a:cubicBezTo>
                    <a:pt x="239" y="225"/>
                    <a:pt x="316" y="260"/>
                    <a:pt x="344" y="280"/>
                  </a:cubicBezTo>
                </a:path>
              </a:pathLst>
            </a:custGeom>
            <a:noFill/>
            <a:ln w="28575">
              <a:solidFill>
                <a:schemeClr val="tx1"/>
              </a:solidFill>
              <a:round/>
              <a:headEnd/>
              <a:tailEnd type="triangle" w="med" len="med"/>
            </a:ln>
          </p:spPr>
          <p:txBody>
            <a:bodyPr anchor="ctr"/>
            <a:lstStyle/>
            <a:p>
              <a:endParaRPr lang="en-US"/>
            </a:p>
          </p:txBody>
        </p:sp>
        <p:sp>
          <p:nvSpPr>
            <p:cNvPr id="6162" name="Text Box 18"/>
            <p:cNvSpPr txBox="1">
              <a:spLocks noChangeArrowheads="1"/>
            </p:cNvSpPr>
            <p:nvPr/>
          </p:nvSpPr>
          <p:spPr bwMode="auto">
            <a:xfrm>
              <a:off x="2081" y="2292"/>
              <a:ext cx="643" cy="157"/>
            </a:xfrm>
            <a:prstGeom prst="rect">
              <a:avLst/>
            </a:prstGeom>
            <a:solidFill>
              <a:schemeClr val="bg1"/>
            </a:solidFill>
            <a:ln w="9525">
              <a:noFill/>
              <a:miter lim="800000"/>
              <a:headEnd/>
              <a:tailEnd/>
            </a:ln>
          </p:spPr>
          <p:txBody>
            <a:bodyPr wrap="none">
              <a:spAutoFit/>
            </a:bodyPr>
            <a:lstStyle/>
            <a:p>
              <a:pPr marL="219075" indent="-219075" algn="ctr" eaLnBrk="0" hangingPunct="0">
                <a:spcBef>
                  <a:spcPct val="50000"/>
                </a:spcBef>
              </a:pPr>
              <a:r>
                <a:rPr lang="en-US" sz="1200">
                  <a:solidFill>
                    <a:schemeClr val="tx2"/>
                  </a:solidFill>
                </a:rPr>
                <a:t>RTU Upgrade</a:t>
              </a:r>
            </a:p>
          </p:txBody>
        </p:sp>
        <p:sp>
          <p:nvSpPr>
            <p:cNvPr id="6163" name="Freeform 19"/>
            <p:cNvSpPr>
              <a:spLocks/>
            </p:cNvSpPr>
            <p:nvPr/>
          </p:nvSpPr>
          <p:spPr bwMode="auto">
            <a:xfrm>
              <a:off x="2742" y="2412"/>
              <a:ext cx="390" cy="422"/>
            </a:xfrm>
            <a:custGeom>
              <a:avLst/>
              <a:gdLst>
                <a:gd name="T0" fmla="*/ 0 w 344"/>
                <a:gd name="T1" fmla="*/ 0 h 227"/>
                <a:gd name="T2" fmla="*/ 1067 w 344"/>
                <a:gd name="T3" fmla="*/ 87347 h 227"/>
                <a:gd name="T4" fmla="*/ 1551 w 344"/>
                <a:gd name="T5" fmla="*/ 386909 h 227"/>
                <a:gd name="T6" fmla="*/ 0 60000 65536"/>
                <a:gd name="T7" fmla="*/ 0 60000 65536"/>
                <a:gd name="T8" fmla="*/ 0 60000 65536"/>
                <a:gd name="T9" fmla="*/ 0 w 344"/>
                <a:gd name="T10" fmla="*/ 0 h 227"/>
                <a:gd name="T11" fmla="*/ 344 w 344"/>
                <a:gd name="T12" fmla="*/ 227 h 227"/>
              </a:gdLst>
              <a:ahLst/>
              <a:cxnLst>
                <a:cxn ang="T6">
                  <a:pos x="T0" y="T1"/>
                </a:cxn>
                <a:cxn ang="T7">
                  <a:pos x="T2" y="T3"/>
                </a:cxn>
                <a:cxn ang="T8">
                  <a:pos x="T4" y="T5"/>
                </a:cxn>
              </a:cxnLst>
              <a:rect l="T9" t="T10" r="T11" b="T12"/>
              <a:pathLst>
                <a:path w="344" h="227">
                  <a:moveTo>
                    <a:pt x="0" y="0"/>
                  </a:moveTo>
                  <a:cubicBezTo>
                    <a:pt x="39" y="8"/>
                    <a:pt x="180" y="13"/>
                    <a:pt x="237" y="51"/>
                  </a:cubicBezTo>
                  <a:cubicBezTo>
                    <a:pt x="294" y="89"/>
                    <a:pt x="322" y="190"/>
                    <a:pt x="344" y="227"/>
                  </a:cubicBezTo>
                </a:path>
              </a:pathLst>
            </a:custGeom>
            <a:noFill/>
            <a:ln w="28575">
              <a:solidFill>
                <a:schemeClr val="tx1"/>
              </a:solidFill>
              <a:round/>
              <a:headEnd/>
              <a:tailEnd type="triangle" w="med" len="med"/>
            </a:ln>
          </p:spPr>
          <p:txBody>
            <a:bodyPr anchor="ctr"/>
            <a:lstStyle/>
            <a:p>
              <a:endParaRPr lang="en-US"/>
            </a:p>
          </p:txBody>
        </p:sp>
        <p:sp>
          <p:nvSpPr>
            <p:cNvPr id="6164" name="Freeform 20"/>
            <p:cNvSpPr>
              <a:spLocks/>
            </p:cNvSpPr>
            <p:nvPr/>
          </p:nvSpPr>
          <p:spPr bwMode="auto">
            <a:xfrm rot="10800000">
              <a:off x="3387" y="2942"/>
              <a:ext cx="344" cy="278"/>
            </a:xfrm>
            <a:custGeom>
              <a:avLst/>
              <a:gdLst>
                <a:gd name="T0" fmla="*/ 0 w 344"/>
                <a:gd name="T1" fmla="*/ 0 h 227"/>
                <a:gd name="T2" fmla="*/ 237 w 344"/>
                <a:gd name="T3" fmla="*/ 577 h 227"/>
                <a:gd name="T4" fmla="*/ 344 w 344"/>
                <a:gd name="T5" fmla="*/ 2574 h 227"/>
                <a:gd name="T6" fmla="*/ 0 60000 65536"/>
                <a:gd name="T7" fmla="*/ 0 60000 65536"/>
                <a:gd name="T8" fmla="*/ 0 60000 65536"/>
                <a:gd name="T9" fmla="*/ 0 w 344"/>
                <a:gd name="T10" fmla="*/ 0 h 227"/>
                <a:gd name="T11" fmla="*/ 344 w 344"/>
                <a:gd name="T12" fmla="*/ 227 h 227"/>
              </a:gdLst>
              <a:ahLst/>
              <a:cxnLst>
                <a:cxn ang="T6">
                  <a:pos x="T0" y="T1"/>
                </a:cxn>
                <a:cxn ang="T7">
                  <a:pos x="T2" y="T3"/>
                </a:cxn>
                <a:cxn ang="T8">
                  <a:pos x="T4" y="T5"/>
                </a:cxn>
              </a:cxnLst>
              <a:rect l="T9" t="T10" r="T11" b="T12"/>
              <a:pathLst>
                <a:path w="344" h="227">
                  <a:moveTo>
                    <a:pt x="0" y="0"/>
                  </a:moveTo>
                  <a:cubicBezTo>
                    <a:pt x="39" y="8"/>
                    <a:pt x="180" y="13"/>
                    <a:pt x="237" y="51"/>
                  </a:cubicBezTo>
                  <a:cubicBezTo>
                    <a:pt x="294" y="89"/>
                    <a:pt x="322" y="190"/>
                    <a:pt x="344" y="227"/>
                  </a:cubicBezTo>
                </a:path>
              </a:pathLst>
            </a:custGeom>
            <a:noFill/>
            <a:ln w="28575">
              <a:solidFill>
                <a:schemeClr val="tx1"/>
              </a:solidFill>
              <a:round/>
              <a:headEnd/>
              <a:tailEnd type="triangle" w="med" len="med"/>
            </a:ln>
          </p:spPr>
          <p:txBody>
            <a:bodyPr anchor="ctr"/>
            <a:lstStyle/>
            <a:p>
              <a:endParaRPr lang="en-US"/>
            </a:p>
          </p:txBody>
        </p:sp>
        <p:sp>
          <p:nvSpPr>
            <p:cNvPr id="6165" name="Text Box 21"/>
            <p:cNvSpPr txBox="1">
              <a:spLocks noChangeArrowheads="1"/>
            </p:cNvSpPr>
            <p:nvPr/>
          </p:nvSpPr>
          <p:spPr bwMode="auto">
            <a:xfrm>
              <a:off x="3755" y="3153"/>
              <a:ext cx="1568" cy="158"/>
            </a:xfrm>
            <a:prstGeom prst="rect">
              <a:avLst/>
            </a:prstGeom>
            <a:solidFill>
              <a:schemeClr val="bg1"/>
            </a:solidFill>
            <a:ln w="9525">
              <a:noFill/>
              <a:miter lim="800000"/>
              <a:headEnd/>
              <a:tailEnd/>
            </a:ln>
          </p:spPr>
          <p:txBody>
            <a:bodyPr>
              <a:spAutoFit/>
            </a:bodyPr>
            <a:lstStyle/>
            <a:p>
              <a:pPr marL="219075" indent="-219075" eaLnBrk="0" hangingPunct="0"/>
              <a:r>
                <a:rPr lang="en-US" sz="1200">
                  <a:solidFill>
                    <a:schemeClr val="tx2"/>
                  </a:solidFill>
                </a:rPr>
                <a:t>GIS System Deployment</a:t>
              </a:r>
            </a:p>
          </p:txBody>
        </p:sp>
        <p:sp>
          <p:nvSpPr>
            <p:cNvPr id="6166" name="Freeform 22"/>
            <p:cNvSpPr>
              <a:spLocks/>
            </p:cNvSpPr>
            <p:nvPr/>
          </p:nvSpPr>
          <p:spPr bwMode="auto">
            <a:xfrm rot="16197451" flipV="1">
              <a:off x="3079" y="2408"/>
              <a:ext cx="405" cy="161"/>
            </a:xfrm>
            <a:custGeom>
              <a:avLst/>
              <a:gdLst>
                <a:gd name="T0" fmla="*/ 405 w 405"/>
                <a:gd name="T1" fmla="*/ 49 h 179"/>
                <a:gd name="T2" fmla="*/ 176 w 405"/>
                <a:gd name="T3" fmla="*/ 40 h 179"/>
                <a:gd name="T4" fmla="*/ 0 w 405"/>
                <a:gd name="T5" fmla="*/ 0 h 179"/>
                <a:gd name="T6" fmla="*/ 0 60000 65536"/>
                <a:gd name="T7" fmla="*/ 0 60000 65536"/>
                <a:gd name="T8" fmla="*/ 0 60000 65536"/>
                <a:gd name="T9" fmla="*/ 0 w 405"/>
                <a:gd name="T10" fmla="*/ 0 h 179"/>
                <a:gd name="T11" fmla="*/ 405 w 405"/>
                <a:gd name="T12" fmla="*/ 179 h 179"/>
              </a:gdLst>
              <a:ahLst/>
              <a:cxnLst>
                <a:cxn ang="T6">
                  <a:pos x="T0" y="T1"/>
                </a:cxn>
                <a:cxn ang="T7">
                  <a:pos x="T2" y="T3"/>
                </a:cxn>
                <a:cxn ang="T8">
                  <a:pos x="T4" y="T5"/>
                </a:cxn>
              </a:cxnLst>
              <a:rect l="T9" t="T10" r="T11" b="T12"/>
              <a:pathLst>
                <a:path w="405" h="179">
                  <a:moveTo>
                    <a:pt x="405" y="179"/>
                  </a:moveTo>
                  <a:cubicBezTo>
                    <a:pt x="367" y="173"/>
                    <a:pt x="243" y="170"/>
                    <a:pt x="176" y="140"/>
                  </a:cubicBezTo>
                  <a:cubicBezTo>
                    <a:pt x="109" y="110"/>
                    <a:pt x="37" y="29"/>
                    <a:pt x="0" y="0"/>
                  </a:cubicBezTo>
                </a:path>
              </a:pathLst>
            </a:custGeom>
            <a:noFill/>
            <a:ln w="28575">
              <a:solidFill>
                <a:schemeClr val="tx1"/>
              </a:solidFill>
              <a:round/>
              <a:headEnd/>
              <a:tailEnd type="triangle" w="med" len="med"/>
            </a:ln>
          </p:spPr>
          <p:txBody>
            <a:bodyPr anchor="ctr"/>
            <a:lstStyle/>
            <a:p>
              <a:endParaRPr lang="en-US"/>
            </a:p>
          </p:txBody>
        </p:sp>
        <p:sp>
          <p:nvSpPr>
            <p:cNvPr id="6167" name="Text Box 23"/>
            <p:cNvSpPr txBox="1">
              <a:spLocks noChangeArrowheads="1"/>
            </p:cNvSpPr>
            <p:nvPr/>
          </p:nvSpPr>
          <p:spPr bwMode="auto">
            <a:xfrm>
              <a:off x="2864" y="2092"/>
              <a:ext cx="662" cy="157"/>
            </a:xfrm>
            <a:prstGeom prst="rect">
              <a:avLst/>
            </a:prstGeom>
            <a:solidFill>
              <a:schemeClr val="bg1"/>
            </a:solidFill>
            <a:ln w="9525">
              <a:noFill/>
              <a:miter lim="800000"/>
              <a:headEnd/>
              <a:tailEnd/>
            </a:ln>
          </p:spPr>
          <p:txBody>
            <a:bodyPr wrap="none">
              <a:spAutoFit/>
            </a:bodyPr>
            <a:lstStyle/>
            <a:p>
              <a:pPr marL="219075" indent="-219075" algn="ctr" eaLnBrk="0" hangingPunct="0">
                <a:spcBef>
                  <a:spcPct val="50000"/>
                </a:spcBef>
              </a:pPr>
              <a:r>
                <a:rPr lang="en-US" sz="1200">
                  <a:solidFill>
                    <a:schemeClr val="tx2"/>
                  </a:solidFill>
                </a:rPr>
                <a:t>OMS Upgrade</a:t>
              </a:r>
            </a:p>
          </p:txBody>
        </p:sp>
        <p:sp>
          <p:nvSpPr>
            <p:cNvPr id="6168" name="Text Box 24"/>
            <p:cNvSpPr txBox="1">
              <a:spLocks noChangeArrowheads="1"/>
            </p:cNvSpPr>
            <p:nvPr/>
          </p:nvSpPr>
          <p:spPr bwMode="auto">
            <a:xfrm>
              <a:off x="1022" y="3635"/>
              <a:ext cx="1417" cy="157"/>
            </a:xfrm>
            <a:prstGeom prst="rect">
              <a:avLst/>
            </a:prstGeom>
            <a:solidFill>
              <a:schemeClr val="bg1"/>
            </a:solidFill>
            <a:ln w="9525">
              <a:noFill/>
              <a:miter lim="800000"/>
              <a:headEnd/>
              <a:tailEnd/>
            </a:ln>
          </p:spPr>
          <p:txBody>
            <a:bodyPr wrap="none">
              <a:spAutoFit/>
            </a:bodyPr>
            <a:lstStyle/>
            <a:p>
              <a:pPr marL="219075" indent="-219075" algn="r" eaLnBrk="0" hangingPunct="0"/>
              <a:r>
                <a:rPr lang="en-US" sz="1200">
                  <a:solidFill>
                    <a:schemeClr val="tx2"/>
                  </a:solidFill>
                </a:rPr>
                <a:t>Advanced Distribution Automation</a:t>
              </a:r>
            </a:p>
          </p:txBody>
        </p:sp>
        <p:sp>
          <p:nvSpPr>
            <p:cNvPr id="6169" name="Freeform 25"/>
            <p:cNvSpPr>
              <a:spLocks/>
            </p:cNvSpPr>
            <p:nvPr/>
          </p:nvSpPr>
          <p:spPr bwMode="auto">
            <a:xfrm rot="6479118" flipV="1">
              <a:off x="2188" y="3355"/>
              <a:ext cx="405" cy="161"/>
            </a:xfrm>
            <a:custGeom>
              <a:avLst/>
              <a:gdLst>
                <a:gd name="T0" fmla="*/ 405 w 405"/>
                <a:gd name="T1" fmla="*/ 49 h 179"/>
                <a:gd name="T2" fmla="*/ 176 w 405"/>
                <a:gd name="T3" fmla="*/ 40 h 179"/>
                <a:gd name="T4" fmla="*/ 0 w 405"/>
                <a:gd name="T5" fmla="*/ 0 h 179"/>
                <a:gd name="T6" fmla="*/ 0 60000 65536"/>
                <a:gd name="T7" fmla="*/ 0 60000 65536"/>
                <a:gd name="T8" fmla="*/ 0 60000 65536"/>
                <a:gd name="T9" fmla="*/ 0 w 405"/>
                <a:gd name="T10" fmla="*/ 0 h 179"/>
                <a:gd name="T11" fmla="*/ 405 w 405"/>
                <a:gd name="T12" fmla="*/ 179 h 179"/>
              </a:gdLst>
              <a:ahLst/>
              <a:cxnLst>
                <a:cxn ang="T6">
                  <a:pos x="T0" y="T1"/>
                </a:cxn>
                <a:cxn ang="T7">
                  <a:pos x="T2" y="T3"/>
                </a:cxn>
                <a:cxn ang="T8">
                  <a:pos x="T4" y="T5"/>
                </a:cxn>
              </a:cxnLst>
              <a:rect l="T9" t="T10" r="T11" b="T12"/>
              <a:pathLst>
                <a:path w="405" h="179">
                  <a:moveTo>
                    <a:pt x="405" y="179"/>
                  </a:moveTo>
                  <a:cubicBezTo>
                    <a:pt x="367" y="173"/>
                    <a:pt x="243" y="170"/>
                    <a:pt x="176" y="140"/>
                  </a:cubicBezTo>
                  <a:cubicBezTo>
                    <a:pt x="109" y="110"/>
                    <a:pt x="37" y="29"/>
                    <a:pt x="0" y="0"/>
                  </a:cubicBezTo>
                </a:path>
              </a:pathLst>
            </a:custGeom>
            <a:noFill/>
            <a:ln w="28575">
              <a:solidFill>
                <a:schemeClr val="tx1"/>
              </a:solidFill>
              <a:round/>
              <a:headEnd/>
              <a:tailEnd type="triangle" w="med" len="med"/>
            </a:ln>
          </p:spPr>
          <p:txBody>
            <a:bodyPr anchor="ctr"/>
            <a:lstStyle/>
            <a:p>
              <a:endParaRPr lang="en-US"/>
            </a:p>
          </p:txBody>
        </p:sp>
        <p:sp>
          <p:nvSpPr>
            <p:cNvPr id="6170" name="Freeform 26"/>
            <p:cNvSpPr>
              <a:spLocks/>
            </p:cNvSpPr>
            <p:nvPr/>
          </p:nvSpPr>
          <p:spPr bwMode="auto">
            <a:xfrm rot="1289464">
              <a:off x="2876" y="3218"/>
              <a:ext cx="405" cy="179"/>
            </a:xfrm>
            <a:custGeom>
              <a:avLst/>
              <a:gdLst>
                <a:gd name="T0" fmla="*/ 405 w 405"/>
                <a:gd name="T1" fmla="*/ 179 h 179"/>
                <a:gd name="T2" fmla="*/ 176 w 405"/>
                <a:gd name="T3" fmla="*/ 140 h 179"/>
                <a:gd name="T4" fmla="*/ 0 w 405"/>
                <a:gd name="T5" fmla="*/ 0 h 179"/>
                <a:gd name="T6" fmla="*/ 0 60000 65536"/>
                <a:gd name="T7" fmla="*/ 0 60000 65536"/>
                <a:gd name="T8" fmla="*/ 0 60000 65536"/>
                <a:gd name="T9" fmla="*/ 0 w 405"/>
                <a:gd name="T10" fmla="*/ 0 h 179"/>
                <a:gd name="T11" fmla="*/ 405 w 405"/>
                <a:gd name="T12" fmla="*/ 179 h 179"/>
              </a:gdLst>
              <a:ahLst/>
              <a:cxnLst>
                <a:cxn ang="T6">
                  <a:pos x="T0" y="T1"/>
                </a:cxn>
                <a:cxn ang="T7">
                  <a:pos x="T2" y="T3"/>
                </a:cxn>
                <a:cxn ang="T8">
                  <a:pos x="T4" y="T5"/>
                </a:cxn>
              </a:cxnLst>
              <a:rect l="T9" t="T10" r="T11" b="T12"/>
              <a:pathLst>
                <a:path w="405" h="179">
                  <a:moveTo>
                    <a:pt x="405" y="179"/>
                  </a:moveTo>
                  <a:cubicBezTo>
                    <a:pt x="367" y="173"/>
                    <a:pt x="243" y="170"/>
                    <a:pt x="176" y="140"/>
                  </a:cubicBezTo>
                  <a:cubicBezTo>
                    <a:pt x="109" y="110"/>
                    <a:pt x="37" y="29"/>
                    <a:pt x="0" y="0"/>
                  </a:cubicBezTo>
                </a:path>
              </a:pathLst>
            </a:custGeom>
            <a:noFill/>
            <a:ln w="28575">
              <a:solidFill>
                <a:schemeClr val="tx1"/>
              </a:solidFill>
              <a:round/>
              <a:headEnd/>
              <a:tailEnd type="triangle" w="med" len="med"/>
            </a:ln>
          </p:spPr>
          <p:txBody>
            <a:bodyPr anchor="ctr"/>
            <a:lstStyle/>
            <a:p>
              <a:endParaRPr lang="en-US"/>
            </a:p>
          </p:txBody>
        </p:sp>
        <p:sp>
          <p:nvSpPr>
            <p:cNvPr id="6171" name="Text Box 27"/>
            <p:cNvSpPr txBox="1">
              <a:spLocks noChangeArrowheads="1"/>
            </p:cNvSpPr>
            <p:nvPr/>
          </p:nvSpPr>
          <p:spPr bwMode="auto">
            <a:xfrm>
              <a:off x="3245" y="3433"/>
              <a:ext cx="1568" cy="157"/>
            </a:xfrm>
            <a:prstGeom prst="rect">
              <a:avLst/>
            </a:prstGeom>
            <a:solidFill>
              <a:schemeClr val="bg1"/>
            </a:solidFill>
            <a:ln w="9525">
              <a:noFill/>
              <a:miter lim="800000"/>
              <a:headEnd/>
              <a:tailEnd/>
            </a:ln>
          </p:spPr>
          <p:txBody>
            <a:bodyPr>
              <a:spAutoFit/>
            </a:bodyPr>
            <a:lstStyle/>
            <a:p>
              <a:pPr marL="219075" indent="-219075" eaLnBrk="0" hangingPunct="0"/>
              <a:r>
                <a:rPr lang="en-US" sz="1200">
                  <a:solidFill>
                    <a:schemeClr val="tx2"/>
                  </a:solidFill>
                </a:rPr>
                <a:t>Substation Automation System</a:t>
              </a:r>
            </a:p>
          </p:txBody>
        </p:sp>
        <p:sp>
          <p:nvSpPr>
            <p:cNvPr id="6172" name="Text Box 28"/>
            <p:cNvSpPr txBox="1">
              <a:spLocks noChangeArrowheads="1"/>
            </p:cNvSpPr>
            <p:nvPr/>
          </p:nvSpPr>
          <p:spPr bwMode="auto">
            <a:xfrm>
              <a:off x="2934" y="3698"/>
              <a:ext cx="1342" cy="158"/>
            </a:xfrm>
            <a:prstGeom prst="rect">
              <a:avLst/>
            </a:prstGeom>
            <a:solidFill>
              <a:schemeClr val="bg1"/>
            </a:solidFill>
            <a:ln w="9525">
              <a:noFill/>
              <a:miter lim="800000"/>
              <a:headEnd/>
              <a:tailEnd/>
            </a:ln>
          </p:spPr>
          <p:txBody>
            <a:bodyPr wrap="none">
              <a:spAutoFit/>
            </a:bodyPr>
            <a:lstStyle/>
            <a:p>
              <a:pPr marL="219075" indent="-219075" eaLnBrk="0" hangingPunct="0">
                <a:spcBef>
                  <a:spcPct val="50000"/>
                </a:spcBef>
              </a:pPr>
              <a:r>
                <a:rPr lang="en-US" sz="1200">
                  <a:solidFill>
                    <a:schemeClr val="tx2"/>
                  </a:solidFill>
                </a:rPr>
                <a:t>Workforce Management Project</a:t>
              </a:r>
            </a:p>
          </p:txBody>
        </p:sp>
        <p:sp>
          <p:nvSpPr>
            <p:cNvPr id="6173" name="Freeform 29"/>
            <p:cNvSpPr>
              <a:spLocks/>
            </p:cNvSpPr>
            <p:nvPr/>
          </p:nvSpPr>
          <p:spPr bwMode="auto">
            <a:xfrm rot="-9425230">
              <a:off x="2621" y="3271"/>
              <a:ext cx="390" cy="422"/>
            </a:xfrm>
            <a:custGeom>
              <a:avLst/>
              <a:gdLst>
                <a:gd name="T0" fmla="*/ 0 w 344"/>
                <a:gd name="T1" fmla="*/ 0 h 227"/>
                <a:gd name="T2" fmla="*/ 1067 w 344"/>
                <a:gd name="T3" fmla="*/ 87347 h 227"/>
                <a:gd name="T4" fmla="*/ 1551 w 344"/>
                <a:gd name="T5" fmla="*/ 386909 h 227"/>
                <a:gd name="T6" fmla="*/ 0 60000 65536"/>
                <a:gd name="T7" fmla="*/ 0 60000 65536"/>
                <a:gd name="T8" fmla="*/ 0 60000 65536"/>
                <a:gd name="T9" fmla="*/ 0 w 344"/>
                <a:gd name="T10" fmla="*/ 0 h 227"/>
                <a:gd name="T11" fmla="*/ 344 w 344"/>
                <a:gd name="T12" fmla="*/ 227 h 227"/>
              </a:gdLst>
              <a:ahLst/>
              <a:cxnLst>
                <a:cxn ang="T6">
                  <a:pos x="T0" y="T1"/>
                </a:cxn>
                <a:cxn ang="T7">
                  <a:pos x="T2" y="T3"/>
                </a:cxn>
                <a:cxn ang="T8">
                  <a:pos x="T4" y="T5"/>
                </a:cxn>
              </a:cxnLst>
              <a:rect l="T9" t="T10" r="T11" b="T12"/>
              <a:pathLst>
                <a:path w="344" h="227">
                  <a:moveTo>
                    <a:pt x="0" y="0"/>
                  </a:moveTo>
                  <a:cubicBezTo>
                    <a:pt x="39" y="8"/>
                    <a:pt x="180" y="13"/>
                    <a:pt x="237" y="51"/>
                  </a:cubicBezTo>
                  <a:cubicBezTo>
                    <a:pt x="294" y="89"/>
                    <a:pt x="322" y="190"/>
                    <a:pt x="344" y="227"/>
                  </a:cubicBezTo>
                </a:path>
              </a:pathLst>
            </a:custGeom>
            <a:noFill/>
            <a:ln w="28575">
              <a:solidFill>
                <a:schemeClr val="tx1"/>
              </a:solidFill>
              <a:round/>
              <a:headEnd/>
              <a:tailEnd type="triangle" w="med" len="med"/>
            </a:ln>
          </p:spPr>
          <p:txBody>
            <a:bodyPr anchor="ctr"/>
            <a:lstStyle/>
            <a:p>
              <a:endParaRPr lang="en-US"/>
            </a:p>
          </p:txBody>
        </p:sp>
        <p:sp>
          <p:nvSpPr>
            <p:cNvPr id="6174" name="Text Box 30"/>
            <p:cNvSpPr txBox="1">
              <a:spLocks noChangeArrowheads="1"/>
            </p:cNvSpPr>
            <p:nvPr/>
          </p:nvSpPr>
          <p:spPr bwMode="auto">
            <a:xfrm>
              <a:off x="1773" y="3447"/>
              <a:ext cx="457" cy="157"/>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1200" b="1" i="1">
                  <a:solidFill>
                    <a:schemeClr val="tx2"/>
                  </a:solidFill>
                  <a:latin typeface="Arial Black" pitchFamily="34" charset="0"/>
                </a:rPr>
                <a:t>Time </a:t>
              </a:r>
              <a:r>
                <a:rPr lang="en-US" sz="1200" b="1" i="1">
                  <a:solidFill>
                    <a:schemeClr val="tx2"/>
                  </a:solidFill>
                  <a:latin typeface="Arial Black" pitchFamily="34" charset="0"/>
                  <a:sym typeface="Wingdings" pitchFamily="2" charset="2"/>
                </a:rPr>
                <a:t></a:t>
              </a:r>
              <a:endParaRPr lang="en-US" sz="1200" b="1" i="1">
                <a:solidFill>
                  <a:schemeClr val="tx2"/>
                </a:solidFill>
                <a:latin typeface="Arial Black" pitchFamily="34" charset="0"/>
              </a:endParaRPr>
            </a:p>
          </p:txBody>
        </p:sp>
        <p:sp>
          <p:nvSpPr>
            <p:cNvPr id="6175" name="Text Box 31"/>
            <p:cNvSpPr txBox="1">
              <a:spLocks noChangeArrowheads="1"/>
            </p:cNvSpPr>
            <p:nvPr/>
          </p:nvSpPr>
          <p:spPr bwMode="auto">
            <a:xfrm rot="-5400000">
              <a:off x="62" y="2332"/>
              <a:ext cx="1517" cy="159"/>
            </a:xfrm>
            <a:prstGeom prst="rect">
              <a:avLst/>
            </a:prstGeom>
            <a:noFill/>
            <a:ln w="9525">
              <a:noFill/>
              <a:miter lim="800000"/>
              <a:headEnd/>
              <a:tailEnd/>
            </a:ln>
          </p:spPr>
          <p:txBody>
            <a:bodyPr wrap="none">
              <a:spAutoFit/>
            </a:bodyPr>
            <a:lstStyle/>
            <a:p>
              <a:pPr marL="219075" indent="-219075" eaLnBrk="0" hangingPunct="0">
                <a:spcBef>
                  <a:spcPct val="50000"/>
                </a:spcBef>
              </a:pPr>
              <a:r>
                <a:rPr lang="en-US" sz="1200" b="1" i="1">
                  <a:solidFill>
                    <a:schemeClr val="tx2"/>
                  </a:solidFill>
                  <a:latin typeface="Arial Black" pitchFamily="34" charset="0"/>
                </a:rPr>
                <a:t>Annual Rate of Data Intake </a:t>
              </a:r>
              <a:r>
                <a:rPr lang="en-US" sz="1200" b="1" i="1">
                  <a:solidFill>
                    <a:schemeClr val="tx2"/>
                  </a:solidFill>
                  <a:latin typeface="Arial Black" pitchFamily="34" charset="0"/>
                  <a:sym typeface="Wingdings" pitchFamily="2" charset="2"/>
                </a:rPr>
                <a:t></a:t>
              </a:r>
              <a:endParaRPr lang="en-US" sz="1200" b="1" i="1">
                <a:solidFill>
                  <a:schemeClr val="tx2"/>
                </a:solidFill>
                <a:latin typeface="Arial Black" pitchFamily="34" charset="0"/>
              </a:endParaRPr>
            </a:p>
          </p:txBody>
        </p:sp>
        <p:sp>
          <p:nvSpPr>
            <p:cNvPr id="6176" name="Text Box 32"/>
            <p:cNvSpPr txBox="1">
              <a:spLocks noChangeArrowheads="1"/>
            </p:cNvSpPr>
            <p:nvPr/>
          </p:nvSpPr>
          <p:spPr bwMode="auto">
            <a:xfrm>
              <a:off x="938" y="2885"/>
              <a:ext cx="343" cy="140"/>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1000" b="1">
                  <a:solidFill>
                    <a:schemeClr val="tx2"/>
                  </a:solidFill>
                </a:rPr>
                <a:t>200 TB</a:t>
              </a:r>
            </a:p>
          </p:txBody>
        </p:sp>
        <p:sp>
          <p:nvSpPr>
            <p:cNvPr id="6177" name="Text Box 33"/>
            <p:cNvSpPr txBox="1">
              <a:spLocks noChangeArrowheads="1"/>
            </p:cNvSpPr>
            <p:nvPr/>
          </p:nvSpPr>
          <p:spPr bwMode="auto">
            <a:xfrm>
              <a:off x="938" y="2454"/>
              <a:ext cx="343" cy="140"/>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1000" b="1">
                  <a:solidFill>
                    <a:schemeClr val="tx2"/>
                  </a:solidFill>
                </a:rPr>
                <a:t>400 TB</a:t>
              </a:r>
            </a:p>
          </p:txBody>
        </p:sp>
        <p:sp>
          <p:nvSpPr>
            <p:cNvPr id="6178" name="Text Box 34"/>
            <p:cNvSpPr txBox="1">
              <a:spLocks noChangeArrowheads="1"/>
            </p:cNvSpPr>
            <p:nvPr/>
          </p:nvSpPr>
          <p:spPr bwMode="auto">
            <a:xfrm>
              <a:off x="938" y="2039"/>
              <a:ext cx="343" cy="139"/>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1000" b="1">
                  <a:solidFill>
                    <a:schemeClr val="tx2"/>
                  </a:solidFill>
                </a:rPr>
                <a:t>600 TB</a:t>
              </a:r>
            </a:p>
          </p:txBody>
        </p:sp>
        <p:sp>
          <p:nvSpPr>
            <p:cNvPr id="6179" name="Text Box 35"/>
            <p:cNvSpPr txBox="1">
              <a:spLocks noChangeArrowheads="1"/>
            </p:cNvSpPr>
            <p:nvPr/>
          </p:nvSpPr>
          <p:spPr bwMode="auto">
            <a:xfrm>
              <a:off x="938" y="1593"/>
              <a:ext cx="343" cy="139"/>
            </a:xfrm>
            <a:prstGeom prst="rect">
              <a:avLst/>
            </a:prstGeom>
            <a:noFill/>
            <a:ln w="9525">
              <a:noFill/>
              <a:miter lim="800000"/>
              <a:headEnd/>
              <a:tailEnd/>
            </a:ln>
          </p:spPr>
          <p:txBody>
            <a:bodyPr wrap="none">
              <a:spAutoFit/>
            </a:bodyPr>
            <a:lstStyle/>
            <a:p>
              <a:pPr marL="219075" indent="-219075" algn="ctr" eaLnBrk="0" hangingPunct="0">
                <a:spcBef>
                  <a:spcPct val="50000"/>
                </a:spcBef>
              </a:pPr>
              <a:r>
                <a:rPr lang="en-US" sz="1000" b="1">
                  <a:solidFill>
                    <a:schemeClr val="tx2"/>
                  </a:solidFill>
                </a:rPr>
                <a:t>800 TB</a:t>
              </a: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idx="4294967295"/>
          </p:nvPr>
        </p:nvSpPr>
        <p:spPr/>
        <p:txBody>
          <a:bodyPr lIns="91440" tIns="45720" rIns="91440" bIns="45720" anchor="ctr"/>
          <a:lstStyle/>
          <a:p>
            <a:r>
              <a:rPr lang="en-US" sz="2800" smtClean="0"/>
              <a:t>Why Use Standards?</a:t>
            </a:r>
          </a:p>
        </p:txBody>
      </p:sp>
      <p:sp>
        <p:nvSpPr>
          <p:cNvPr id="7172" name="Rectangle 3"/>
          <p:cNvSpPr>
            <a:spLocks noGrp="1" noChangeArrowheads="1"/>
          </p:cNvSpPr>
          <p:nvPr>
            <p:ph type="body" sz="half" idx="4294967295"/>
          </p:nvPr>
        </p:nvSpPr>
        <p:spPr>
          <a:xfrm>
            <a:off x="304800" y="1493838"/>
            <a:ext cx="5257800" cy="4830762"/>
          </a:xfrm>
        </p:spPr>
        <p:txBody>
          <a:bodyPr lIns="91440" tIns="45720" rIns="91440" bIns="45720"/>
          <a:lstStyle/>
          <a:p>
            <a:r>
              <a:rPr lang="en-US" sz="2800" smtClean="0"/>
              <a:t>Avoid re-inventing the wheel</a:t>
            </a:r>
          </a:p>
          <a:p>
            <a:r>
              <a:rPr lang="en-US" sz="2800" smtClean="0"/>
              <a:t>Learn from industry best practices</a:t>
            </a:r>
          </a:p>
          <a:p>
            <a:r>
              <a:rPr lang="en-US" sz="2800" smtClean="0"/>
              <a:t>Specify requirements more easily</a:t>
            </a:r>
          </a:p>
          <a:p>
            <a:r>
              <a:rPr lang="en-US" sz="2800" smtClean="0"/>
              <a:t>Reduce integration costs</a:t>
            </a:r>
          </a:p>
          <a:p>
            <a:r>
              <a:rPr lang="en-US" sz="2800" smtClean="0"/>
              <a:t>Prevent single vendor “lock-in”</a:t>
            </a:r>
          </a:p>
          <a:p>
            <a:r>
              <a:rPr lang="en-US" sz="2800" smtClean="0"/>
              <a:t>Vendors share a much larger market</a:t>
            </a:r>
          </a:p>
        </p:txBody>
      </p:sp>
      <p:graphicFrame>
        <p:nvGraphicFramePr>
          <p:cNvPr id="7170" name="Object 4"/>
          <p:cNvGraphicFramePr>
            <a:graphicFrameLocks noChangeAspect="1"/>
          </p:cNvGraphicFramePr>
          <p:nvPr>
            <p:ph sz="half" idx="4294967295"/>
          </p:nvPr>
        </p:nvGraphicFramePr>
        <p:xfrm>
          <a:off x="5334000" y="2024063"/>
          <a:ext cx="3656013" cy="3135312"/>
        </p:xfrm>
        <a:graphic>
          <a:graphicData uri="http://schemas.openxmlformats.org/presentationml/2006/ole">
            <p:oleObj spid="_x0000_s163842" name="Visio" r:id="rId4" imgW="4617720" imgH="3960178" progId="Visio.Drawing.11">
              <p:embed/>
            </p:oleObj>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idx="4294967295"/>
          </p:nvPr>
        </p:nvSpPr>
        <p:spPr>
          <a:xfrm>
            <a:off x="228600" y="46038"/>
            <a:ext cx="8210550" cy="944562"/>
          </a:xfrm>
        </p:spPr>
        <p:txBody>
          <a:bodyPr lIns="91440" tIns="45720" rIns="91440" bIns="45720" anchor="ctr"/>
          <a:lstStyle/>
          <a:p>
            <a:pPr eaLnBrk="1" hangingPunct="1"/>
            <a:r>
              <a:rPr lang="en-US" smtClean="0"/>
              <a:t>Standards Roadmap</a:t>
            </a:r>
          </a:p>
        </p:txBody>
      </p:sp>
      <p:sp>
        <p:nvSpPr>
          <p:cNvPr id="136195" name="Content Placeholder 5"/>
          <p:cNvSpPr>
            <a:spLocks noGrp="1"/>
          </p:cNvSpPr>
          <p:nvPr>
            <p:ph sz="half" idx="4294967295"/>
          </p:nvPr>
        </p:nvSpPr>
        <p:spPr>
          <a:xfrm>
            <a:off x="228600" y="1438275"/>
            <a:ext cx="4024313" cy="4860925"/>
          </a:xfrm>
        </p:spPr>
        <p:txBody>
          <a:bodyPr lIns="91440" tIns="45720" rIns="91440" bIns="45720"/>
          <a:lstStyle/>
          <a:p>
            <a:pPr eaLnBrk="1" hangingPunct="1"/>
            <a:r>
              <a:rPr lang="en-US" sz="2800" smtClean="0"/>
              <a:t>Capabilities</a:t>
            </a:r>
          </a:p>
          <a:p>
            <a:pPr eaLnBrk="1" hangingPunct="1"/>
            <a:r>
              <a:rPr lang="en-US" sz="2800" smtClean="0"/>
              <a:t>Priorities</a:t>
            </a:r>
          </a:p>
          <a:p>
            <a:pPr eaLnBrk="1" hangingPunct="1"/>
            <a:r>
              <a:rPr lang="en-US" sz="2800" smtClean="0"/>
              <a:t>Reference Model</a:t>
            </a:r>
          </a:p>
          <a:p>
            <a:pPr eaLnBrk="1" hangingPunct="1"/>
            <a:r>
              <a:rPr lang="en-US" sz="2800" smtClean="0"/>
              <a:t>Standards</a:t>
            </a:r>
          </a:p>
          <a:p>
            <a:pPr eaLnBrk="1" hangingPunct="1"/>
            <a:r>
              <a:rPr lang="en-US" sz="2800" smtClean="0"/>
              <a:t>Release Plan</a:t>
            </a:r>
          </a:p>
          <a:p>
            <a:pPr eaLnBrk="1" hangingPunct="1"/>
            <a:r>
              <a:rPr lang="en-US" sz="2800" smtClean="0"/>
              <a:t>Responsibilities</a:t>
            </a:r>
          </a:p>
          <a:p>
            <a:pPr eaLnBrk="1" hangingPunct="1"/>
            <a:r>
              <a:rPr lang="en-US" sz="2800" smtClean="0"/>
              <a:t>Governance</a:t>
            </a:r>
          </a:p>
          <a:p>
            <a:pPr eaLnBrk="1" hangingPunct="1"/>
            <a:r>
              <a:rPr lang="en-US" sz="2800" smtClean="0"/>
              <a:t>Testing and Certification</a:t>
            </a:r>
          </a:p>
        </p:txBody>
      </p:sp>
      <p:pic>
        <p:nvPicPr>
          <p:cNvPr id="136196" name="Picture 9"/>
          <p:cNvPicPr>
            <a:picLocks noChangeAspect="1"/>
          </p:cNvPicPr>
          <p:nvPr/>
        </p:nvPicPr>
        <p:blipFill>
          <a:blip r:embed="rId3"/>
          <a:srcRect/>
          <a:stretch>
            <a:fillRect/>
          </a:stretch>
        </p:blipFill>
        <p:spPr bwMode="auto">
          <a:xfrm>
            <a:off x="4038600" y="1295400"/>
            <a:ext cx="4891088" cy="324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idx="4294967295"/>
          </p:nvPr>
        </p:nvSpPr>
        <p:spPr>
          <a:xfrm>
            <a:off x="228600" y="46038"/>
            <a:ext cx="8210550" cy="944562"/>
          </a:xfrm>
        </p:spPr>
        <p:txBody>
          <a:bodyPr lIns="91440" tIns="45720" rIns="91440" bIns="45720" anchor="ctr"/>
          <a:lstStyle/>
          <a:p>
            <a:pPr eaLnBrk="1" hangingPunct="1"/>
            <a:r>
              <a:rPr lang="en-US" smtClean="0"/>
              <a:t>Roadmap Focus Areas</a:t>
            </a:r>
          </a:p>
        </p:txBody>
      </p:sp>
      <p:sp>
        <p:nvSpPr>
          <p:cNvPr id="137219" name="Content Placeholder 2"/>
          <p:cNvSpPr>
            <a:spLocks noGrp="1"/>
          </p:cNvSpPr>
          <p:nvPr>
            <p:ph idx="4294967295"/>
          </p:nvPr>
        </p:nvSpPr>
        <p:spPr>
          <a:xfrm>
            <a:off x="323850" y="1311275"/>
            <a:ext cx="8210550" cy="4860925"/>
          </a:xfrm>
        </p:spPr>
        <p:txBody>
          <a:bodyPr lIns="91440" tIns="45720" rIns="91440" bIns="45720"/>
          <a:lstStyle/>
          <a:p>
            <a:pPr eaLnBrk="1" hangingPunct="1"/>
            <a:r>
              <a:rPr lang="en-US" smtClean="0"/>
              <a:t>Priority applications:</a:t>
            </a:r>
          </a:p>
          <a:p>
            <a:pPr lvl="1" eaLnBrk="1" hangingPunct="1"/>
            <a:r>
              <a:rPr lang="en-US" smtClean="0"/>
              <a:t>Demand Response</a:t>
            </a:r>
          </a:p>
          <a:p>
            <a:pPr lvl="1" eaLnBrk="1" hangingPunct="1"/>
            <a:r>
              <a:rPr lang="en-US" smtClean="0"/>
              <a:t>Wide-Area Situational Awareness</a:t>
            </a:r>
          </a:p>
          <a:p>
            <a:pPr lvl="1" eaLnBrk="1" hangingPunct="1"/>
            <a:r>
              <a:rPr lang="en-US" smtClean="0"/>
              <a:t>Electric Storage</a:t>
            </a:r>
          </a:p>
          <a:p>
            <a:pPr lvl="1" eaLnBrk="1" hangingPunct="1"/>
            <a:r>
              <a:rPr lang="en-US" smtClean="0"/>
              <a:t>Electric Transportation</a:t>
            </a:r>
          </a:p>
          <a:p>
            <a:pPr eaLnBrk="1" hangingPunct="1"/>
            <a:r>
              <a:rPr lang="en-US" smtClean="0"/>
              <a:t>Additional priority applications:</a:t>
            </a:r>
          </a:p>
          <a:p>
            <a:pPr lvl="1" eaLnBrk="1" hangingPunct="1"/>
            <a:r>
              <a:rPr lang="en-US" smtClean="0"/>
              <a:t>Advanced Metering Infrastructure</a:t>
            </a:r>
          </a:p>
          <a:p>
            <a:pPr lvl="1" eaLnBrk="1" hangingPunct="1"/>
            <a:r>
              <a:rPr lang="en-US" smtClean="0"/>
              <a:t>Distribution Grid, including Distributed Energy Resource Integration</a:t>
            </a:r>
          </a:p>
          <a:p>
            <a:pPr eaLnBrk="1" hangingPunct="1"/>
            <a:r>
              <a:rPr lang="en-US" smtClean="0"/>
              <a:t>Cross-cutting priorities</a:t>
            </a:r>
          </a:p>
          <a:p>
            <a:pPr lvl="1" eaLnBrk="1" hangingPunct="1"/>
            <a:r>
              <a:rPr lang="en-US" smtClean="0"/>
              <a:t>Cyber Security</a:t>
            </a:r>
          </a:p>
          <a:p>
            <a:pPr lvl="1" eaLnBrk="1" hangingPunct="1"/>
            <a:r>
              <a:rPr lang="en-US" smtClean="0"/>
              <a:t>Data networking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Interoperability Layers and the Model"/>
          <p:cNvPicPr>
            <a:picLocks noChangeAspect="1" noChangeArrowheads="1"/>
          </p:cNvPicPr>
          <p:nvPr/>
        </p:nvPicPr>
        <p:blipFill>
          <a:blip r:embed="rId3"/>
          <a:srcRect/>
          <a:stretch>
            <a:fillRect/>
          </a:stretch>
        </p:blipFill>
        <p:spPr bwMode="auto">
          <a:xfrm>
            <a:off x="457200" y="457200"/>
            <a:ext cx="8262938" cy="5791200"/>
          </a:xfrm>
          <a:prstGeom prst="rect">
            <a:avLst/>
          </a:prstGeom>
          <a:noFill/>
          <a:ln w="9525">
            <a:noFill/>
            <a:miter lim="800000"/>
            <a:headEnd/>
            <a:tailEnd/>
          </a:ln>
        </p:spPr>
      </p:pic>
      <p:sp>
        <p:nvSpPr>
          <p:cNvPr id="3" name="Title 4"/>
          <p:cNvSpPr txBox="1">
            <a:spLocks/>
          </p:cNvSpPr>
          <p:nvPr/>
        </p:nvSpPr>
        <p:spPr bwMode="auto">
          <a:xfrm>
            <a:off x="171450" y="0"/>
            <a:ext cx="8210550" cy="944563"/>
          </a:xfrm>
          <a:prstGeom prst="rect">
            <a:avLst/>
          </a:prstGeom>
          <a:solidFill>
            <a:schemeClr val="tx1"/>
          </a:solidFill>
          <a:ln w="9525">
            <a:noFill/>
            <a:miter lim="800000"/>
            <a:headEnd/>
            <a:tailEnd/>
          </a:ln>
        </p:spPr>
        <p:txBody>
          <a:bodyPr anchor="ctr"/>
          <a:lstStyle/>
          <a:p>
            <a:pPr eaLnBrk="0" hangingPunct="0">
              <a:defRPr/>
            </a:pPr>
            <a:r>
              <a:rPr lang="en-US" sz="3600" kern="0" dirty="0">
                <a:solidFill>
                  <a:srgbClr val="F8F8F8"/>
                </a:solidFill>
                <a:latin typeface="+mj-lt"/>
                <a:ea typeface="+mj-ea"/>
                <a:cs typeface="+mj-cs"/>
              </a:rPr>
              <a:t>Interoperability Layers and the Model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Integrating a Complex World</a:t>
            </a:r>
            <a:endParaRPr lang="en-US" dirty="0"/>
          </a:p>
        </p:txBody>
      </p:sp>
      <p:graphicFrame>
        <p:nvGraphicFramePr>
          <p:cNvPr id="13" name="Diagram 12"/>
          <p:cNvGraphicFramePr/>
          <p:nvPr/>
        </p:nvGraphicFramePr>
        <p:xfrm>
          <a:off x="2222936" y="1759607"/>
          <a:ext cx="5381297" cy="3789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235403" y="1619250"/>
            <a:ext cx="3122651" cy="2062103"/>
          </a:xfrm>
          <a:prstGeom prst="rect">
            <a:avLst/>
          </a:prstGeom>
          <a:noFill/>
        </p:spPr>
        <p:txBody>
          <a:bodyPr wrap="square" rtlCol="0">
            <a:spAutoFit/>
          </a:bodyPr>
          <a:lstStyle/>
          <a:p>
            <a:r>
              <a:rPr lang="en-US" sz="3200" dirty="0" smtClean="0"/>
              <a:t>Engineering Design Needs to Integrate Them All</a:t>
            </a:r>
            <a:endParaRPr lang="en-US" sz="3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idx="4294967295"/>
          </p:nvPr>
        </p:nvSpPr>
        <p:spPr/>
        <p:txBody>
          <a:bodyPr lIns="91440" tIns="45720" rIns="91440" bIns="45720" anchor="ctr"/>
          <a:lstStyle/>
          <a:p>
            <a:pPr eaLnBrk="1" hangingPunct="1"/>
            <a:r>
              <a:rPr lang="en-US" smtClean="0"/>
              <a:t>What Does the Smart Grid Need?</a:t>
            </a:r>
          </a:p>
        </p:txBody>
      </p:sp>
      <p:sp>
        <p:nvSpPr>
          <p:cNvPr id="147459" name="Rectangle 3"/>
          <p:cNvSpPr>
            <a:spLocks noGrp="1" noChangeArrowheads="1"/>
          </p:cNvSpPr>
          <p:nvPr>
            <p:ph type="body" idx="4294967295"/>
          </p:nvPr>
        </p:nvSpPr>
        <p:spPr>
          <a:xfrm>
            <a:off x="611188" y="1600200"/>
            <a:ext cx="7180262" cy="3959225"/>
          </a:xfrm>
        </p:spPr>
        <p:txBody>
          <a:bodyPr lIns="91440" tIns="45720" rIns="91440" bIns="45720"/>
          <a:lstStyle/>
          <a:p>
            <a:pPr eaLnBrk="1" hangingPunct="1">
              <a:lnSpc>
                <a:spcPct val="90000"/>
              </a:lnSpc>
              <a:buFontTx/>
              <a:buNone/>
            </a:pPr>
            <a:r>
              <a:rPr lang="en-US" b="0" smtClean="0"/>
              <a:t>For the applications of interest, can we agree on:</a:t>
            </a:r>
          </a:p>
          <a:p>
            <a:pPr eaLnBrk="1" hangingPunct="1">
              <a:lnSpc>
                <a:spcPct val="90000"/>
              </a:lnSpc>
            </a:pPr>
            <a:r>
              <a:rPr lang="en-US" smtClean="0"/>
              <a:t>What information is to be exchanged?</a:t>
            </a:r>
          </a:p>
          <a:p>
            <a:pPr eaLnBrk="1" hangingPunct="1">
              <a:lnSpc>
                <a:spcPct val="90000"/>
              </a:lnSpc>
            </a:pPr>
            <a:r>
              <a:rPr lang="en-US" smtClean="0"/>
              <a:t>What is the data to be named?</a:t>
            </a:r>
          </a:p>
          <a:p>
            <a:pPr eaLnBrk="1" hangingPunct="1">
              <a:lnSpc>
                <a:spcPct val="90000"/>
              </a:lnSpc>
            </a:pPr>
            <a:r>
              <a:rPr lang="en-US" smtClean="0"/>
              <a:t>Who is permitted to talk?</a:t>
            </a:r>
          </a:p>
          <a:p>
            <a:pPr eaLnBrk="1" hangingPunct="1">
              <a:lnSpc>
                <a:spcPct val="90000"/>
              </a:lnSpc>
            </a:pPr>
            <a:r>
              <a:rPr lang="en-US" smtClean="0"/>
              <a:t>In what format are messages transmitted?</a:t>
            </a:r>
          </a:p>
          <a:p>
            <a:pPr eaLnBrk="1" hangingPunct="1">
              <a:lnSpc>
                <a:spcPct val="90000"/>
              </a:lnSpc>
            </a:pPr>
            <a:r>
              <a:rPr lang="en-US" smtClean="0"/>
              <a:t>What frequencies and signals are used?</a:t>
            </a:r>
          </a:p>
          <a:p>
            <a:pPr eaLnBrk="1" hangingPunct="1">
              <a:lnSpc>
                <a:spcPct val="90000"/>
              </a:lnSpc>
            </a:pPr>
            <a:r>
              <a:rPr lang="en-US" smtClean="0"/>
              <a:t>What the connector looks like?</a:t>
            </a:r>
          </a:p>
          <a:p>
            <a:pPr eaLnBrk="1" hangingPunct="1">
              <a:lnSpc>
                <a:spcPct val="90000"/>
              </a:lnSpc>
            </a:pPr>
            <a:endParaRPr lang="en-US" smtClean="0"/>
          </a:p>
          <a:p>
            <a:pPr eaLnBrk="1" hangingPunct="1">
              <a:lnSpc>
                <a:spcPct val="90000"/>
              </a:lnSpc>
              <a:buFontTx/>
              <a:buNone/>
            </a:pPr>
            <a:r>
              <a:rPr lang="en-US" b="0" smtClean="0"/>
              <a:t>The answers are different for:</a:t>
            </a:r>
          </a:p>
          <a:p>
            <a:pPr eaLnBrk="1" hangingPunct="1">
              <a:lnSpc>
                <a:spcPct val="90000"/>
              </a:lnSpc>
            </a:pPr>
            <a:r>
              <a:rPr lang="en-US" smtClean="0"/>
              <a:t>Different physical areas of the grid</a:t>
            </a:r>
          </a:p>
          <a:p>
            <a:pPr eaLnBrk="1" hangingPunct="1">
              <a:lnSpc>
                <a:spcPct val="90000"/>
              </a:lnSpc>
            </a:pPr>
            <a:r>
              <a:rPr lang="en-US" smtClean="0"/>
              <a:t>Different functions to be performed</a:t>
            </a:r>
          </a:p>
          <a:p>
            <a:pPr eaLnBrk="1" hangingPunct="1">
              <a:lnSpc>
                <a:spcPct val="90000"/>
              </a:lnSpc>
            </a:pPr>
            <a:endParaRPr lang="en-US" smtClean="0"/>
          </a:p>
        </p:txBody>
      </p:sp>
      <p:pic>
        <p:nvPicPr>
          <p:cNvPr id="147460" name="Picture 4" descr="puzzled"/>
          <p:cNvPicPr>
            <a:picLocks noChangeAspect="1" noChangeArrowheads="1"/>
          </p:cNvPicPr>
          <p:nvPr/>
        </p:nvPicPr>
        <p:blipFill>
          <a:blip r:embed="rId3"/>
          <a:srcRect/>
          <a:stretch>
            <a:fillRect/>
          </a:stretch>
        </p:blipFill>
        <p:spPr bwMode="auto">
          <a:xfrm>
            <a:off x="7148513" y="2767013"/>
            <a:ext cx="1400175" cy="3359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lvl="0" eaLnBrk="1" hangingPunct="1"/>
            <a:r>
              <a:rPr lang="en-US" dirty="0" smtClean="0">
                <a:solidFill>
                  <a:srgbClr val="FFFFFF"/>
                </a:solidFill>
                <a:effectLst>
                  <a:outerShdw blurRad="38100" dist="38100" dir="2700000" algn="tl">
                    <a:srgbClr val="C0C0C0"/>
                  </a:outerShdw>
                </a:effectLst>
              </a:rPr>
              <a:t>What is a Smart Grid, Really?</a:t>
            </a:r>
            <a:br>
              <a:rPr lang="en-US" dirty="0" smtClean="0">
                <a:solidFill>
                  <a:srgbClr val="FFFFFF"/>
                </a:solidFill>
                <a:effectLst>
                  <a:outerShdw blurRad="38100" dist="38100" dir="2700000" algn="tl">
                    <a:srgbClr val="C0C0C0"/>
                  </a:outerShdw>
                </a:effectLst>
              </a:rPr>
            </a:br>
            <a:r>
              <a:rPr lang="en-US" dirty="0" smtClean="0">
                <a:solidFill>
                  <a:srgbClr val="FFFFFF"/>
                </a:solidFill>
                <a:effectLst>
                  <a:outerShdw blurRad="38100" dist="38100" dir="2700000" algn="tl">
                    <a:srgbClr val="C0C0C0"/>
                  </a:outerShdw>
                </a:effectLst>
              </a:rPr>
              <a:t>An example: </a:t>
            </a:r>
            <a:r>
              <a:rPr lang="en-US" dirty="0" smtClean="0"/>
              <a:t>Active Distribution Network</a:t>
            </a:r>
          </a:p>
        </p:txBody>
      </p:sp>
      <p:sp>
        <p:nvSpPr>
          <p:cNvPr id="25604" name="Rectangle 3"/>
          <p:cNvSpPr>
            <a:spLocks noGrp="1" noChangeArrowheads="1"/>
          </p:cNvSpPr>
          <p:nvPr>
            <p:ph type="body" idx="1"/>
          </p:nvPr>
        </p:nvSpPr>
        <p:spPr>
          <a:xfrm>
            <a:off x="533400" y="1219200"/>
            <a:ext cx="3960813" cy="3352800"/>
          </a:xfrm>
        </p:spPr>
        <p:txBody>
          <a:bodyPr/>
          <a:lstStyle/>
          <a:p>
            <a:pPr eaLnBrk="1" hangingPunct="1">
              <a:spcBef>
                <a:spcPct val="50000"/>
              </a:spcBef>
              <a:buFont typeface="Wingdings" pitchFamily="2" charset="2"/>
              <a:buChar char="§"/>
            </a:pPr>
            <a:endParaRPr lang="en-US" sz="1800" b="0" smtClean="0"/>
          </a:p>
          <a:p>
            <a:pPr lvl="1" eaLnBrk="1" hangingPunct="1"/>
            <a:endParaRPr lang="en-US" sz="1800" b="0" smtClean="0"/>
          </a:p>
        </p:txBody>
      </p:sp>
      <p:grpSp>
        <p:nvGrpSpPr>
          <p:cNvPr id="2" name="Group 4"/>
          <p:cNvGrpSpPr>
            <a:grpSpLocks noChangeAspect="1"/>
          </p:cNvGrpSpPr>
          <p:nvPr/>
        </p:nvGrpSpPr>
        <p:grpSpPr bwMode="auto">
          <a:xfrm>
            <a:off x="166495" y="1841500"/>
            <a:ext cx="4536134" cy="4591006"/>
            <a:chOff x="1432" y="10536"/>
            <a:chExt cx="5040" cy="5100"/>
          </a:xfrm>
        </p:grpSpPr>
        <p:sp>
          <p:nvSpPr>
            <p:cNvPr id="25630" name="AutoShape 5"/>
            <p:cNvSpPr>
              <a:spLocks noChangeAspect="1" noChangeArrowheads="1"/>
            </p:cNvSpPr>
            <p:nvPr/>
          </p:nvSpPr>
          <p:spPr bwMode="auto">
            <a:xfrm>
              <a:off x="1432" y="10536"/>
              <a:ext cx="5040" cy="5100"/>
            </a:xfrm>
            <a:prstGeom prst="rect">
              <a:avLst/>
            </a:prstGeom>
            <a:noFill/>
            <a:ln w="9525">
              <a:noFill/>
              <a:miter lim="800000"/>
              <a:headEnd/>
              <a:tailEnd/>
            </a:ln>
          </p:spPr>
          <p:txBody>
            <a:bodyPr/>
            <a:lstStyle/>
            <a:p>
              <a:endParaRPr lang="en-US"/>
            </a:p>
          </p:txBody>
        </p:sp>
        <p:sp>
          <p:nvSpPr>
            <p:cNvPr id="25631" name="Line 6"/>
            <p:cNvSpPr>
              <a:spLocks noChangeShapeType="1"/>
            </p:cNvSpPr>
            <p:nvPr/>
          </p:nvSpPr>
          <p:spPr bwMode="auto">
            <a:xfrm>
              <a:off x="4864" y="12102"/>
              <a:ext cx="1" cy="257"/>
            </a:xfrm>
            <a:prstGeom prst="line">
              <a:avLst/>
            </a:prstGeom>
            <a:noFill/>
            <a:ln w="12700">
              <a:solidFill>
                <a:srgbClr val="101073"/>
              </a:solidFill>
              <a:round/>
              <a:headEnd/>
              <a:tailEnd/>
            </a:ln>
          </p:spPr>
          <p:txBody>
            <a:bodyPr lIns="0" tIns="0" rIns="0" bIns="0"/>
            <a:lstStyle/>
            <a:p>
              <a:endParaRPr lang="en-US"/>
            </a:p>
          </p:txBody>
        </p:sp>
        <p:sp>
          <p:nvSpPr>
            <p:cNvPr id="25632" name="Oval 7"/>
            <p:cNvSpPr>
              <a:spLocks noChangeArrowheads="1"/>
            </p:cNvSpPr>
            <p:nvPr/>
          </p:nvSpPr>
          <p:spPr bwMode="auto">
            <a:xfrm>
              <a:off x="2376" y="12445"/>
              <a:ext cx="343" cy="343"/>
            </a:xfrm>
            <a:prstGeom prst="ellipse">
              <a:avLst/>
            </a:prstGeom>
            <a:noFill/>
            <a:ln w="25400">
              <a:solidFill>
                <a:srgbClr val="101073"/>
              </a:solidFill>
              <a:round/>
              <a:headEnd/>
              <a:tailEnd/>
            </a:ln>
          </p:spPr>
          <p:txBody>
            <a:bodyPr wrap="none" lIns="0" tIns="0" rIns="0" bIns="0" anchor="ctr"/>
            <a:lstStyle/>
            <a:p>
              <a:endParaRPr lang="en-US"/>
            </a:p>
          </p:txBody>
        </p:sp>
        <p:sp>
          <p:nvSpPr>
            <p:cNvPr id="25633" name="Oval 8"/>
            <p:cNvSpPr>
              <a:spLocks noChangeArrowheads="1"/>
            </p:cNvSpPr>
            <p:nvPr/>
          </p:nvSpPr>
          <p:spPr bwMode="auto">
            <a:xfrm>
              <a:off x="2548" y="12445"/>
              <a:ext cx="343" cy="343"/>
            </a:xfrm>
            <a:prstGeom prst="ellipse">
              <a:avLst/>
            </a:prstGeom>
            <a:noFill/>
            <a:ln w="25400">
              <a:solidFill>
                <a:srgbClr val="101073"/>
              </a:solidFill>
              <a:round/>
              <a:headEnd/>
              <a:tailEnd/>
            </a:ln>
          </p:spPr>
          <p:txBody>
            <a:bodyPr wrap="none" lIns="0" tIns="0" rIns="0" bIns="0" anchor="ctr"/>
            <a:lstStyle/>
            <a:p>
              <a:endParaRPr lang="en-US"/>
            </a:p>
          </p:txBody>
        </p:sp>
        <p:sp>
          <p:nvSpPr>
            <p:cNvPr id="25634" name="Line 9"/>
            <p:cNvSpPr>
              <a:spLocks noChangeShapeType="1"/>
            </p:cNvSpPr>
            <p:nvPr/>
          </p:nvSpPr>
          <p:spPr bwMode="auto">
            <a:xfrm>
              <a:off x="2118" y="12616"/>
              <a:ext cx="258" cy="1"/>
            </a:xfrm>
            <a:prstGeom prst="line">
              <a:avLst/>
            </a:prstGeom>
            <a:noFill/>
            <a:ln w="12700">
              <a:solidFill>
                <a:srgbClr val="101073"/>
              </a:solidFill>
              <a:round/>
              <a:headEnd/>
              <a:tailEnd/>
            </a:ln>
          </p:spPr>
          <p:txBody>
            <a:bodyPr/>
            <a:lstStyle/>
            <a:p>
              <a:endParaRPr lang="en-US"/>
            </a:p>
          </p:txBody>
        </p:sp>
        <p:sp>
          <p:nvSpPr>
            <p:cNvPr id="25635" name="Line 10"/>
            <p:cNvSpPr>
              <a:spLocks noChangeShapeType="1"/>
            </p:cNvSpPr>
            <p:nvPr/>
          </p:nvSpPr>
          <p:spPr bwMode="auto">
            <a:xfrm flipV="1">
              <a:off x="2376" y="12359"/>
              <a:ext cx="515" cy="515"/>
            </a:xfrm>
            <a:prstGeom prst="line">
              <a:avLst/>
            </a:prstGeom>
            <a:noFill/>
            <a:ln w="25400">
              <a:solidFill>
                <a:srgbClr val="101073"/>
              </a:solidFill>
              <a:round/>
              <a:headEnd/>
              <a:tailEnd type="triangle" w="med" len="med"/>
            </a:ln>
          </p:spPr>
          <p:txBody>
            <a:bodyPr/>
            <a:lstStyle/>
            <a:p>
              <a:endParaRPr lang="en-US"/>
            </a:p>
          </p:txBody>
        </p:sp>
        <p:sp>
          <p:nvSpPr>
            <p:cNvPr id="25636" name="Line 11"/>
            <p:cNvSpPr>
              <a:spLocks noChangeShapeType="1"/>
            </p:cNvSpPr>
            <p:nvPr/>
          </p:nvSpPr>
          <p:spPr bwMode="auto">
            <a:xfrm>
              <a:off x="2891" y="12616"/>
              <a:ext cx="343" cy="1"/>
            </a:xfrm>
            <a:prstGeom prst="line">
              <a:avLst/>
            </a:prstGeom>
            <a:noFill/>
            <a:ln w="12700">
              <a:solidFill>
                <a:srgbClr val="101073"/>
              </a:solidFill>
              <a:round/>
              <a:headEnd/>
              <a:tailEnd/>
            </a:ln>
          </p:spPr>
          <p:txBody>
            <a:bodyPr/>
            <a:lstStyle/>
            <a:p>
              <a:endParaRPr lang="en-US"/>
            </a:p>
          </p:txBody>
        </p:sp>
        <p:sp>
          <p:nvSpPr>
            <p:cNvPr id="25637" name="Line 12"/>
            <p:cNvSpPr>
              <a:spLocks noChangeShapeType="1"/>
            </p:cNvSpPr>
            <p:nvPr/>
          </p:nvSpPr>
          <p:spPr bwMode="auto">
            <a:xfrm>
              <a:off x="3234" y="12187"/>
              <a:ext cx="1" cy="859"/>
            </a:xfrm>
            <a:prstGeom prst="line">
              <a:avLst/>
            </a:prstGeom>
            <a:noFill/>
            <a:ln w="25400">
              <a:solidFill>
                <a:srgbClr val="101073"/>
              </a:solidFill>
              <a:round/>
              <a:headEnd/>
              <a:tailEnd/>
            </a:ln>
          </p:spPr>
          <p:txBody>
            <a:bodyPr/>
            <a:lstStyle/>
            <a:p>
              <a:endParaRPr lang="en-US"/>
            </a:p>
          </p:txBody>
        </p:sp>
        <p:sp>
          <p:nvSpPr>
            <p:cNvPr id="25638" name="Line 13"/>
            <p:cNvSpPr>
              <a:spLocks noChangeShapeType="1"/>
            </p:cNvSpPr>
            <p:nvPr/>
          </p:nvSpPr>
          <p:spPr bwMode="auto">
            <a:xfrm>
              <a:off x="3234" y="12359"/>
              <a:ext cx="1116" cy="1"/>
            </a:xfrm>
            <a:prstGeom prst="line">
              <a:avLst/>
            </a:prstGeom>
            <a:noFill/>
            <a:ln w="12700">
              <a:solidFill>
                <a:srgbClr val="101073"/>
              </a:solidFill>
              <a:round/>
              <a:headEnd/>
              <a:tailEnd/>
            </a:ln>
          </p:spPr>
          <p:txBody>
            <a:bodyPr/>
            <a:lstStyle/>
            <a:p>
              <a:endParaRPr lang="en-US"/>
            </a:p>
          </p:txBody>
        </p:sp>
        <p:sp>
          <p:nvSpPr>
            <p:cNvPr id="25639" name="Line 14"/>
            <p:cNvSpPr>
              <a:spLocks noChangeShapeType="1"/>
            </p:cNvSpPr>
            <p:nvPr/>
          </p:nvSpPr>
          <p:spPr bwMode="auto">
            <a:xfrm>
              <a:off x="3234" y="12874"/>
              <a:ext cx="1116" cy="1"/>
            </a:xfrm>
            <a:prstGeom prst="line">
              <a:avLst/>
            </a:prstGeom>
            <a:noFill/>
            <a:ln w="12700">
              <a:solidFill>
                <a:srgbClr val="101073"/>
              </a:solidFill>
              <a:round/>
              <a:headEnd/>
              <a:tailEnd/>
            </a:ln>
          </p:spPr>
          <p:txBody>
            <a:bodyPr/>
            <a:lstStyle/>
            <a:p>
              <a:endParaRPr lang="en-US"/>
            </a:p>
          </p:txBody>
        </p:sp>
        <p:sp>
          <p:nvSpPr>
            <p:cNvPr id="25640" name="Line 15"/>
            <p:cNvSpPr>
              <a:spLocks noChangeShapeType="1"/>
            </p:cNvSpPr>
            <p:nvPr/>
          </p:nvSpPr>
          <p:spPr bwMode="auto">
            <a:xfrm flipH="1">
              <a:off x="4264" y="12102"/>
              <a:ext cx="686" cy="1"/>
            </a:xfrm>
            <a:prstGeom prst="line">
              <a:avLst/>
            </a:prstGeom>
            <a:noFill/>
            <a:ln w="25400">
              <a:solidFill>
                <a:srgbClr val="101073"/>
              </a:solidFill>
              <a:round/>
              <a:headEnd/>
              <a:tailEnd/>
            </a:ln>
          </p:spPr>
          <p:txBody>
            <a:bodyPr/>
            <a:lstStyle/>
            <a:p>
              <a:endParaRPr lang="en-US"/>
            </a:p>
          </p:txBody>
        </p:sp>
        <p:sp>
          <p:nvSpPr>
            <p:cNvPr id="25641" name="Line 16"/>
            <p:cNvSpPr>
              <a:spLocks noChangeShapeType="1"/>
            </p:cNvSpPr>
            <p:nvPr/>
          </p:nvSpPr>
          <p:spPr bwMode="auto">
            <a:xfrm flipH="1">
              <a:off x="5723" y="12102"/>
              <a:ext cx="515" cy="1"/>
            </a:xfrm>
            <a:prstGeom prst="line">
              <a:avLst/>
            </a:prstGeom>
            <a:noFill/>
            <a:ln w="25400">
              <a:solidFill>
                <a:srgbClr val="101073"/>
              </a:solidFill>
              <a:round/>
              <a:headEnd/>
              <a:tailEnd/>
            </a:ln>
          </p:spPr>
          <p:txBody>
            <a:bodyPr/>
            <a:lstStyle/>
            <a:p>
              <a:endParaRPr lang="en-US"/>
            </a:p>
          </p:txBody>
        </p:sp>
        <p:sp>
          <p:nvSpPr>
            <p:cNvPr id="25642" name="Line 17"/>
            <p:cNvSpPr>
              <a:spLocks noChangeShapeType="1"/>
            </p:cNvSpPr>
            <p:nvPr/>
          </p:nvSpPr>
          <p:spPr bwMode="auto">
            <a:xfrm>
              <a:off x="4864" y="12359"/>
              <a:ext cx="945" cy="1"/>
            </a:xfrm>
            <a:prstGeom prst="line">
              <a:avLst/>
            </a:prstGeom>
            <a:noFill/>
            <a:ln w="12700">
              <a:solidFill>
                <a:srgbClr val="101073"/>
              </a:solidFill>
              <a:round/>
              <a:headEnd/>
              <a:tailEnd/>
            </a:ln>
          </p:spPr>
          <p:txBody>
            <a:bodyPr/>
            <a:lstStyle/>
            <a:p>
              <a:endParaRPr lang="en-US"/>
            </a:p>
          </p:txBody>
        </p:sp>
        <p:sp>
          <p:nvSpPr>
            <p:cNvPr id="25643" name="Line 18"/>
            <p:cNvSpPr>
              <a:spLocks noChangeShapeType="1"/>
            </p:cNvSpPr>
            <p:nvPr/>
          </p:nvSpPr>
          <p:spPr bwMode="auto">
            <a:xfrm flipH="1">
              <a:off x="4264" y="13131"/>
              <a:ext cx="686" cy="1"/>
            </a:xfrm>
            <a:prstGeom prst="line">
              <a:avLst/>
            </a:prstGeom>
            <a:noFill/>
            <a:ln w="25400">
              <a:solidFill>
                <a:srgbClr val="101073"/>
              </a:solidFill>
              <a:round/>
              <a:headEnd/>
              <a:tailEnd/>
            </a:ln>
          </p:spPr>
          <p:txBody>
            <a:bodyPr/>
            <a:lstStyle/>
            <a:p>
              <a:endParaRPr lang="en-US"/>
            </a:p>
          </p:txBody>
        </p:sp>
        <p:sp>
          <p:nvSpPr>
            <p:cNvPr id="25644" name="Line 19"/>
            <p:cNvSpPr>
              <a:spLocks noChangeShapeType="1"/>
            </p:cNvSpPr>
            <p:nvPr/>
          </p:nvSpPr>
          <p:spPr bwMode="auto">
            <a:xfrm flipH="1">
              <a:off x="5723" y="13131"/>
              <a:ext cx="515" cy="1"/>
            </a:xfrm>
            <a:prstGeom prst="line">
              <a:avLst/>
            </a:prstGeom>
            <a:noFill/>
            <a:ln w="25400">
              <a:solidFill>
                <a:srgbClr val="101073"/>
              </a:solidFill>
              <a:round/>
              <a:headEnd/>
              <a:tailEnd/>
            </a:ln>
          </p:spPr>
          <p:txBody>
            <a:bodyPr/>
            <a:lstStyle/>
            <a:p>
              <a:endParaRPr lang="en-US"/>
            </a:p>
          </p:txBody>
        </p:sp>
        <p:sp>
          <p:nvSpPr>
            <p:cNvPr id="25645" name="Line 20"/>
            <p:cNvSpPr>
              <a:spLocks noChangeShapeType="1"/>
            </p:cNvSpPr>
            <p:nvPr/>
          </p:nvSpPr>
          <p:spPr bwMode="auto">
            <a:xfrm>
              <a:off x="4864" y="12874"/>
              <a:ext cx="945" cy="1"/>
            </a:xfrm>
            <a:prstGeom prst="line">
              <a:avLst/>
            </a:prstGeom>
            <a:noFill/>
            <a:ln w="12700">
              <a:solidFill>
                <a:srgbClr val="101073"/>
              </a:solidFill>
              <a:round/>
              <a:headEnd/>
              <a:tailEnd/>
            </a:ln>
          </p:spPr>
          <p:txBody>
            <a:bodyPr/>
            <a:lstStyle/>
            <a:p>
              <a:endParaRPr lang="en-US"/>
            </a:p>
          </p:txBody>
        </p:sp>
        <p:sp>
          <p:nvSpPr>
            <p:cNvPr id="25646" name="Line 21"/>
            <p:cNvSpPr>
              <a:spLocks noChangeShapeType="1"/>
            </p:cNvSpPr>
            <p:nvPr/>
          </p:nvSpPr>
          <p:spPr bwMode="auto">
            <a:xfrm>
              <a:off x="4864" y="12874"/>
              <a:ext cx="1" cy="257"/>
            </a:xfrm>
            <a:prstGeom prst="line">
              <a:avLst/>
            </a:prstGeom>
            <a:noFill/>
            <a:ln w="12700">
              <a:solidFill>
                <a:srgbClr val="101073"/>
              </a:solidFill>
              <a:round/>
              <a:headEnd/>
              <a:tailEnd/>
            </a:ln>
          </p:spPr>
          <p:txBody>
            <a:bodyPr lIns="0" tIns="0" rIns="0" bIns="0"/>
            <a:lstStyle/>
            <a:p>
              <a:endParaRPr lang="en-US"/>
            </a:p>
          </p:txBody>
        </p:sp>
        <p:sp>
          <p:nvSpPr>
            <p:cNvPr id="25647" name="Line 22"/>
            <p:cNvSpPr>
              <a:spLocks noChangeShapeType="1"/>
            </p:cNvSpPr>
            <p:nvPr/>
          </p:nvSpPr>
          <p:spPr bwMode="auto">
            <a:xfrm>
              <a:off x="6152" y="12102"/>
              <a:ext cx="1" cy="1029"/>
            </a:xfrm>
            <a:prstGeom prst="line">
              <a:avLst/>
            </a:prstGeom>
            <a:noFill/>
            <a:ln w="12700">
              <a:solidFill>
                <a:srgbClr val="101073"/>
              </a:solidFill>
              <a:round/>
              <a:headEnd/>
              <a:tailEnd/>
            </a:ln>
          </p:spPr>
          <p:txBody>
            <a:bodyPr lIns="0" tIns="0" rIns="0" bIns="0"/>
            <a:lstStyle/>
            <a:p>
              <a:endParaRPr lang="en-US"/>
            </a:p>
          </p:txBody>
        </p:sp>
        <p:sp>
          <p:nvSpPr>
            <p:cNvPr id="25648" name="Text Box 23"/>
            <p:cNvSpPr txBox="1">
              <a:spLocks noChangeArrowheads="1"/>
            </p:cNvSpPr>
            <p:nvPr/>
          </p:nvSpPr>
          <p:spPr bwMode="auto">
            <a:xfrm>
              <a:off x="2332" y="12936"/>
              <a:ext cx="858" cy="353"/>
            </a:xfrm>
            <a:prstGeom prst="rect">
              <a:avLst/>
            </a:prstGeom>
            <a:noFill/>
            <a:ln w="9525">
              <a:noFill/>
              <a:miter lim="800000"/>
              <a:headEnd/>
              <a:tailEnd/>
            </a:ln>
          </p:spPr>
          <p:txBody>
            <a:bodyPr lIns="65837" tIns="32918" rIns="65837" bIns="32918">
              <a:spAutoFit/>
            </a:bodyPr>
            <a:lstStyle/>
            <a:p>
              <a:r>
                <a:rPr lang="en-US" sz="1000" b="0">
                  <a:solidFill>
                    <a:srgbClr val="101073"/>
                  </a:solidFill>
                </a:rPr>
                <a:t>HV/MV</a:t>
              </a:r>
              <a:endParaRPr lang="en-US" sz="1200"/>
            </a:p>
          </p:txBody>
        </p:sp>
        <p:grpSp>
          <p:nvGrpSpPr>
            <p:cNvPr id="3" name="Group 24"/>
            <p:cNvGrpSpPr>
              <a:grpSpLocks/>
            </p:cNvGrpSpPr>
            <p:nvPr/>
          </p:nvGrpSpPr>
          <p:grpSpPr bwMode="auto">
            <a:xfrm>
              <a:off x="4607" y="13300"/>
              <a:ext cx="343" cy="342"/>
              <a:chOff x="3600" y="816"/>
              <a:chExt cx="288" cy="288"/>
            </a:xfrm>
          </p:grpSpPr>
          <p:sp>
            <p:nvSpPr>
              <p:cNvPr id="25720" name="Oval 25"/>
              <p:cNvSpPr>
                <a:spLocks noChangeArrowheads="1"/>
              </p:cNvSpPr>
              <p:nvPr/>
            </p:nvSpPr>
            <p:spPr bwMode="auto">
              <a:xfrm>
                <a:off x="3600" y="816"/>
                <a:ext cx="288" cy="288"/>
              </a:xfrm>
              <a:prstGeom prst="ellipse">
                <a:avLst/>
              </a:prstGeom>
              <a:noFill/>
              <a:ln w="25400">
                <a:solidFill>
                  <a:srgbClr val="101073"/>
                </a:solidFill>
                <a:round/>
                <a:headEnd/>
                <a:tailEnd/>
              </a:ln>
            </p:spPr>
            <p:txBody>
              <a:bodyPr lIns="0" tIns="0" rIns="0" bIns="0" anchor="ctr"/>
              <a:lstStyle/>
              <a:p>
                <a:endParaRPr lang="en-US"/>
              </a:p>
            </p:txBody>
          </p:sp>
          <p:sp>
            <p:nvSpPr>
              <p:cNvPr id="25721" name="Text Box 26"/>
              <p:cNvSpPr txBox="1">
                <a:spLocks noChangeArrowheads="1"/>
              </p:cNvSpPr>
              <p:nvPr/>
            </p:nvSpPr>
            <p:spPr bwMode="auto">
              <a:xfrm>
                <a:off x="3694" y="838"/>
                <a:ext cx="192" cy="232"/>
              </a:xfrm>
              <a:prstGeom prst="rect">
                <a:avLst/>
              </a:prstGeom>
              <a:noFill/>
              <a:ln w="25400">
                <a:noFill/>
                <a:miter lim="800000"/>
                <a:headEnd/>
                <a:tailEnd/>
              </a:ln>
            </p:spPr>
            <p:txBody>
              <a:bodyPr lIns="0" tIns="0" rIns="0" bIns="0"/>
              <a:lstStyle/>
              <a:p>
                <a:r>
                  <a:rPr lang="en-US" sz="1200">
                    <a:solidFill>
                      <a:srgbClr val="101073"/>
                    </a:solidFill>
                    <a:latin typeface="Times New Roman" pitchFamily="18" charset="0"/>
                  </a:rPr>
                  <a:t>~</a:t>
                </a:r>
                <a:endParaRPr lang="en-US" sz="2000"/>
              </a:p>
            </p:txBody>
          </p:sp>
        </p:grpSp>
        <p:sp>
          <p:nvSpPr>
            <p:cNvPr id="25650" name="Line 27"/>
            <p:cNvSpPr>
              <a:spLocks noChangeShapeType="1"/>
            </p:cNvSpPr>
            <p:nvPr/>
          </p:nvSpPr>
          <p:spPr bwMode="auto">
            <a:xfrm>
              <a:off x="4436" y="13131"/>
              <a:ext cx="1" cy="515"/>
            </a:xfrm>
            <a:prstGeom prst="line">
              <a:avLst/>
            </a:prstGeom>
            <a:noFill/>
            <a:ln w="12700">
              <a:solidFill>
                <a:srgbClr val="101073"/>
              </a:solidFill>
              <a:round/>
              <a:headEnd/>
              <a:tailEnd type="triangle" w="med" len="med"/>
            </a:ln>
          </p:spPr>
          <p:txBody>
            <a:bodyPr/>
            <a:lstStyle/>
            <a:p>
              <a:endParaRPr lang="en-US"/>
            </a:p>
          </p:txBody>
        </p:sp>
        <p:sp>
          <p:nvSpPr>
            <p:cNvPr id="25651" name="Line 28"/>
            <p:cNvSpPr>
              <a:spLocks noChangeShapeType="1"/>
            </p:cNvSpPr>
            <p:nvPr/>
          </p:nvSpPr>
          <p:spPr bwMode="auto">
            <a:xfrm>
              <a:off x="4779" y="13131"/>
              <a:ext cx="1" cy="172"/>
            </a:xfrm>
            <a:prstGeom prst="line">
              <a:avLst/>
            </a:prstGeom>
            <a:noFill/>
            <a:ln w="12700">
              <a:solidFill>
                <a:srgbClr val="101073"/>
              </a:solidFill>
              <a:round/>
              <a:headEnd/>
              <a:tailEnd/>
            </a:ln>
          </p:spPr>
          <p:txBody>
            <a:bodyPr lIns="0" tIns="0" rIns="0" bIns="0"/>
            <a:lstStyle/>
            <a:p>
              <a:endParaRPr lang="en-US"/>
            </a:p>
          </p:txBody>
        </p:sp>
        <p:sp>
          <p:nvSpPr>
            <p:cNvPr id="25652" name="Line 29"/>
            <p:cNvSpPr>
              <a:spLocks noChangeShapeType="1"/>
            </p:cNvSpPr>
            <p:nvPr/>
          </p:nvSpPr>
          <p:spPr bwMode="auto">
            <a:xfrm>
              <a:off x="4350" y="12874"/>
              <a:ext cx="1" cy="257"/>
            </a:xfrm>
            <a:prstGeom prst="line">
              <a:avLst/>
            </a:prstGeom>
            <a:noFill/>
            <a:ln w="12700">
              <a:solidFill>
                <a:srgbClr val="101073"/>
              </a:solidFill>
              <a:round/>
              <a:headEnd/>
              <a:tailEnd/>
            </a:ln>
          </p:spPr>
          <p:txBody>
            <a:bodyPr/>
            <a:lstStyle/>
            <a:p>
              <a:endParaRPr lang="en-US"/>
            </a:p>
          </p:txBody>
        </p:sp>
        <p:sp>
          <p:nvSpPr>
            <p:cNvPr id="25653" name="Line 30"/>
            <p:cNvSpPr>
              <a:spLocks noChangeShapeType="1"/>
            </p:cNvSpPr>
            <p:nvPr/>
          </p:nvSpPr>
          <p:spPr bwMode="auto">
            <a:xfrm>
              <a:off x="4350" y="12102"/>
              <a:ext cx="1" cy="257"/>
            </a:xfrm>
            <a:prstGeom prst="line">
              <a:avLst/>
            </a:prstGeom>
            <a:noFill/>
            <a:ln w="12700">
              <a:solidFill>
                <a:srgbClr val="101073"/>
              </a:solidFill>
              <a:round/>
              <a:headEnd/>
              <a:tailEnd/>
            </a:ln>
          </p:spPr>
          <p:txBody>
            <a:bodyPr lIns="0" tIns="0" rIns="0" bIns="0"/>
            <a:lstStyle/>
            <a:p>
              <a:endParaRPr lang="en-US"/>
            </a:p>
          </p:txBody>
        </p:sp>
        <p:sp>
          <p:nvSpPr>
            <p:cNvPr id="25654" name="Line 31"/>
            <p:cNvSpPr>
              <a:spLocks noChangeShapeType="1"/>
            </p:cNvSpPr>
            <p:nvPr/>
          </p:nvSpPr>
          <p:spPr bwMode="auto">
            <a:xfrm>
              <a:off x="5809" y="12102"/>
              <a:ext cx="1" cy="257"/>
            </a:xfrm>
            <a:prstGeom prst="line">
              <a:avLst/>
            </a:prstGeom>
            <a:noFill/>
            <a:ln w="12700">
              <a:solidFill>
                <a:srgbClr val="101073"/>
              </a:solidFill>
              <a:round/>
              <a:headEnd/>
              <a:tailEnd/>
            </a:ln>
          </p:spPr>
          <p:txBody>
            <a:bodyPr lIns="0" tIns="0" rIns="0" bIns="0"/>
            <a:lstStyle/>
            <a:p>
              <a:endParaRPr lang="en-US"/>
            </a:p>
          </p:txBody>
        </p:sp>
        <p:sp>
          <p:nvSpPr>
            <p:cNvPr id="25655" name="Line 32"/>
            <p:cNvSpPr>
              <a:spLocks noChangeShapeType="1"/>
            </p:cNvSpPr>
            <p:nvPr/>
          </p:nvSpPr>
          <p:spPr bwMode="auto">
            <a:xfrm>
              <a:off x="5809" y="12874"/>
              <a:ext cx="1" cy="257"/>
            </a:xfrm>
            <a:prstGeom prst="line">
              <a:avLst/>
            </a:prstGeom>
            <a:noFill/>
            <a:ln w="12700">
              <a:solidFill>
                <a:srgbClr val="101073"/>
              </a:solidFill>
              <a:round/>
              <a:headEnd/>
              <a:tailEnd/>
            </a:ln>
          </p:spPr>
          <p:txBody>
            <a:bodyPr lIns="0" tIns="0" rIns="0" bIns="0"/>
            <a:lstStyle/>
            <a:p>
              <a:endParaRPr lang="en-US"/>
            </a:p>
          </p:txBody>
        </p:sp>
        <p:sp>
          <p:nvSpPr>
            <p:cNvPr id="25656" name="Line 33"/>
            <p:cNvSpPr>
              <a:spLocks noChangeShapeType="1"/>
            </p:cNvSpPr>
            <p:nvPr/>
          </p:nvSpPr>
          <p:spPr bwMode="auto">
            <a:xfrm>
              <a:off x="4607" y="12102"/>
              <a:ext cx="1" cy="1029"/>
            </a:xfrm>
            <a:prstGeom prst="line">
              <a:avLst/>
            </a:prstGeom>
            <a:noFill/>
            <a:ln w="12700">
              <a:solidFill>
                <a:srgbClr val="101073"/>
              </a:solidFill>
              <a:round/>
              <a:headEnd/>
              <a:tailEnd/>
            </a:ln>
          </p:spPr>
          <p:txBody>
            <a:bodyPr lIns="0" tIns="0" rIns="0" bIns="0"/>
            <a:lstStyle/>
            <a:p>
              <a:endParaRPr lang="en-US"/>
            </a:p>
          </p:txBody>
        </p:sp>
        <p:grpSp>
          <p:nvGrpSpPr>
            <p:cNvPr id="4" name="Group 34"/>
            <p:cNvGrpSpPr>
              <a:grpSpLocks/>
            </p:cNvGrpSpPr>
            <p:nvPr/>
          </p:nvGrpSpPr>
          <p:grpSpPr bwMode="auto">
            <a:xfrm>
              <a:off x="5980" y="13303"/>
              <a:ext cx="343" cy="343"/>
              <a:chOff x="3600" y="816"/>
              <a:chExt cx="288" cy="288"/>
            </a:xfrm>
          </p:grpSpPr>
          <p:sp>
            <p:nvSpPr>
              <p:cNvPr id="25718" name="Oval 35"/>
              <p:cNvSpPr>
                <a:spLocks noChangeArrowheads="1"/>
              </p:cNvSpPr>
              <p:nvPr/>
            </p:nvSpPr>
            <p:spPr bwMode="auto">
              <a:xfrm>
                <a:off x="3600" y="816"/>
                <a:ext cx="288" cy="288"/>
              </a:xfrm>
              <a:prstGeom prst="ellipse">
                <a:avLst/>
              </a:prstGeom>
              <a:noFill/>
              <a:ln w="25400">
                <a:solidFill>
                  <a:srgbClr val="101073"/>
                </a:solidFill>
                <a:round/>
                <a:headEnd/>
                <a:tailEnd/>
              </a:ln>
            </p:spPr>
            <p:txBody>
              <a:bodyPr lIns="0" tIns="0" rIns="0" bIns="0" anchor="ctr"/>
              <a:lstStyle/>
              <a:p>
                <a:endParaRPr lang="en-US"/>
              </a:p>
            </p:txBody>
          </p:sp>
          <p:sp>
            <p:nvSpPr>
              <p:cNvPr id="25719" name="Text Box 36"/>
              <p:cNvSpPr txBox="1">
                <a:spLocks noChangeArrowheads="1"/>
              </p:cNvSpPr>
              <p:nvPr/>
            </p:nvSpPr>
            <p:spPr bwMode="auto">
              <a:xfrm>
                <a:off x="3683" y="823"/>
                <a:ext cx="192" cy="231"/>
              </a:xfrm>
              <a:prstGeom prst="rect">
                <a:avLst/>
              </a:prstGeom>
              <a:noFill/>
              <a:ln w="25400">
                <a:noFill/>
                <a:miter lim="800000"/>
                <a:headEnd/>
                <a:tailEnd/>
              </a:ln>
            </p:spPr>
            <p:txBody>
              <a:bodyPr lIns="0" tIns="0" rIns="0" bIns="0"/>
              <a:lstStyle/>
              <a:p>
                <a:r>
                  <a:rPr lang="en-US" sz="1200">
                    <a:solidFill>
                      <a:srgbClr val="101073"/>
                    </a:solidFill>
                    <a:latin typeface="Times New Roman" pitchFamily="18" charset="0"/>
                  </a:rPr>
                  <a:t>~</a:t>
                </a:r>
                <a:endParaRPr lang="en-US" sz="2000"/>
              </a:p>
            </p:txBody>
          </p:sp>
        </p:grpSp>
        <p:sp>
          <p:nvSpPr>
            <p:cNvPr id="25658" name="Line 37"/>
            <p:cNvSpPr>
              <a:spLocks noChangeShapeType="1"/>
            </p:cNvSpPr>
            <p:nvPr/>
          </p:nvSpPr>
          <p:spPr bwMode="auto">
            <a:xfrm>
              <a:off x="5809" y="13131"/>
              <a:ext cx="1" cy="515"/>
            </a:xfrm>
            <a:prstGeom prst="line">
              <a:avLst/>
            </a:prstGeom>
            <a:noFill/>
            <a:ln w="12700">
              <a:solidFill>
                <a:srgbClr val="101073"/>
              </a:solidFill>
              <a:round/>
              <a:headEnd/>
              <a:tailEnd type="triangle" w="med" len="med"/>
            </a:ln>
          </p:spPr>
          <p:txBody>
            <a:bodyPr/>
            <a:lstStyle/>
            <a:p>
              <a:endParaRPr lang="en-US"/>
            </a:p>
          </p:txBody>
        </p:sp>
        <p:sp>
          <p:nvSpPr>
            <p:cNvPr id="25659" name="Line 38"/>
            <p:cNvSpPr>
              <a:spLocks noChangeShapeType="1"/>
            </p:cNvSpPr>
            <p:nvPr/>
          </p:nvSpPr>
          <p:spPr bwMode="auto">
            <a:xfrm>
              <a:off x="6152" y="13131"/>
              <a:ext cx="1" cy="172"/>
            </a:xfrm>
            <a:prstGeom prst="line">
              <a:avLst/>
            </a:prstGeom>
            <a:noFill/>
            <a:ln w="9525">
              <a:solidFill>
                <a:srgbClr val="101073"/>
              </a:solidFill>
              <a:round/>
              <a:headEnd/>
              <a:tailEnd/>
            </a:ln>
          </p:spPr>
          <p:txBody>
            <a:bodyPr lIns="0" tIns="0" rIns="0" bIns="0"/>
            <a:lstStyle/>
            <a:p>
              <a:endParaRPr lang="en-US"/>
            </a:p>
          </p:txBody>
        </p:sp>
        <p:grpSp>
          <p:nvGrpSpPr>
            <p:cNvPr id="5" name="Group 39"/>
            <p:cNvGrpSpPr>
              <a:grpSpLocks/>
            </p:cNvGrpSpPr>
            <p:nvPr/>
          </p:nvGrpSpPr>
          <p:grpSpPr bwMode="auto">
            <a:xfrm>
              <a:off x="4607" y="11580"/>
              <a:ext cx="343" cy="347"/>
              <a:chOff x="3600" y="812"/>
              <a:chExt cx="288" cy="292"/>
            </a:xfrm>
          </p:grpSpPr>
          <p:sp>
            <p:nvSpPr>
              <p:cNvPr id="25716" name="Oval 40"/>
              <p:cNvSpPr>
                <a:spLocks noChangeArrowheads="1"/>
              </p:cNvSpPr>
              <p:nvPr/>
            </p:nvSpPr>
            <p:spPr bwMode="auto">
              <a:xfrm>
                <a:off x="3600" y="816"/>
                <a:ext cx="288" cy="288"/>
              </a:xfrm>
              <a:prstGeom prst="ellipse">
                <a:avLst/>
              </a:prstGeom>
              <a:noFill/>
              <a:ln w="25400">
                <a:solidFill>
                  <a:srgbClr val="101073"/>
                </a:solidFill>
                <a:round/>
                <a:headEnd/>
                <a:tailEnd/>
              </a:ln>
            </p:spPr>
            <p:txBody>
              <a:bodyPr lIns="0" tIns="0" rIns="0" bIns="0" anchor="ctr"/>
              <a:lstStyle/>
              <a:p>
                <a:endParaRPr lang="en-US"/>
              </a:p>
            </p:txBody>
          </p:sp>
          <p:sp>
            <p:nvSpPr>
              <p:cNvPr id="25717" name="Text Box 41"/>
              <p:cNvSpPr txBox="1">
                <a:spLocks noChangeArrowheads="1"/>
              </p:cNvSpPr>
              <p:nvPr/>
            </p:nvSpPr>
            <p:spPr bwMode="auto">
              <a:xfrm>
                <a:off x="3668" y="812"/>
                <a:ext cx="192" cy="232"/>
              </a:xfrm>
              <a:prstGeom prst="rect">
                <a:avLst/>
              </a:prstGeom>
              <a:noFill/>
              <a:ln w="25400">
                <a:noFill/>
                <a:miter lim="800000"/>
                <a:headEnd/>
                <a:tailEnd/>
              </a:ln>
            </p:spPr>
            <p:txBody>
              <a:bodyPr lIns="0" tIns="0" rIns="0" bIns="0"/>
              <a:lstStyle/>
              <a:p>
                <a:r>
                  <a:rPr lang="en-US" sz="1400">
                    <a:solidFill>
                      <a:srgbClr val="101073"/>
                    </a:solidFill>
                    <a:latin typeface="Times New Roman" pitchFamily="18" charset="0"/>
                  </a:rPr>
                  <a:t>~</a:t>
                </a:r>
                <a:endParaRPr lang="en-US" sz="2400"/>
              </a:p>
            </p:txBody>
          </p:sp>
        </p:grpSp>
        <p:sp>
          <p:nvSpPr>
            <p:cNvPr id="25661" name="Line 42"/>
            <p:cNvSpPr>
              <a:spLocks noChangeShapeType="1"/>
            </p:cNvSpPr>
            <p:nvPr/>
          </p:nvSpPr>
          <p:spPr bwMode="auto">
            <a:xfrm>
              <a:off x="4436" y="11587"/>
              <a:ext cx="1" cy="515"/>
            </a:xfrm>
            <a:prstGeom prst="line">
              <a:avLst/>
            </a:prstGeom>
            <a:noFill/>
            <a:ln w="12700">
              <a:solidFill>
                <a:srgbClr val="101073"/>
              </a:solidFill>
              <a:round/>
              <a:headEnd type="triangle" w="med" len="med"/>
              <a:tailEnd/>
            </a:ln>
          </p:spPr>
          <p:txBody>
            <a:bodyPr/>
            <a:lstStyle/>
            <a:p>
              <a:endParaRPr lang="en-US"/>
            </a:p>
          </p:txBody>
        </p:sp>
        <p:sp>
          <p:nvSpPr>
            <p:cNvPr id="25662" name="Line 43"/>
            <p:cNvSpPr>
              <a:spLocks noChangeShapeType="1"/>
            </p:cNvSpPr>
            <p:nvPr/>
          </p:nvSpPr>
          <p:spPr bwMode="auto">
            <a:xfrm>
              <a:off x="4779" y="11930"/>
              <a:ext cx="1" cy="172"/>
            </a:xfrm>
            <a:prstGeom prst="line">
              <a:avLst/>
            </a:prstGeom>
            <a:noFill/>
            <a:ln w="12700">
              <a:solidFill>
                <a:srgbClr val="101073"/>
              </a:solidFill>
              <a:round/>
              <a:headEnd/>
              <a:tailEnd/>
            </a:ln>
          </p:spPr>
          <p:txBody>
            <a:bodyPr lIns="0" tIns="0" rIns="0" bIns="0"/>
            <a:lstStyle/>
            <a:p>
              <a:endParaRPr lang="en-US"/>
            </a:p>
          </p:txBody>
        </p:sp>
        <p:grpSp>
          <p:nvGrpSpPr>
            <p:cNvPr id="6" name="Group 44"/>
            <p:cNvGrpSpPr>
              <a:grpSpLocks/>
            </p:cNvGrpSpPr>
            <p:nvPr/>
          </p:nvGrpSpPr>
          <p:grpSpPr bwMode="auto">
            <a:xfrm>
              <a:off x="5981" y="11594"/>
              <a:ext cx="343" cy="345"/>
              <a:chOff x="3600" y="816"/>
              <a:chExt cx="288" cy="288"/>
            </a:xfrm>
          </p:grpSpPr>
          <p:sp>
            <p:nvSpPr>
              <p:cNvPr id="25714" name="Oval 45"/>
              <p:cNvSpPr>
                <a:spLocks noChangeArrowheads="1"/>
              </p:cNvSpPr>
              <p:nvPr/>
            </p:nvSpPr>
            <p:spPr bwMode="auto">
              <a:xfrm>
                <a:off x="3600" y="816"/>
                <a:ext cx="288" cy="288"/>
              </a:xfrm>
              <a:prstGeom prst="ellipse">
                <a:avLst/>
              </a:prstGeom>
              <a:noFill/>
              <a:ln w="25400">
                <a:solidFill>
                  <a:srgbClr val="101073"/>
                </a:solidFill>
                <a:round/>
                <a:headEnd/>
                <a:tailEnd/>
              </a:ln>
            </p:spPr>
            <p:txBody>
              <a:bodyPr lIns="0" tIns="0" rIns="0" bIns="0" anchor="ctr"/>
              <a:lstStyle/>
              <a:p>
                <a:endParaRPr lang="en-US"/>
              </a:p>
            </p:txBody>
          </p:sp>
          <p:sp>
            <p:nvSpPr>
              <p:cNvPr id="25715" name="Text Box 46"/>
              <p:cNvSpPr txBox="1">
                <a:spLocks noChangeArrowheads="1"/>
              </p:cNvSpPr>
              <p:nvPr/>
            </p:nvSpPr>
            <p:spPr bwMode="auto">
              <a:xfrm>
                <a:off x="3695" y="816"/>
                <a:ext cx="192" cy="230"/>
              </a:xfrm>
              <a:prstGeom prst="rect">
                <a:avLst/>
              </a:prstGeom>
              <a:noFill/>
              <a:ln w="25400">
                <a:noFill/>
                <a:miter lim="800000"/>
                <a:headEnd/>
                <a:tailEnd/>
              </a:ln>
            </p:spPr>
            <p:txBody>
              <a:bodyPr lIns="0" tIns="0" rIns="0" bIns="0"/>
              <a:lstStyle/>
              <a:p>
                <a:r>
                  <a:rPr lang="en-US" sz="1200">
                    <a:solidFill>
                      <a:srgbClr val="101073"/>
                    </a:solidFill>
                    <a:latin typeface="Times New Roman" pitchFamily="18" charset="0"/>
                  </a:rPr>
                  <a:t>~</a:t>
                </a:r>
                <a:endParaRPr lang="en-US" sz="2000"/>
              </a:p>
            </p:txBody>
          </p:sp>
        </p:grpSp>
        <p:sp>
          <p:nvSpPr>
            <p:cNvPr id="25664" name="Line 47"/>
            <p:cNvSpPr>
              <a:spLocks noChangeShapeType="1"/>
            </p:cNvSpPr>
            <p:nvPr/>
          </p:nvSpPr>
          <p:spPr bwMode="auto">
            <a:xfrm>
              <a:off x="5809" y="11587"/>
              <a:ext cx="1" cy="515"/>
            </a:xfrm>
            <a:prstGeom prst="line">
              <a:avLst/>
            </a:prstGeom>
            <a:noFill/>
            <a:ln w="12700">
              <a:solidFill>
                <a:srgbClr val="101073"/>
              </a:solidFill>
              <a:round/>
              <a:headEnd type="triangle" w="med" len="med"/>
              <a:tailEnd/>
            </a:ln>
          </p:spPr>
          <p:txBody>
            <a:bodyPr/>
            <a:lstStyle/>
            <a:p>
              <a:endParaRPr lang="en-US"/>
            </a:p>
          </p:txBody>
        </p:sp>
        <p:sp>
          <p:nvSpPr>
            <p:cNvPr id="25665" name="Line 48"/>
            <p:cNvSpPr>
              <a:spLocks noChangeShapeType="1"/>
            </p:cNvSpPr>
            <p:nvPr/>
          </p:nvSpPr>
          <p:spPr bwMode="auto">
            <a:xfrm>
              <a:off x="6152" y="11930"/>
              <a:ext cx="1" cy="172"/>
            </a:xfrm>
            <a:prstGeom prst="line">
              <a:avLst/>
            </a:prstGeom>
            <a:noFill/>
            <a:ln w="12700">
              <a:solidFill>
                <a:srgbClr val="101073"/>
              </a:solidFill>
              <a:round/>
              <a:headEnd/>
              <a:tailEnd/>
            </a:ln>
          </p:spPr>
          <p:txBody>
            <a:bodyPr lIns="0" tIns="0" rIns="0" bIns="0"/>
            <a:lstStyle/>
            <a:p>
              <a:endParaRPr lang="en-US"/>
            </a:p>
          </p:txBody>
        </p:sp>
        <p:sp>
          <p:nvSpPr>
            <p:cNvPr id="25666" name="Rectangle 49" descr="Outlined diamond"/>
            <p:cNvSpPr>
              <a:spLocks noChangeArrowheads="1"/>
            </p:cNvSpPr>
            <p:nvPr/>
          </p:nvSpPr>
          <p:spPr bwMode="auto">
            <a:xfrm>
              <a:off x="1432" y="12273"/>
              <a:ext cx="686" cy="687"/>
            </a:xfrm>
            <a:prstGeom prst="rect">
              <a:avLst/>
            </a:prstGeom>
            <a:pattFill prst="openDmnd">
              <a:fgClr>
                <a:srgbClr val="00AEEF"/>
              </a:fgClr>
              <a:bgClr>
                <a:srgbClr val="0066CC"/>
              </a:bgClr>
            </a:pattFill>
            <a:ln w="9525">
              <a:solidFill>
                <a:srgbClr val="101073"/>
              </a:solidFill>
              <a:miter lim="800000"/>
              <a:headEnd/>
              <a:tailEnd/>
            </a:ln>
          </p:spPr>
          <p:txBody>
            <a:bodyPr wrap="none" anchor="ctr"/>
            <a:lstStyle/>
            <a:p>
              <a:endParaRPr lang="en-US"/>
            </a:p>
          </p:txBody>
        </p:sp>
        <p:pic>
          <p:nvPicPr>
            <p:cNvPr id="25667" name="Picture 50" descr="MCj04325650000[1]"/>
            <p:cNvPicPr>
              <a:picLocks noChangeAspect="1" noChangeArrowheads="1"/>
            </p:cNvPicPr>
            <p:nvPr/>
          </p:nvPicPr>
          <p:blipFill>
            <a:blip r:embed="rId3" cstate="print"/>
            <a:srcRect/>
            <a:stretch>
              <a:fillRect/>
            </a:stretch>
          </p:blipFill>
          <p:spPr bwMode="auto">
            <a:xfrm>
              <a:off x="3921" y="13093"/>
              <a:ext cx="343" cy="342"/>
            </a:xfrm>
            <a:prstGeom prst="rect">
              <a:avLst/>
            </a:prstGeom>
            <a:noFill/>
            <a:ln w="9525">
              <a:noFill/>
              <a:miter lim="800000"/>
              <a:headEnd/>
              <a:tailEnd/>
            </a:ln>
          </p:spPr>
        </p:pic>
        <p:pic>
          <p:nvPicPr>
            <p:cNvPr id="25668" name="Picture 51" descr="MCj04325650000[1]"/>
            <p:cNvPicPr>
              <a:picLocks noChangeAspect="1" noChangeArrowheads="1"/>
            </p:cNvPicPr>
            <p:nvPr/>
          </p:nvPicPr>
          <p:blipFill>
            <a:blip r:embed="rId3" cstate="print"/>
            <a:srcRect/>
            <a:stretch>
              <a:fillRect/>
            </a:stretch>
          </p:blipFill>
          <p:spPr bwMode="auto">
            <a:xfrm>
              <a:off x="5380" y="11978"/>
              <a:ext cx="343" cy="341"/>
            </a:xfrm>
            <a:prstGeom prst="rect">
              <a:avLst/>
            </a:prstGeom>
            <a:noFill/>
            <a:ln w="9525">
              <a:noFill/>
              <a:miter lim="800000"/>
              <a:headEnd/>
              <a:tailEnd/>
            </a:ln>
          </p:spPr>
        </p:pic>
        <p:pic>
          <p:nvPicPr>
            <p:cNvPr id="25669" name="Picture 52" descr="MCj04325650000[1]"/>
            <p:cNvPicPr>
              <a:picLocks noChangeAspect="1" noChangeArrowheads="1"/>
            </p:cNvPicPr>
            <p:nvPr/>
          </p:nvPicPr>
          <p:blipFill>
            <a:blip r:embed="rId3" cstate="print"/>
            <a:srcRect/>
            <a:stretch>
              <a:fillRect/>
            </a:stretch>
          </p:blipFill>
          <p:spPr bwMode="auto">
            <a:xfrm>
              <a:off x="2806" y="11976"/>
              <a:ext cx="343" cy="341"/>
            </a:xfrm>
            <a:prstGeom prst="rect">
              <a:avLst/>
            </a:prstGeom>
            <a:noFill/>
            <a:ln w="9525">
              <a:noFill/>
              <a:miter lim="800000"/>
              <a:headEnd/>
              <a:tailEnd/>
            </a:ln>
          </p:spPr>
        </p:pic>
        <p:pic>
          <p:nvPicPr>
            <p:cNvPr id="25670" name="Picture 53" descr="MCj04325650000[1]"/>
            <p:cNvPicPr>
              <a:picLocks noChangeAspect="1" noChangeArrowheads="1"/>
            </p:cNvPicPr>
            <p:nvPr/>
          </p:nvPicPr>
          <p:blipFill>
            <a:blip r:embed="rId3" cstate="print"/>
            <a:srcRect/>
            <a:stretch>
              <a:fillRect/>
            </a:stretch>
          </p:blipFill>
          <p:spPr bwMode="auto">
            <a:xfrm>
              <a:off x="3921" y="11978"/>
              <a:ext cx="343" cy="341"/>
            </a:xfrm>
            <a:prstGeom prst="rect">
              <a:avLst/>
            </a:prstGeom>
            <a:noFill/>
            <a:ln w="9525">
              <a:noFill/>
              <a:miter lim="800000"/>
              <a:headEnd/>
              <a:tailEnd/>
            </a:ln>
          </p:spPr>
        </p:pic>
        <p:pic>
          <p:nvPicPr>
            <p:cNvPr id="25671" name="Picture 54" descr="MCj04325650000[1]"/>
            <p:cNvPicPr>
              <a:picLocks noChangeAspect="1" noChangeArrowheads="1"/>
            </p:cNvPicPr>
            <p:nvPr/>
          </p:nvPicPr>
          <p:blipFill>
            <a:blip r:embed="rId3" cstate="print"/>
            <a:srcRect/>
            <a:stretch>
              <a:fillRect/>
            </a:stretch>
          </p:blipFill>
          <p:spPr bwMode="auto">
            <a:xfrm>
              <a:off x="5380" y="13093"/>
              <a:ext cx="343" cy="342"/>
            </a:xfrm>
            <a:prstGeom prst="rect">
              <a:avLst/>
            </a:prstGeom>
            <a:noFill/>
            <a:ln w="9525">
              <a:noFill/>
              <a:miter lim="800000"/>
              <a:headEnd/>
              <a:tailEnd/>
            </a:ln>
          </p:spPr>
        </p:pic>
        <p:sp>
          <p:nvSpPr>
            <p:cNvPr id="25672" name="Line 55"/>
            <p:cNvSpPr>
              <a:spLocks noChangeShapeType="1"/>
            </p:cNvSpPr>
            <p:nvPr/>
          </p:nvSpPr>
          <p:spPr bwMode="auto">
            <a:xfrm>
              <a:off x="5571" y="11204"/>
              <a:ext cx="1" cy="772"/>
            </a:xfrm>
            <a:prstGeom prst="line">
              <a:avLst/>
            </a:prstGeom>
            <a:noFill/>
            <a:ln w="6350">
              <a:solidFill>
                <a:srgbClr val="FF0000"/>
              </a:solidFill>
              <a:prstDash val="dash"/>
              <a:round/>
              <a:headEnd type="stealth" w="sm" len="sm"/>
              <a:tailEnd type="stealth" w="sm" len="sm"/>
            </a:ln>
          </p:spPr>
          <p:txBody>
            <a:bodyPr/>
            <a:lstStyle/>
            <a:p>
              <a:endParaRPr lang="en-US"/>
            </a:p>
          </p:txBody>
        </p:sp>
        <p:sp>
          <p:nvSpPr>
            <p:cNvPr id="25673" name="Line 56"/>
            <p:cNvSpPr>
              <a:spLocks noChangeShapeType="1"/>
            </p:cNvSpPr>
            <p:nvPr/>
          </p:nvSpPr>
          <p:spPr bwMode="auto">
            <a:xfrm>
              <a:off x="5192" y="11236"/>
              <a:ext cx="0" cy="2000"/>
            </a:xfrm>
            <a:prstGeom prst="line">
              <a:avLst/>
            </a:prstGeom>
            <a:noFill/>
            <a:ln w="6350">
              <a:solidFill>
                <a:srgbClr val="FF0000"/>
              </a:solidFill>
              <a:prstDash val="dash"/>
              <a:round/>
              <a:headEnd type="stealth" w="sm" len="sm"/>
              <a:tailEnd type="none" w="sm" len="sm"/>
            </a:ln>
          </p:spPr>
          <p:txBody>
            <a:bodyPr/>
            <a:lstStyle/>
            <a:p>
              <a:endParaRPr lang="en-US"/>
            </a:p>
          </p:txBody>
        </p:sp>
        <p:sp>
          <p:nvSpPr>
            <p:cNvPr id="25674" name="Line 57"/>
            <p:cNvSpPr>
              <a:spLocks noChangeShapeType="1"/>
            </p:cNvSpPr>
            <p:nvPr/>
          </p:nvSpPr>
          <p:spPr bwMode="auto">
            <a:xfrm>
              <a:off x="5212" y="13236"/>
              <a:ext cx="180" cy="1"/>
            </a:xfrm>
            <a:prstGeom prst="line">
              <a:avLst/>
            </a:prstGeom>
            <a:noFill/>
            <a:ln w="6350">
              <a:solidFill>
                <a:srgbClr val="FF0000"/>
              </a:solidFill>
              <a:prstDash val="dash"/>
              <a:round/>
              <a:headEnd/>
              <a:tailEnd type="stealth" w="sm" len="sm"/>
            </a:ln>
          </p:spPr>
          <p:txBody>
            <a:bodyPr/>
            <a:lstStyle/>
            <a:p>
              <a:endParaRPr lang="en-US"/>
            </a:p>
          </p:txBody>
        </p:sp>
        <p:sp>
          <p:nvSpPr>
            <p:cNvPr id="25675" name="Line 58"/>
            <p:cNvSpPr>
              <a:spLocks noChangeShapeType="1"/>
            </p:cNvSpPr>
            <p:nvPr/>
          </p:nvSpPr>
          <p:spPr bwMode="auto">
            <a:xfrm>
              <a:off x="3772" y="13236"/>
              <a:ext cx="180" cy="1"/>
            </a:xfrm>
            <a:prstGeom prst="line">
              <a:avLst/>
            </a:prstGeom>
            <a:noFill/>
            <a:ln w="6350">
              <a:solidFill>
                <a:srgbClr val="FF0000"/>
              </a:solidFill>
              <a:prstDash val="dash"/>
              <a:round/>
              <a:headEnd/>
              <a:tailEnd type="stealth" w="sm" len="sm"/>
            </a:ln>
          </p:spPr>
          <p:txBody>
            <a:bodyPr/>
            <a:lstStyle/>
            <a:p>
              <a:endParaRPr lang="en-US"/>
            </a:p>
          </p:txBody>
        </p:sp>
        <p:sp>
          <p:nvSpPr>
            <p:cNvPr id="25676" name="Line 59"/>
            <p:cNvSpPr>
              <a:spLocks noChangeShapeType="1"/>
            </p:cNvSpPr>
            <p:nvPr/>
          </p:nvSpPr>
          <p:spPr bwMode="auto">
            <a:xfrm>
              <a:off x="3772" y="11256"/>
              <a:ext cx="1" cy="1980"/>
            </a:xfrm>
            <a:prstGeom prst="line">
              <a:avLst/>
            </a:prstGeom>
            <a:noFill/>
            <a:ln w="6350">
              <a:solidFill>
                <a:srgbClr val="FF0000"/>
              </a:solidFill>
              <a:prstDash val="dash"/>
              <a:round/>
              <a:headEnd type="stealth" w="sm" len="sm"/>
              <a:tailEnd type="none" w="sm" len="sm"/>
            </a:ln>
          </p:spPr>
          <p:txBody>
            <a:bodyPr/>
            <a:lstStyle/>
            <a:p>
              <a:endParaRPr lang="en-US"/>
            </a:p>
          </p:txBody>
        </p:sp>
        <p:sp>
          <p:nvSpPr>
            <p:cNvPr id="25677" name="Line 60"/>
            <p:cNvSpPr>
              <a:spLocks noChangeShapeType="1"/>
            </p:cNvSpPr>
            <p:nvPr/>
          </p:nvSpPr>
          <p:spPr bwMode="auto">
            <a:xfrm flipH="1">
              <a:off x="3052" y="11256"/>
              <a:ext cx="1" cy="720"/>
            </a:xfrm>
            <a:prstGeom prst="line">
              <a:avLst/>
            </a:prstGeom>
            <a:noFill/>
            <a:ln w="6350">
              <a:solidFill>
                <a:srgbClr val="FF0000"/>
              </a:solidFill>
              <a:prstDash val="dash"/>
              <a:round/>
              <a:headEnd type="stealth" w="sm" len="sm"/>
              <a:tailEnd type="stealth" w="sm" len="sm"/>
            </a:ln>
          </p:spPr>
          <p:txBody>
            <a:bodyPr/>
            <a:lstStyle/>
            <a:p>
              <a:endParaRPr lang="en-US"/>
            </a:p>
          </p:txBody>
        </p:sp>
        <p:sp>
          <p:nvSpPr>
            <p:cNvPr id="14392" name="AutoShape 61"/>
            <p:cNvSpPr>
              <a:spLocks noChangeArrowheads="1"/>
            </p:cNvSpPr>
            <p:nvPr/>
          </p:nvSpPr>
          <p:spPr bwMode="auto">
            <a:xfrm>
              <a:off x="2634" y="10716"/>
              <a:ext cx="3518" cy="516"/>
            </a:xfrm>
            <a:prstGeom prst="roundRect">
              <a:avLst>
                <a:gd name="adj" fmla="val 16667"/>
              </a:avLst>
            </a:prstGeom>
            <a:solidFill>
              <a:srgbClr val="FFCC99"/>
            </a:solidFill>
            <a:ln w="9525">
              <a:solidFill>
                <a:srgbClr val="101073"/>
              </a:solidFill>
              <a:round/>
              <a:headEnd/>
              <a:tailEnd/>
            </a:ln>
          </p:spPr>
          <p:txBody>
            <a:bodyPr lIns="65837" tIns="32918" rIns="65837" bIns="32918" anchor="ctr"/>
            <a:lstStyle/>
            <a:p>
              <a:pPr algn="ctr">
                <a:spcBef>
                  <a:spcPts val="300"/>
                </a:spcBef>
                <a:defRPr/>
              </a:pPr>
              <a:r>
                <a:rPr lang="en-US" sz="1050" b="0" dirty="0">
                  <a:solidFill>
                    <a:srgbClr val="101073"/>
                  </a:solidFill>
                  <a:latin typeface="Arial" charset="0"/>
                </a:rPr>
                <a:t>Multi Agent System (MAS) Platform</a:t>
              </a:r>
              <a:endParaRPr lang="en-US" sz="2000" dirty="0">
                <a:latin typeface="Arial" charset="0"/>
              </a:endParaRPr>
            </a:p>
          </p:txBody>
        </p:sp>
        <p:grpSp>
          <p:nvGrpSpPr>
            <p:cNvPr id="7" name="Group 62"/>
            <p:cNvGrpSpPr>
              <a:grpSpLocks/>
            </p:cNvGrpSpPr>
            <p:nvPr/>
          </p:nvGrpSpPr>
          <p:grpSpPr bwMode="auto">
            <a:xfrm>
              <a:off x="1612" y="13656"/>
              <a:ext cx="2520" cy="1980"/>
              <a:chOff x="3412" y="8736"/>
              <a:chExt cx="2520" cy="1980"/>
            </a:xfrm>
          </p:grpSpPr>
          <p:pic>
            <p:nvPicPr>
              <p:cNvPr id="25684" name="Picture 63" descr="MCj04325650000[1]"/>
              <p:cNvPicPr>
                <a:picLocks noChangeAspect="1" noChangeArrowheads="1"/>
              </p:cNvPicPr>
              <p:nvPr/>
            </p:nvPicPr>
            <p:blipFill>
              <a:blip r:embed="rId3" cstate="print"/>
              <a:srcRect/>
              <a:stretch>
                <a:fillRect/>
              </a:stretch>
            </p:blipFill>
            <p:spPr bwMode="auto">
              <a:xfrm>
                <a:off x="4192" y="8828"/>
                <a:ext cx="343" cy="342"/>
              </a:xfrm>
              <a:prstGeom prst="rect">
                <a:avLst/>
              </a:prstGeom>
              <a:noFill/>
              <a:ln w="9525">
                <a:noFill/>
                <a:miter lim="800000"/>
                <a:headEnd/>
                <a:tailEnd/>
              </a:ln>
            </p:spPr>
          </p:pic>
          <p:pic>
            <p:nvPicPr>
              <p:cNvPr id="25685" name="Picture 64" descr="MCj04325650000[1]"/>
              <p:cNvPicPr>
                <a:picLocks noChangeAspect="1" noChangeArrowheads="1"/>
              </p:cNvPicPr>
              <p:nvPr/>
            </p:nvPicPr>
            <p:blipFill>
              <a:blip r:embed="rId3" cstate="print"/>
              <a:srcRect/>
              <a:stretch>
                <a:fillRect/>
              </a:stretch>
            </p:blipFill>
            <p:spPr bwMode="auto">
              <a:xfrm>
                <a:off x="5050" y="8830"/>
                <a:ext cx="343" cy="342"/>
              </a:xfrm>
              <a:prstGeom prst="rect">
                <a:avLst/>
              </a:prstGeom>
              <a:noFill/>
              <a:ln w="9525">
                <a:noFill/>
                <a:miter lim="800000"/>
                <a:headEnd/>
                <a:tailEnd/>
              </a:ln>
            </p:spPr>
          </p:pic>
          <p:pic>
            <p:nvPicPr>
              <p:cNvPr id="25686" name="Picture 65" descr="MCj04325650000[1]"/>
              <p:cNvPicPr>
                <a:picLocks noChangeAspect="1" noChangeArrowheads="1"/>
              </p:cNvPicPr>
              <p:nvPr/>
            </p:nvPicPr>
            <p:blipFill>
              <a:blip r:embed="rId3" cstate="print"/>
              <a:srcRect/>
              <a:stretch>
                <a:fillRect/>
              </a:stretch>
            </p:blipFill>
            <p:spPr bwMode="auto">
              <a:xfrm>
                <a:off x="4621" y="10201"/>
                <a:ext cx="343" cy="342"/>
              </a:xfrm>
              <a:prstGeom prst="rect">
                <a:avLst/>
              </a:prstGeom>
              <a:noFill/>
              <a:ln w="9525">
                <a:noFill/>
                <a:miter lim="800000"/>
                <a:headEnd/>
                <a:tailEnd/>
              </a:ln>
            </p:spPr>
          </p:pic>
          <p:sp>
            <p:nvSpPr>
              <p:cNvPr id="25687" name="Text Box 66"/>
              <p:cNvSpPr txBox="1">
                <a:spLocks noChangeArrowheads="1"/>
              </p:cNvSpPr>
              <p:nvPr/>
            </p:nvSpPr>
            <p:spPr bwMode="auto">
              <a:xfrm>
                <a:off x="4894" y="10176"/>
                <a:ext cx="858" cy="490"/>
              </a:xfrm>
              <a:prstGeom prst="rect">
                <a:avLst/>
              </a:prstGeom>
              <a:noFill/>
              <a:ln w="9525">
                <a:noFill/>
                <a:miter lim="800000"/>
                <a:headEnd/>
                <a:tailEnd/>
              </a:ln>
            </p:spPr>
            <p:txBody>
              <a:bodyPr lIns="65837" tIns="32918" rIns="65837" bIns="32918"/>
              <a:lstStyle/>
              <a:p>
                <a:r>
                  <a:rPr lang="en-US" sz="1100" b="0">
                    <a:solidFill>
                      <a:srgbClr val="101073"/>
                    </a:solidFill>
                  </a:rPr>
                  <a:t>Agent</a:t>
                </a:r>
                <a:endParaRPr lang="en-US" sz="1400"/>
              </a:p>
            </p:txBody>
          </p:sp>
          <p:sp>
            <p:nvSpPr>
              <p:cNvPr id="25688" name="Line 67"/>
              <p:cNvSpPr>
                <a:spLocks noChangeShapeType="1"/>
              </p:cNvSpPr>
              <p:nvPr/>
            </p:nvSpPr>
            <p:spPr bwMode="auto">
              <a:xfrm>
                <a:off x="4535" y="9000"/>
                <a:ext cx="515" cy="1"/>
              </a:xfrm>
              <a:prstGeom prst="line">
                <a:avLst/>
              </a:prstGeom>
              <a:noFill/>
              <a:ln w="6350">
                <a:solidFill>
                  <a:srgbClr val="FF0000"/>
                </a:solidFill>
                <a:prstDash val="dash"/>
                <a:round/>
                <a:headEnd type="stealth" w="sm" len="sm"/>
                <a:tailEnd type="stealth" w="sm" len="sm"/>
              </a:ln>
            </p:spPr>
            <p:txBody>
              <a:bodyPr/>
              <a:lstStyle/>
              <a:p>
                <a:endParaRPr lang="en-US"/>
              </a:p>
            </p:txBody>
          </p:sp>
          <p:sp>
            <p:nvSpPr>
              <p:cNvPr id="25689" name="Line 68"/>
              <p:cNvSpPr>
                <a:spLocks noChangeShapeType="1"/>
              </p:cNvSpPr>
              <p:nvPr/>
            </p:nvSpPr>
            <p:spPr bwMode="auto">
              <a:xfrm>
                <a:off x="4793" y="9000"/>
                <a:ext cx="1" cy="1201"/>
              </a:xfrm>
              <a:prstGeom prst="line">
                <a:avLst/>
              </a:prstGeom>
              <a:noFill/>
              <a:ln w="6350">
                <a:solidFill>
                  <a:srgbClr val="FF0000"/>
                </a:solidFill>
                <a:prstDash val="dash"/>
                <a:round/>
                <a:headEnd/>
                <a:tailEnd type="stealth" w="sm" len="sm"/>
              </a:ln>
            </p:spPr>
            <p:txBody>
              <a:bodyPr/>
              <a:lstStyle/>
              <a:p>
                <a:endParaRPr lang="en-US"/>
              </a:p>
            </p:txBody>
          </p:sp>
          <p:sp>
            <p:nvSpPr>
              <p:cNvPr id="25690" name="Line 69"/>
              <p:cNvSpPr>
                <a:spLocks noChangeShapeType="1"/>
              </p:cNvSpPr>
              <p:nvPr/>
            </p:nvSpPr>
            <p:spPr bwMode="auto">
              <a:xfrm flipH="1">
                <a:off x="4027" y="10412"/>
                <a:ext cx="514" cy="1"/>
              </a:xfrm>
              <a:prstGeom prst="line">
                <a:avLst/>
              </a:prstGeom>
              <a:noFill/>
              <a:ln w="25400">
                <a:solidFill>
                  <a:srgbClr val="101073"/>
                </a:solidFill>
                <a:round/>
                <a:headEnd/>
                <a:tailEnd/>
              </a:ln>
            </p:spPr>
            <p:txBody>
              <a:bodyPr/>
              <a:lstStyle/>
              <a:p>
                <a:endParaRPr lang="en-US"/>
              </a:p>
            </p:txBody>
          </p:sp>
          <p:sp>
            <p:nvSpPr>
              <p:cNvPr id="25691" name="Oval 70"/>
              <p:cNvSpPr>
                <a:spLocks noChangeArrowheads="1"/>
              </p:cNvSpPr>
              <p:nvPr/>
            </p:nvSpPr>
            <p:spPr bwMode="auto">
              <a:xfrm>
                <a:off x="4027" y="9983"/>
                <a:ext cx="171" cy="171"/>
              </a:xfrm>
              <a:prstGeom prst="ellipse">
                <a:avLst/>
              </a:prstGeom>
              <a:noFill/>
              <a:ln w="9525">
                <a:solidFill>
                  <a:srgbClr val="101073"/>
                </a:solidFill>
                <a:round/>
                <a:headEnd/>
                <a:tailEnd/>
              </a:ln>
            </p:spPr>
            <p:txBody>
              <a:bodyPr anchor="ctr"/>
              <a:lstStyle/>
              <a:p>
                <a:endParaRPr lang="en-US"/>
              </a:p>
            </p:txBody>
          </p:sp>
          <p:sp>
            <p:nvSpPr>
              <p:cNvPr id="25692" name="Oval 71"/>
              <p:cNvSpPr>
                <a:spLocks noChangeArrowheads="1"/>
              </p:cNvSpPr>
              <p:nvPr/>
            </p:nvSpPr>
            <p:spPr bwMode="auto">
              <a:xfrm>
                <a:off x="4027" y="10069"/>
                <a:ext cx="171" cy="171"/>
              </a:xfrm>
              <a:prstGeom prst="ellipse">
                <a:avLst/>
              </a:prstGeom>
              <a:noFill/>
              <a:ln w="9525">
                <a:solidFill>
                  <a:srgbClr val="101073"/>
                </a:solidFill>
                <a:round/>
                <a:headEnd/>
                <a:tailEnd/>
              </a:ln>
            </p:spPr>
            <p:txBody>
              <a:bodyPr anchor="ctr"/>
              <a:lstStyle/>
              <a:p>
                <a:endParaRPr lang="en-US"/>
              </a:p>
            </p:txBody>
          </p:sp>
          <p:sp>
            <p:nvSpPr>
              <p:cNvPr id="25693" name="Line 72"/>
              <p:cNvSpPr>
                <a:spLocks noChangeShapeType="1"/>
              </p:cNvSpPr>
              <p:nvPr/>
            </p:nvSpPr>
            <p:spPr bwMode="auto">
              <a:xfrm>
                <a:off x="4112" y="10240"/>
                <a:ext cx="1" cy="172"/>
              </a:xfrm>
              <a:prstGeom prst="line">
                <a:avLst/>
              </a:prstGeom>
              <a:noFill/>
              <a:ln w="9525">
                <a:solidFill>
                  <a:srgbClr val="101073"/>
                </a:solidFill>
                <a:round/>
                <a:headEnd/>
                <a:tailEnd/>
              </a:ln>
            </p:spPr>
            <p:txBody>
              <a:bodyPr lIns="0" tIns="0" rIns="0" bIns="0"/>
              <a:lstStyle/>
              <a:p>
                <a:endParaRPr lang="en-US"/>
              </a:p>
            </p:txBody>
          </p:sp>
          <p:sp>
            <p:nvSpPr>
              <p:cNvPr id="25694" name="Oval 73"/>
              <p:cNvSpPr>
                <a:spLocks noChangeArrowheads="1"/>
              </p:cNvSpPr>
              <p:nvPr/>
            </p:nvSpPr>
            <p:spPr bwMode="auto">
              <a:xfrm>
                <a:off x="4370" y="9983"/>
                <a:ext cx="171" cy="171"/>
              </a:xfrm>
              <a:prstGeom prst="ellipse">
                <a:avLst/>
              </a:prstGeom>
              <a:noFill/>
              <a:ln w="9525">
                <a:solidFill>
                  <a:srgbClr val="101073"/>
                </a:solidFill>
                <a:round/>
                <a:headEnd/>
                <a:tailEnd/>
              </a:ln>
            </p:spPr>
            <p:txBody>
              <a:bodyPr anchor="ctr"/>
              <a:lstStyle/>
              <a:p>
                <a:endParaRPr lang="en-US"/>
              </a:p>
            </p:txBody>
          </p:sp>
          <p:sp>
            <p:nvSpPr>
              <p:cNvPr id="25695" name="Oval 74"/>
              <p:cNvSpPr>
                <a:spLocks noChangeArrowheads="1"/>
              </p:cNvSpPr>
              <p:nvPr/>
            </p:nvSpPr>
            <p:spPr bwMode="auto">
              <a:xfrm>
                <a:off x="4370" y="10069"/>
                <a:ext cx="171" cy="171"/>
              </a:xfrm>
              <a:prstGeom prst="ellipse">
                <a:avLst/>
              </a:prstGeom>
              <a:noFill/>
              <a:ln w="9525">
                <a:solidFill>
                  <a:srgbClr val="101073"/>
                </a:solidFill>
                <a:round/>
                <a:headEnd/>
                <a:tailEnd/>
              </a:ln>
            </p:spPr>
            <p:txBody>
              <a:bodyPr anchor="ctr"/>
              <a:lstStyle/>
              <a:p>
                <a:endParaRPr lang="en-US"/>
              </a:p>
            </p:txBody>
          </p:sp>
          <p:sp>
            <p:nvSpPr>
              <p:cNvPr id="25696" name="Line 75"/>
              <p:cNvSpPr>
                <a:spLocks noChangeShapeType="1"/>
              </p:cNvSpPr>
              <p:nvPr/>
            </p:nvSpPr>
            <p:spPr bwMode="auto">
              <a:xfrm>
                <a:off x="4456" y="10240"/>
                <a:ext cx="1" cy="172"/>
              </a:xfrm>
              <a:prstGeom prst="line">
                <a:avLst/>
              </a:prstGeom>
              <a:noFill/>
              <a:ln w="9525">
                <a:solidFill>
                  <a:srgbClr val="101073"/>
                </a:solidFill>
                <a:round/>
                <a:headEnd/>
                <a:tailEnd/>
              </a:ln>
            </p:spPr>
            <p:txBody>
              <a:bodyPr lIns="0" tIns="0" rIns="0" bIns="0"/>
              <a:lstStyle/>
              <a:p>
                <a:endParaRPr lang="en-US"/>
              </a:p>
            </p:txBody>
          </p:sp>
          <p:sp>
            <p:nvSpPr>
              <p:cNvPr id="25697" name="Line 76"/>
              <p:cNvSpPr>
                <a:spLocks noChangeShapeType="1"/>
              </p:cNvSpPr>
              <p:nvPr/>
            </p:nvSpPr>
            <p:spPr bwMode="auto">
              <a:xfrm>
                <a:off x="4112" y="9125"/>
                <a:ext cx="1" cy="858"/>
              </a:xfrm>
              <a:prstGeom prst="line">
                <a:avLst/>
              </a:prstGeom>
              <a:noFill/>
              <a:ln w="9525">
                <a:solidFill>
                  <a:srgbClr val="101073"/>
                </a:solidFill>
                <a:round/>
                <a:headEnd/>
                <a:tailEnd/>
              </a:ln>
            </p:spPr>
            <p:txBody>
              <a:bodyPr lIns="0" tIns="0" rIns="0" bIns="0"/>
              <a:lstStyle/>
              <a:p>
                <a:endParaRPr lang="en-US"/>
              </a:p>
            </p:txBody>
          </p:sp>
          <p:sp>
            <p:nvSpPr>
              <p:cNvPr id="25698" name="Line 77"/>
              <p:cNvSpPr>
                <a:spLocks noChangeShapeType="1"/>
              </p:cNvSpPr>
              <p:nvPr/>
            </p:nvSpPr>
            <p:spPr bwMode="auto">
              <a:xfrm>
                <a:off x="4456" y="9640"/>
                <a:ext cx="1" cy="343"/>
              </a:xfrm>
              <a:prstGeom prst="line">
                <a:avLst/>
              </a:prstGeom>
              <a:noFill/>
              <a:ln w="9525">
                <a:solidFill>
                  <a:srgbClr val="101073"/>
                </a:solidFill>
                <a:round/>
                <a:headEnd/>
                <a:tailEnd/>
              </a:ln>
            </p:spPr>
            <p:txBody>
              <a:bodyPr lIns="0" tIns="0" rIns="0" bIns="0"/>
              <a:lstStyle/>
              <a:p>
                <a:endParaRPr lang="en-US"/>
              </a:p>
            </p:txBody>
          </p:sp>
          <p:sp>
            <p:nvSpPr>
              <p:cNvPr id="25699" name="Line 78"/>
              <p:cNvSpPr>
                <a:spLocks noChangeShapeType="1"/>
              </p:cNvSpPr>
              <p:nvPr/>
            </p:nvSpPr>
            <p:spPr bwMode="auto">
              <a:xfrm flipH="1">
                <a:off x="4027" y="9811"/>
                <a:ext cx="514" cy="1"/>
              </a:xfrm>
              <a:prstGeom prst="line">
                <a:avLst/>
              </a:prstGeom>
              <a:noFill/>
              <a:ln w="25400">
                <a:solidFill>
                  <a:srgbClr val="101073"/>
                </a:solidFill>
                <a:round/>
                <a:headEnd/>
                <a:tailEnd/>
              </a:ln>
            </p:spPr>
            <p:txBody>
              <a:bodyPr/>
              <a:lstStyle/>
              <a:p>
                <a:endParaRPr lang="en-US"/>
              </a:p>
            </p:txBody>
          </p:sp>
          <p:sp>
            <p:nvSpPr>
              <p:cNvPr id="25700" name="Line 79"/>
              <p:cNvSpPr>
                <a:spLocks noChangeShapeType="1"/>
              </p:cNvSpPr>
              <p:nvPr/>
            </p:nvSpPr>
            <p:spPr bwMode="auto">
              <a:xfrm flipH="1">
                <a:off x="3855" y="9640"/>
                <a:ext cx="257" cy="1"/>
              </a:xfrm>
              <a:prstGeom prst="line">
                <a:avLst/>
              </a:prstGeom>
              <a:noFill/>
              <a:ln w="9525">
                <a:solidFill>
                  <a:srgbClr val="101073"/>
                </a:solidFill>
                <a:round/>
                <a:headEnd/>
                <a:tailEnd type="triangle" w="med" len="med"/>
              </a:ln>
            </p:spPr>
            <p:txBody>
              <a:bodyPr/>
              <a:lstStyle/>
              <a:p>
                <a:endParaRPr lang="en-US"/>
              </a:p>
            </p:txBody>
          </p:sp>
          <p:sp>
            <p:nvSpPr>
              <p:cNvPr id="25701" name="Line 80"/>
              <p:cNvSpPr>
                <a:spLocks noChangeShapeType="1"/>
              </p:cNvSpPr>
              <p:nvPr/>
            </p:nvSpPr>
            <p:spPr bwMode="auto">
              <a:xfrm flipH="1">
                <a:off x="3855" y="9382"/>
                <a:ext cx="429" cy="1"/>
              </a:xfrm>
              <a:prstGeom prst="line">
                <a:avLst/>
              </a:prstGeom>
              <a:noFill/>
              <a:ln w="9525">
                <a:solidFill>
                  <a:srgbClr val="101073"/>
                </a:solidFill>
                <a:round/>
                <a:headEnd/>
                <a:tailEnd type="triangle" w="med" len="med"/>
              </a:ln>
            </p:spPr>
            <p:txBody>
              <a:bodyPr/>
              <a:lstStyle/>
              <a:p>
                <a:endParaRPr lang="en-US"/>
              </a:p>
            </p:txBody>
          </p:sp>
          <p:sp>
            <p:nvSpPr>
              <p:cNvPr id="25702" name="Line 81"/>
              <p:cNvSpPr>
                <a:spLocks noChangeShapeType="1"/>
              </p:cNvSpPr>
              <p:nvPr/>
            </p:nvSpPr>
            <p:spPr bwMode="auto">
              <a:xfrm flipH="1">
                <a:off x="3855" y="9125"/>
                <a:ext cx="257" cy="1"/>
              </a:xfrm>
              <a:prstGeom prst="line">
                <a:avLst/>
              </a:prstGeom>
              <a:noFill/>
              <a:ln w="9525">
                <a:solidFill>
                  <a:srgbClr val="101073"/>
                </a:solidFill>
                <a:round/>
                <a:headEnd/>
                <a:tailEnd type="triangle" w="med" len="med"/>
              </a:ln>
            </p:spPr>
            <p:txBody>
              <a:bodyPr/>
              <a:lstStyle/>
              <a:p>
                <a:endParaRPr lang="en-US"/>
              </a:p>
            </p:txBody>
          </p:sp>
          <p:grpSp>
            <p:nvGrpSpPr>
              <p:cNvPr id="8" name="Group 82"/>
              <p:cNvGrpSpPr>
                <a:grpSpLocks/>
              </p:cNvGrpSpPr>
              <p:nvPr/>
            </p:nvGrpSpPr>
            <p:grpSpPr bwMode="auto">
              <a:xfrm>
                <a:off x="5142" y="9211"/>
                <a:ext cx="257" cy="257"/>
                <a:chOff x="1872" y="3120"/>
                <a:chExt cx="144" cy="144"/>
              </a:xfrm>
            </p:grpSpPr>
            <p:sp>
              <p:nvSpPr>
                <p:cNvPr id="25712" name="Oval 83"/>
                <p:cNvSpPr>
                  <a:spLocks noChangeArrowheads="1"/>
                </p:cNvSpPr>
                <p:nvPr/>
              </p:nvSpPr>
              <p:spPr bwMode="auto">
                <a:xfrm>
                  <a:off x="1872" y="3120"/>
                  <a:ext cx="144" cy="144"/>
                </a:xfrm>
                <a:prstGeom prst="ellipse">
                  <a:avLst/>
                </a:prstGeom>
                <a:noFill/>
                <a:ln w="9525">
                  <a:solidFill>
                    <a:srgbClr val="101073"/>
                  </a:solidFill>
                  <a:round/>
                  <a:headEnd/>
                  <a:tailEnd/>
                </a:ln>
              </p:spPr>
              <p:txBody>
                <a:bodyPr lIns="0" tIns="0" rIns="0" bIns="0" anchor="ctr"/>
                <a:lstStyle/>
                <a:p>
                  <a:endParaRPr lang="en-US"/>
                </a:p>
              </p:txBody>
            </p:sp>
            <p:sp>
              <p:nvSpPr>
                <p:cNvPr id="25713" name="Text Box 84"/>
                <p:cNvSpPr txBox="1">
                  <a:spLocks noChangeArrowheads="1"/>
                </p:cNvSpPr>
                <p:nvPr/>
              </p:nvSpPr>
              <p:spPr bwMode="auto">
                <a:xfrm>
                  <a:off x="1920" y="3126"/>
                  <a:ext cx="96" cy="115"/>
                </a:xfrm>
                <a:prstGeom prst="rect">
                  <a:avLst/>
                </a:prstGeom>
                <a:noFill/>
                <a:ln w="9525">
                  <a:noFill/>
                  <a:miter lim="800000"/>
                  <a:headEnd/>
                  <a:tailEnd/>
                </a:ln>
              </p:spPr>
              <p:txBody>
                <a:bodyPr lIns="0" tIns="0" rIns="0" bIns="0"/>
                <a:lstStyle/>
                <a:p>
                  <a:r>
                    <a:rPr lang="en-US" sz="1000" b="0">
                      <a:solidFill>
                        <a:srgbClr val="101073"/>
                      </a:solidFill>
                      <a:latin typeface="Times New Roman" pitchFamily="18" charset="0"/>
                    </a:rPr>
                    <a:t>~</a:t>
                  </a:r>
                  <a:endParaRPr lang="en-US"/>
                </a:p>
              </p:txBody>
            </p:sp>
          </p:grpSp>
          <p:sp>
            <p:nvSpPr>
              <p:cNvPr id="25704" name="Line 85"/>
              <p:cNvSpPr>
                <a:spLocks noChangeShapeType="1"/>
              </p:cNvSpPr>
              <p:nvPr/>
            </p:nvSpPr>
            <p:spPr bwMode="auto">
              <a:xfrm>
                <a:off x="4456" y="9640"/>
                <a:ext cx="1115" cy="1"/>
              </a:xfrm>
              <a:prstGeom prst="line">
                <a:avLst/>
              </a:prstGeom>
              <a:noFill/>
              <a:ln w="9525">
                <a:solidFill>
                  <a:srgbClr val="101073"/>
                </a:solidFill>
                <a:round/>
                <a:headEnd/>
                <a:tailEnd/>
              </a:ln>
            </p:spPr>
            <p:txBody>
              <a:bodyPr/>
              <a:lstStyle/>
              <a:p>
                <a:endParaRPr lang="en-US"/>
              </a:p>
            </p:txBody>
          </p:sp>
          <p:sp>
            <p:nvSpPr>
              <p:cNvPr id="25705" name="Line 86"/>
              <p:cNvSpPr>
                <a:spLocks noChangeShapeType="1"/>
              </p:cNvSpPr>
              <p:nvPr/>
            </p:nvSpPr>
            <p:spPr bwMode="auto">
              <a:xfrm flipV="1">
                <a:off x="5271" y="9468"/>
                <a:ext cx="1" cy="172"/>
              </a:xfrm>
              <a:prstGeom prst="line">
                <a:avLst/>
              </a:prstGeom>
              <a:noFill/>
              <a:ln w="9525">
                <a:solidFill>
                  <a:srgbClr val="101073"/>
                </a:solidFill>
                <a:round/>
                <a:headEnd/>
                <a:tailEnd/>
              </a:ln>
            </p:spPr>
            <p:txBody>
              <a:bodyPr/>
              <a:lstStyle/>
              <a:p>
                <a:endParaRPr lang="en-US"/>
              </a:p>
            </p:txBody>
          </p:sp>
          <p:sp>
            <p:nvSpPr>
              <p:cNvPr id="25706" name="Line 87"/>
              <p:cNvSpPr>
                <a:spLocks noChangeShapeType="1"/>
              </p:cNvSpPr>
              <p:nvPr/>
            </p:nvSpPr>
            <p:spPr bwMode="auto">
              <a:xfrm flipV="1">
                <a:off x="5571" y="9296"/>
                <a:ext cx="1" cy="344"/>
              </a:xfrm>
              <a:prstGeom prst="line">
                <a:avLst/>
              </a:prstGeom>
              <a:noFill/>
              <a:ln w="9525">
                <a:solidFill>
                  <a:srgbClr val="101073"/>
                </a:solidFill>
                <a:round/>
                <a:headEnd/>
                <a:tailEnd type="triangle" w="med" len="med"/>
              </a:ln>
            </p:spPr>
            <p:txBody>
              <a:bodyPr/>
              <a:lstStyle/>
              <a:p>
                <a:endParaRPr lang="en-US"/>
              </a:p>
            </p:txBody>
          </p:sp>
          <p:sp>
            <p:nvSpPr>
              <p:cNvPr id="25707" name="Line 88"/>
              <p:cNvSpPr>
                <a:spLocks noChangeShapeType="1"/>
              </p:cNvSpPr>
              <p:nvPr/>
            </p:nvSpPr>
            <p:spPr bwMode="auto">
              <a:xfrm flipV="1">
                <a:off x="4970" y="9296"/>
                <a:ext cx="1" cy="344"/>
              </a:xfrm>
              <a:prstGeom prst="line">
                <a:avLst/>
              </a:prstGeom>
              <a:noFill/>
              <a:ln w="9525">
                <a:solidFill>
                  <a:srgbClr val="101073"/>
                </a:solidFill>
                <a:round/>
                <a:headEnd/>
                <a:tailEnd type="triangle" w="med" len="med"/>
              </a:ln>
            </p:spPr>
            <p:txBody>
              <a:bodyPr/>
              <a:lstStyle/>
              <a:p>
                <a:endParaRPr lang="en-US"/>
              </a:p>
            </p:txBody>
          </p:sp>
          <p:grpSp>
            <p:nvGrpSpPr>
              <p:cNvPr id="9" name="Group 89"/>
              <p:cNvGrpSpPr>
                <a:grpSpLocks/>
              </p:cNvGrpSpPr>
              <p:nvPr/>
            </p:nvGrpSpPr>
            <p:grpSpPr bwMode="auto">
              <a:xfrm>
                <a:off x="4284" y="9246"/>
                <a:ext cx="257" cy="258"/>
                <a:chOff x="1872" y="3120"/>
                <a:chExt cx="144" cy="144"/>
              </a:xfrm>
            </p:grpSpPr>
            <p:sp>
              <p:nvSpPr>
                <p:cNvPr id="25710" name="Oval 90"/>
                <p:cNvSpPr>
                  <a:spLocks noChangeArrowheads="1"/>
                </p:cNvSpPr>
                <p:nvPr/>
              </p:nvSpPr>
              <p:spPr bwMode="auto">
                <a:xfrm>
                  <a:off x="1872" y="3120"/>
                  <a:ext cx="144" cy="144"/>
                </a:xfrm>
                <a:prstGeom prst="ellipse">
                  <a:avLst/>
                </a:prstGeom>
                <a:noFill/>
                <a:ln w="9525">
                  <a:solidFill>
                    <a:srgbClr val="101073"/>
                  </a:solidFill>
                  <a:round/>
                  <a:headEnd/>
                  <a:tailEnd/>
                </a:ln>
              </p:spPr>
              <p:txBody>
                <a:bodyPr lIns="0" tIns="0" rIns="0" bIns="0" anchor="ctr"/>
                <a:lstStyle/>
                <a:p>
                  <a:endParaRPr lang="en-US"/>
                </a:p>
              </p:txBody>
            </p:sp>
            <p:sp>
              <p:nvSpPr>
                <p:cNvPr id="25711" name="Text Box 91"/>
                <p:cNvSpPr txBox="1">
                  <a:spLocks noChangeArrowheads="1"/>
                </p:cNvSpPr>
                <p:nvPr/>
              </p:nvSpPr>
              <p:spPr bwMode="auto">
                <a:xfrm>
                  <a:off x="1920" y="3126"/>
                  <a:ext cx="96" cy="115"/>
                </a:xfrm>
                <a:prstGeom prst="rect">
                  <a:avLst/>
                </a:prstGeom>
                <a:noFill/>
                <a:ln w="9525">
                  <a:noFill/>
                  <a:miter lim="800000"/>
                  <a:headEnd/>
                  <a:tailEnd/>
                </a:ln>
              </p:spPr>
              <p:txBody>
                <a:bodyPr lIns="0" tIns="0" rIns="0" bIns="0"/>
                <a:lstStyle/>
                <a:p>
                  <a:r>
                    <a:rPr lang="en-US" sz="1000" b="0">
                      <a:solidFill>
                        <a:srgbClr val="101073"/>
                      </a:solidFill>
                      <a:latin typeface="Times New Roman" pitchFamily="18" charset="0"/>
                    </a:rPr>
                    <a:t>~</a:t>
                  </a:r>
                  <a:endParaRPr lang="en-US"/>
                </a:p>
              </p:txBody>
            </p:sp>
          </p:grpSp>
          <p:sp>
            <p:nvSpPr>
              <p:cNvPr id="25709" name="Oval 92"/>
              <p:cNvSpPr>
                <a:spLocks noChangeArrowheads="1"/>
              </p:cNvSpPr>
              <p:nvPr/>
            </p:nvSpPr>
            <p:spPr bwMode="auto">
              <a:xfrm>
                <a:off x="3412" y="8736"/>
                <a:ext cx="2520" cy="1980"/>
              </a:xfrm>
              <a:prstGeom prst="ellipse">
                <a:avLst/>
              </a:prstGeom>
              <a:noFill/>
              <a:ln w="9525">
                <a:solidFill>
                  <a:srgbClr val="101073"/>
                </a:solidFill>
                <a:round/>
                <a:headEnd/>
                <a:tailEnd/>
              </a:ln>
            </p:spPr>
            <p:txBody>
              <a:bodyPr anchor="ctr"/>
              <a:lstStyle/>
              <a:p>
                <a:endParaRPr lang="en-US"/>
              </a:p>
            </p:txBody>
          </p:sp>
        </p:grpSp>
        <p:sp>
          <p:nvSpPr>
            <p:cNvPr id="25680" name="Line 93"/>
            <p:cNvSpPr>
              <a:spLocks noChangeShapeType="1"/>
            </p:cNvSpPr>
            <p:nvPr/>
          </p:nvSpPr>
          <p:spPr bwMode="auto">
            <a:xfrm flipH="1">
              <a:off x="4131" y="11256"/>
              <a:ext cx="1" cy="720"/>
            </a:xfrm>
            <a:prstGeom prst="line">
              <a:avLst/>
            </a:prstGeom>
            <a:noFill/>
            <a:ln w="6350">
              <a:solidFill>
                <a:srgbClr val="FF0000"/>
              </a:solidFill>
              <a:prstDash val="dash"/>
              <a:round/>
              <a:headEnd type="stealth" w="sm" len="sm"/>
              <a:tailEnd type="stealth" w="sm" len="sm"/>
            </a:ln>
          </p:spPr>
          <p:txBody>
            <a:bodyPr/>
            <a:lstStyle/>
            <a:p>
              <a:endParaRPr lang="en-US"/>
            </a:p>
          </p:txBody>
        </p:sp>
        <p:sp>
          <p:nvSpPr>
            <p:cNvPr id="25681" name="Oval 94"/>
            <p:cNvSpPr>
              <a:spLocks noChangeArrowheads="1"/>
            </p:cNvSpPr>
            <p:nvPr/>
          </p:nvSpPr>
          <p:spPr bwMode="auto">
            <a:xfrm>
              <a:off x="4132" y="12876"/>
              <a:ext cx="1080" cy="944"/>
            </a:xfrm>
            <a:prstGeom prst="ellipse">
              <a:avLst/>
            </a:prstGeom>
            <a:noFill/>
            <a:ln w="9525">
              <a:solidFill>
                <a:srgbClr val="101073"/>
              </a:solidFill>
              <a:round/>
              <a:headEnd/>
              <a:tailEnd/>
            </a:ln>
          </p:spPr>
          <p:txBody>
            <a:bodyPr anchor="ctr"/>
            <a:lstStyle/>
            <a:p>
              <a:endParaRPr lang="en-US"/>
            </a:p>
          </p:txBody>
        </p:sp>
        <p:sp>
          <p:nvSpPr>
            <p:cNvPr id="25682" name="AutoShape 95"/>
            <p:cNvSpPr>
              <a:spLocks noChangeArrowheads="1"/>
            </p:cNvSpPr>
            <p:nvPr/>
          </p:nvSpPr>
          <p:spPr bwMode="auto">
            <a:xfrm rot="1448606">
              <a:off x="4336" y="13946"/>
              <a:ext cx="255" cy="910"/>
            </a:xfrm>
            <a:prstGeom prst="curvedLeftArrow">
              <a:avLst>
                <a:gd name="adj1" fmla="val 71373"/>
                <a:gd name="adj2" fmla="val 142745"/>
                <a:gd name="adj3" fmla="val 33333"/>
              </a:avLst>
            </a:prstGeom>
            <a:solidFill>
              <a:srgbClr val="FFFFFF"/>
            </a:solidFill>
            <a:ln w="9525">
              <a:solidFill>
                <a:srgbClr val="000000"/>
              </a:solidFill>
              <a:miter lim="800000"/>
              <a:headEnd/>
              <a:tailEnd/>
            </a:ln>
          </p:spPr>
          <p:txBody>
            <a:bodyPr/>
            <a:lstStyle/>
            <a:p>
              <a:endParaRPr lang="en-US"/>
            </a:p>
          </p:txBody>
        </p:sp>
        <p:sp>
          <p:nvSpPr>
            <p:cNvPr id="25683" name="Text Box 96"/>
            <p:cNvSpPr txBox="1">
              <a:spLocks noChangeArrowheads="1"/>
            </p:cNvSpPr>
            <p:nvPr/>
          </p:nvSpPr>
          <p:spPr bwMode="auto">
            <a:xfrm>
              <a:off x="4122" y="14856"/>
              <a:ext cx="2350" cy="648"/>
            </a:xfrm>
            <a:prstGeom prst="rect">
              <a:avLst/>
            </a:prstGeom>
            <a:noFill/>
            <a:ln w="9525">
              <a:noFill/>
              <a:miter lim="800000"/>
              <a:headEnd/>
              <a:tailEnd/>
            </a:ln>
          </p:spPr>
          <p:txBody>
            <a:bodyPr/>
            <a:lstStyle/>
            <a:p>
              <a:pPr algn="ctr"/>
              <a:r>
                <a:rPr lang="en-US" sz="1200" b="0">
                  <a:solidFill>
                    <a:srgbClr val="000080"/>
                  </a:solidFill>
                  <a:latin typeface="Times New Roman" pitchFamily="18" charset="0"/>
                </a:rPr>
                <a:t>Local control area</a:t>
              </a:r>
            </a:p>
            <a:p>
              <a:pPr algn="ctr"/>
              <a:r>
                <a:rPr lang="en-US" sz="1200" b="0">
                  <a:solidFill>
                    <a:srgbClr val="000080"/>
                  </a:solidFill>
                  <a:latin typeface="Times New Roman" pitchFamily="18" charset="0"/>
                </a:rPr>
                <a:t>Cell</a:t>
              </a:r>
              <a:endParaRPr lang="en-US" sz="2800"/>
            </a:p>
          </p:txBody>
        </p:sp>
      </p:grpSp>
      <p:grpSp>
        <p:nvGrpSpPr>
          <p:cNvPr id="10" name="Group 96"/>
          <p:cNvGrpSpPr>
            <a:grpSpLocks noChangeAspect="1"/>
          </p:cNvGrpSpPr>
          <p:nvPr/>
        </p:nvGrpSpPr>
        <p:grpSpPr bwMode="auto">
          <a:xfrm>
            <a:off x="4528456" y="2514600"/>
            <a:ext cx="4129769" cy="2625331"/>
            <a:chOff x="3024" y="1200"/>
            <a:chExt cx="2640" cy="1536"/>
          </a:xfrm>
        </p:grpSpPr>
        <p:sp>
          <p:nvSpPr>
            <p:cNvPr id="25609" name="Rectangle 97"/>
            <p:cNvSpPr>
              <a:spLocks noChangeArrowheads="1"/>
            </p:cNvSpPr>
            <p:nvPr/>
          </p:nvSpPr>
          <p:spPr bwMode="auto">
            <a:xfrm>
              <a:off x="3024" y="1328"/>
              <a:ext cx="2640" cy="1408"/>
            </a:xfrm>
            <a:prstGeom prst="rect">
              <a:avLst/>
            </a:prstGeom>
            <a:solidFill>
              <a:schemeClr val="tx2"/>
            </a:solidFill>
            <a:ln w="9525">
              <a:noFill/>
              <a:miter lim="800000"/>
              <a:headEnd/>
              <a:tailEnd/>
            </a:ln>
          </p:spPr>
          <p:txBody>
            <a:bodyPr wrap="none" anchor="ctr"/>
            <a:lstStyle/>
            <a:p>
              <a:endParaRPr lang="en-US"/>
            </a:p>
          </p:txBody>
        </p:sp>
        <p:grpSp>
          <p:nvGrpSpPr>
            <p:cNvPr id="11" name="Group 98"/>
            <p:cNvGrpSpPr>
              <a:grpSpLocks/>
            </p:cNvGrpSpPr>
            <p:nvPr/>
          </p:nvGrpSpPr>
          <p:grpSpPr bwMode="auto">
            <a:xfrm>
              <a:off x="3156" y="1200"/>
              <a:ext cx="2425" cy="1366"/>
              <a:chOff x="3156" y="1200"/>
              <a:chExt cx="2425" cy="1366"/>
            </a:xfrm>
          </p:grpSpPr>
          <p:sp>
            <p:nvSpPr>
              <p:cNvPr id="103" name="AutoShape 99"/>
              <p:cNvSpPr>
                <a:spLocks noChangeArrowheads="1"/>
              </p:cNvSpPr>
              <p:nvPr/>
            </p:nvSpPr>
            <p:spPr bwMode="auto">
              <a:xfrm>
                <a:off x="3156" y="1201"/>
                <a:ext cx="2376" cy="1024"/>
              </a:xfrm>
              <a:prstGeom prst="roundRect">
                <a:avLst>
                  <a:gd name="adj" fmla="val 16667"/>
                </a:avLst>
              </a:prstGeom>
              <a:gradFill rotWithShape="1">
                <a:gsLst>
                  <a:gs pos="0">
                    <a:srgbClr val="CCFFCC"/>
                  </a:gs>
                  <a:gs pos="50000">
                    <a:schemeClr val="tx2"/>
                  </a:gs>
                  <a:gs pos="100000">
                    <a:srgbClr val="CCFFCC"/>
                  </a:gs>
                </a:gsLst>
                <a:lin ang="5400000" scaled="1"/>
              </a:gradFill>
              <a:ln w="9525">
                <a:solidFill>
                  <a:schemeClr val="tx1"/>
                </a:solidFill>
                <a:round/>
                <a:headEnd/>
                <a:tailEnd/>
              </a:ln>
              <a:effectLst>
                <a:outerShdw dist="107763" dir="2700000" algn="ctr" rotWithShape="0">
                  <a:schemeClr val="tx1">
                    <a:alpha val="50000"/>
                  </a:schemeClr>
                </a:outerShdw>
              </a:effectLst>
            </p:spPr>
            <p:txBody>
              <a:bodyPr wrap="none" anchor="ctr"/>
              <a:lstStyle/>
              <a:p>
                <a:pPr algn="ctr">
                  <a:defRPr/>
                </a:pPr>
                <a:endParaRPr lang="en-US" b="0"/>
              </a:p>
            </p:txBody>
          </p:sp>
          <p:sp>
            <p:nvSpPr>
              <p:cNvPr id="25612" name="Oval 100"/>
              <p:cNvSpPr>
                <a:spLocks noChangeArrowheads="1"/>
              </p:cNvSpPr>
              <p:nvPr/>
            </p:nvSpPr>
            <p:spPr bwMode="auto">
              <a:xfrm>
                <a:off x="4608" y="1883"/>
                <a:ext cx="880" cy="256"/>
              </a:xfrm>
              <a:prstGeom prst="ellipse">
                <a:avLst/>
              </a:prstGeom>
              <a:solidFill>
                <a:srgbClr val="FFFF99"/>
              </a:solidFill>
              <a:ln w="9525">
                <a:solidFill>
                  <a:schemeClr val="tx1"/>
                </a:solidFill>
                <a:round/>
                <a:headEnd/>
                <a:tailEnd/>
              </a:ln>
            </p:spPr>
            <p:txBody>
              <a:bodyPr wrap="none" anchor="ctr"/>
              <a:lstStyle/>
              <a:p>
                <a:endParaRPr lang="en-US"/>
              </a:p>
            </p:txBody>
          </p:sp>
          <p:sp>
            <p:nvSpPr>
              <p:cNvPr id="25613" name="Oval 101"/>
              <p:cNvSpPr>
                <a:spLocks noChangeArrowheads="1"/>
              </p:cNvSpPr>
              <p:nvPr/>
            </p:nvSpPr>
            <p:spPr bwMode="auto">
              <a:xfrm>
                <a:off x="4608" y="1585"/>
                <a:ext cx="880" cy="256"/>
              </a:xfrm>
              <a:prstGeom prst="ellipse">
                <a:avLst/>
              </a:prstGeom>
              <a:solidFill>
                <a:srgbClr val="FFFF99"/>
              </a:solidFill>
              <a:ln w="9525">
                <a:solidFill>
                  <a:schemeClr val="tx1"/>
                </a:solidFill>
                <a:round/>
                <a:headEnd/>
                <a:tailEnd/>
              </a:ln>
            </p:spPr>
            <p:txBody>
              <a:bodyPr wrap="none" anchor="ctr"/>
              <a:lstStyle/>
              <a:p>
                <a:endParaRPr lang="en-US"/>
              </a:p>
            </p:txBody>
          </p:sp>
          <p:sp>
            <p:nvSpPr>
              <p:cNvPr id="25614" name="Oval 102"/>
              <p:cNvSpPr>
                <a:spLocks noChangeArrowheads="1"/>
              </p:cNvSpPr>
              <p:nvPr/>
            </p:nvSpPr>
            <p:spPr bwMode="auto">
              <a:xfrm>
                <a:off x="4608" y="1244"/>
                <a:ext cx="880" cy="256"/>
              </a:xfrm>
              <a:prstGeom prst="ellipse">
                <a:avLst/>
              </a:prstGeom>
              <a:solidFill>
                <a:srgbClr val="FFFF99"/>
              </a:solidFill>
              <a:ln w="9525">
                <a:solidFill>
                  <a:schemeClr val="tx1"/>
                </a:solidFill>
                <a:round/>
                <a:headEnd/>
                <a:tailEnd/>
              </a:ln>
            </p:spPr>
            <p:txBody>
              <a:bodyPr wrap="none" anchor="ctr"/>
              <a:lstStyle/>
              <a:p>
                <a:endParaRPr lang="en-US"/>
              </a:p>
            </p:txBody>
          </p:sp>
          <p:sp>
            <p:nvSpPr>
              <p:cNvPr id="25615" name="AutoShape 103"/>
              <p:cNvSpPr>
                <a:spLocks noChangeArrowheads="1"/>
              </p:cNvSpPr>
              <p:nvPr/>
            </p:nvSpPr>
            <p:spPr bwMode="auto">
              <a:xfrm>
                <a:off x="3992" y="1500"/>
                <a:ext cx="528" cy="426"/>
              </a:xfrm>
              <a:prstGeom prst="roundRect">
                <a:avLst>
                  <a:gd name="adj" fmla="val 16667"/>
                </a:avLst>
              </a:prstGeom>
              <a:solidFill>
                <a:srgbClr val="99CCFF"/>
              </a:solidFill>
              <a:ln w="9525">
                <a:solidFill>
                  <a:schemeClr val="tx1"/>
                </a:solidFill>
                <a:round/>
                <a:headEnd/>
                <a:tailEnd/>
              </a:ln>
            </p:spPr>
            <p:txBody>
              <a:bodyPr wrap="none" anchor="ctr"/>
              <a:lstStyle/>
              <a:p>
                <a:endParaRPr lang="en-US"/>
              </a:p>
            </p:txBody>
          </p:sp>
          <p:sp>
            <p:nvSpPr>
              <p:cNvPr id="25616" name="AutoShape 104"/>
              <p:cNvSpPr>
                <a:spLocks noChangeArrowheads="1"/>
              </p:cNvSpPr>
              <p:nvPr/>
            </p:nvSpPr>
            <p:spPr bwMode="auto">
              <a:xfrm>
                <a:off x="3288" y="1500"/>
                <a:ext cx="528" cy="426"/>
              </a:xfrm>
              <a:prstGeom prst="roundRect">
                <a:avLst>
                  <a:gd name="adj" fmla="val 16667"/>
                </a:avLst>
              </a:prstGeom>
              <a:solidFill>
                <a:srgbClr val="99CCFF"/>
              </a:solidFill>
              <a:ln w="9525">
                <a:solidFill>
                  <a:schemeClr val="tx1"/>
                </a:solidFill>
                <a:round/>
                <a:headEnd/>
                <a:tailEnd/>
              </a:ln>
            </p:spPr>
            <p:txBody>
              <a:bodyPr wrap="none" anchor="ctr"/>
              <a:lstStyle/>
              <a:p>
                <a:endParaRPr lang="en-US"/>
              </a:p>
            </p:txBody>
          </p:sp>
          <p:sp>
            <p:nvSpPr>
              <p:cNvPr id="109" name="Text Box 105"/>
              <p:cNvSpPr txBox="1">
                <a:spLocks noChangeArrowheads="1"/>
              </p:cNvSpPr>
              <p:nvPr/>
            </p:nvSpPr>
            <p:spPr bwMode="auto">
              <a:xfrm>
                <a:off x="3288" y="1200"/>
                <a:ext cx="1086" cy="172"/>
              </a:xfrm>
              <a:prstGeom prst="rect">
                <a:avLst/>
              </a:prstGeom>
              <a:noFill/>
              <a:ln w="9525">
                <a:noFill/>
                <a:miter lim="800000"/>
                <a:headEnd/>
                <a:tailEnd/>
              </a:ln>
            </p:spPr>
            <p:txBody>
              <a:bodyPr/>
              <a:lstStyle/>
              <a:p>
                <a:pPr>
                  <a:defRPr/>
                </a:pPr>
                <a:r>
                  <a:rPr lang="en-US" sz="1200" dirty="0">
                    <a:latin typeface="Arial" charset="0"/>
                  </a:rPr>
                  <a:t>Agent/Moderator</a:t>
                </a:r>
                <a:endParaRPr lang="en-US" sz="1050" b="0" dirty="0">
                  <a:latin typeface="Arial" charset="0"/>
                </a:endParaRPr>
              </a:p>
            </p:txBody>
          </p:sp>
          <p:sp>
            <p:nvSpPr>
              <p:cNvPr id="110" name="Text Box 106"/>
              <p:cNvSpPr txBox="1">
                <a:spLocks noChangeArrowheads="1"/>
              </p:cNvSpPr>
              <p:nvPr/>
            </p:nvSpPr>
            <p:spPr bwMode="auto">
              <a:xfrm>
                <a:off x="3290" y="1516"/>
                <a:ext cx="603" cy="420"/>
              </a:xfrm>
              <a:prstGeom prst="rect">
                <a:avLst/>
              </a:prstGeom>
              <a:noFill/>
              <a:ln w="9525">
                <a:noFill/>
                <a:miter lim="800000"/>
                <a:headEnd/>
                <a:tailEnd/>
              </a:ln>
            </p:spPr>
            <p:txBody>
              <a:bodyPr/>
              <a:lstStyle/>
              <a:p>
                <a:pPr algn="ctr">
                  <a:defRPr/>
                </a:pPr>
                <a:r>
                  <a:rPr lang="en-US" sz="1050" b="0" dirty="0">
                    <a:latin typeface="Arial" charset="0"/>
                  </a:rPr>
                  <a:t>Distributed State Estimation</a:t>
                </a:r>
              </a:p>
            </p:txBody>
          </p:sp>
          <p:sp>
            <p:nvSpPr>
              <p:cNvPr id="111" name="Text Box 107"/>
              <p:cNvSpPr txBox="1">
                <a:spLocks noChangeArrowheads="1"/>
              </p:cNvSpPr>
              <p:nvPr/>
            </p:nvSpPr>
            <p:spPr bwMode="auto">
              <a:xfrm>
                <a:off x="3948" y="1516"/>
                <a:ext cx="600" cy="420"/>
              </a:xfrm>
              <a:prstGeom prst="rect">
                <a:avLst/>
              </a:prstGeom>
              <a:noFill/>
              <a:ln w="9525">
                <a:noFill/>
                <a:miter lim="800000"/>
                <a:headEnd/>
                <a:tailEnd/>
              </a:ln>
            </p:spPr>
            <p:txBody>
              <a:bodyPr/>
              <a:lstStyle/>
              <a:p>
                <a:pPr algn="ctr">
                  <a:defRPr/>
                </a:pPr>
                <a:r>
                  <a:rPr lang="en-US" sz="1050" b="0" dirty="0">
                    <a:latin typeface="Arial" charset="0"/>
                  </a:rPr>
                  <a:t>Local Control Scheduling</a:t>
                </a:r>
              </a:p>
            </p:txBody>
          </p:sp>
          <p:sp>
            <p:nvSpPr>
              <p:cNvPr id="112" name="Text Box 108"/>
              <p:cNvSpPr txBox="1">
                <a:spLocks noChangeArrowheads="1"/>
              </p:cNvSpPr>
              <p:nvPr/>
            </p:nvSpPr>
            <p:spPr bwMode="auto">
              <a:xfrm>
                <a:off x="4636" y="1286"/>
                <a:ext cx="852" cy="171"/>
              </a:xfrm>
              <a:prstGeom prst="rect">
                <a:avLst/>
              </a:prstGeom>
              <a:noFill/>
              <a:ln w="9525">
                <a:noFill/>
                <a:miter lim="800000"/>
                <a:headEnd/>
                <a:tailEnd/>
              </a:ln>
            </p:spPr>
            <p:txBody>
              <a:bodyPr/>
              <a:lstStyle/>
              <a:p>
                <a:pPr>
                  <a:defRPr/>
                </a:pPr>
                <a:r>
                  <a:rPr lang="en-US" sz="1050" b="0" dirty="0">
                    <a:latin typeface="Arial" charset="0"/>
                  </a:rPr>
                  <a:t>Voltage regulation</a:t>
                </a:r>
              </a:p>
            </p:txBody>
          </p:sp>
          <p:sp>
            <p:nvSpPr>
              <p:cNvPr id="113" name="Text Box 109"/>
              <p:cNvSpPr txBox="1">
                <a:spLocks noChangeArrowheads="1"/>
              </p:cNvSpPr>
              <p:nvPr/>
            </p:nvSpPr>
            <p:spPr bwMode="auto">
              <a:xfrm>
                <a:off x="4558" y="1627"/>
                <a:ext cx="1023" cy="171"/>
              </a:xfrm>
              <a:prstGeom prst="rect">
                <a:avLst/>
              </a:prstGeom>
              <a:noFill/>
              <a:ln w="9525">
                <a:noFill/>
                <a:miter lim="800000"/>
                <a:headEnd/>
                <a:tailEnd/>
              </a:ln>
            </p:spPr>
            <p:txBody>
              <a:bodyPr/>
              <a:lstStyle/>
              <a:p>
                <a:pPr algn="ctr">
                  <a:defRPr/>
                </a:pPr>
                <a:r>
                  <a:rPr lang="en-US" sz="1050" b="0" dirty="0">
                    <a:latin typeface="Arial" charset="0"/>
                  </a:rPr>
                  <a:t>Power management</a:t>
                </a:r>
              </a:p>
            </p:txBody>
          </p:sp>
          <p:sp>
            <p:nvSpPr>
              <p:cNvPr id="114" name="Text Box 110"/>
              <p:cNvSpPr txBox="1">
                <a:spLocks noChangeArrowheads="1"/>
              </p:cNvSpPr>
              <p:nvPr/>
            </p:nvSpPr>
            <p:spPr bwMode="auto">
              <a:xfrm>
                <a:off x="4680" y="1936"/>
                <a:ext cx="764" cy="210"/>
              </a:xfrm>
              <a:prstGeom prst="rect">
                <a:avLst/>
              </a:prstGeom>
              <a:noFill/>
              <a:ln w="9525">
                <a:noFill/>
                <a:miter lim="800000"/>
                <a:headEnd/>
                <a:tailEnd/>
              </a:ln>
            </p:spPr>
            <p:txBody>
              <a:bodyPr/>
              <a:lstStyle/>
              <a:p>
                <a:pPr>
                  <a:defRPr/>
                </a:pPr>
                <a:r>
                  <a:rPr lang="en-US" sz="1050" b="0" dirty="0">
                    <a:latin typeface="Arial" charset="0"/>
                  </a:rPr>
                  <a:t>Other actuators</a:t>
                </a:r>
              </a:p>
            </p:txBody>
          </p:sp>
          <p:sp>
            <p:nvSpPr>
              <p:cNvPr id="25623" name="Line 111"/>
              <p:cNvSpPr>
                <a:spLocks noChangeShapeType="1"/>
              </p:cNvSpPr>
              <p:nvPr/>
            </p:nvSpPr>
            <p:spPr bwMode="auto">
              <a:xfrm flipV="1">
                <a:off x="4520" y="1397"/>
                <a:ext cx="90" cy="316"/>
              </a:xfrm>
              <a:prstGeom prst="line">
                <a:avLst/>
              </a:prstGeom>
              <a:noFill/>
              <a:ln w="9525">
                <a:solidFill>
                  <a:srgbClr val="000000"/>
                </a:solidFill>
                <a:round/>
                <a:headEnd/>
                <a:tailEnd type="triangle" w="sm" len="sm"/>
              </a:ln>
            </p:spPr>
            <p:txBody>
              <a:bodyPr/>
              <a:lstStyle/>
              <a:p>
                <a:endParaRPr lang="en-US"/>
              </a:p>
            </p:txBody>
          </p:sp>
          <p:sp>
            <p:nvSpPr>
              <p:cNvPr id="25624" name="Line 112"/>
              <p:cNvSpPr>
                <a:spLocks noChangeShapeType="1"/>
              </p:cNvSpPr>
              <p:nvPr/>
            </p:nvSpPr>
            <p:spPr bwMode="auto">
              <a:xfrm>
                <a:off x="4520" y="1713"/>
                <a:ext cx="90" cy="315"/>
              </a:xfrm>
              <a:prstGeom prst="line">
                <a:avLst/>
              </a:prstGeom>
              <a:noFill/>
              <a:ln w="9525">
                <a:solidFill>
                  <a:srgbClr val="000000"/>
                </a:solidFill>
                <a:round/>
                <a:headEnd/>
                <a:tailEnd type="triangle" w="sm" len="sm"/>
              </a:ln>
            </p:spPr>
            <p:txBody>
              <a:bodyPr/>
              <a:lstStyle/>
              <a:p>
                <a:endParaRPr lang="en-US"/>
              </a:p>
            </p:txBody>
          </p:sp>
          <p:sp>
            <p:nvSpPr>
              <p:cNvPr id="25625" name="Line 113"/>
              <p:cNvSpPr>
                <a:spLocks noChangeShapeType="1"/>
              </p:cNvSpPr>
              <p:nvPr/>
            </p:nvSpPr>
            <p:spPr bwMode="auto">
              <a:xfrm flipV="1">
                <a:off x="4518" y="1713"/>
                <a:ext cx="90" cy="0"/>
              </a:xfrm>
              <a:prstGeom prst="line">
                <a:avLst/>
              </a:prstGeom>
              <a:noFill/>
              <a:ln w="9525">
                <a:solidFill>
                  <a:srgbClr val="000000"/>
                </a:solidFill>
                <a:round/>
                <a:headEnd/>
                <a:tailEnd type="triangle" w="sm" len="sm"/>
              </a:ln>
            </p:spPr>
            <p:txBody>
              <a:bodyPr/>
              <a:lstStyle/>
              <a:p>
                <a:endParaRPr lang="en-US"/>
              </a:p>
            </p:txBody>
          </p:sp>
          <p:sp>
            <p:nvSpPr>
              <p:cNvPr id="25626" name="Line 114"/>
              <p:cNvSpPr>
                <a:spLocks noChangeShapeType="1"/>
              </p:cNvSpPr>
              <p:nvPr/>
            </p:nvSpPr>
            <p:spPr bwMode="auto">
              <a:xfrm flipH="1" flipV="1">
                <a:off x="4256" y="1926"/>
                <a:ext cx="0" cy="384"/>
              </a:xfrm>
              <a:prstGeom prst="line">
                <a:avLst/>
              </a:prstGeom>
              <a:noFill/>
              <a:ln w="9525">
                <a:solidFill>
                  <a:srgbClr val="000000"/>
                </a:solidFill>
                <a:prstDash val="dash"/>
                <a:round/>
                <a:headEnd type="stealth" w="sm" len="sm"/>
                <a:tailEnd type="stealth" w="sm" len="sm"/>
              </a:ln>
            </p:spPr>
            <p:txBody>
              <a:bodyPr/>
              <a:lstStyle/>
              <a:p>
                <a:endParaRPr lang="en-US"/>
              </a:p>
            </p:txBody>
          </p:sp>
          <p:sp>
            <p:nvSpPr>
              <p:cNvPr id="25627" name="Line 115"/>
              <p:cNvSpPr>
                <a:spLocks noChangeShapeType="1"/>
              </p:cNvSpPr>
              <p:nvPr/>
            </p:nvSpPr>
            <p:spPr bwMode="auto">
              <a:xfrm flipV="1">
                <a:off x="3552" y="1934"/>
                <a:ext cx="6" cy="376"/>
              </a:xfrm>
              <a:prstGeom prst="line">
                <a:avLst/>
              </a:prstGeom>
              <a:noFill/>
              <a:ln w="9525">
                <a:solidFill>
                  <a:srgbClr val="000000"/>
                </a:solidFill>
                <a:prstDash val="dash"/>
                <a:round/>
                <a:headEnd type="stealth" w="sm" len="sm"/>
                <a:tailEnd type="stealth" w="sm" len="sm"/>
              </a:ln>
            </p:spPr>
            <p:txBody>
              <a:bodyPr/>
              <a:lstStyle/>
              <a:p>
                <a:endParaRPr lang="en-US"/>
              </a:p>
            </p:txBody>
          </p:sp>
          <p:sp>
            <p:nvSpPr>
              <p:cNvPr id="25628" name="Line 116"/>
              <p:cNvSpPr>
                <a:spLocks noChangeShapeType="1"/>
              </p:cNvSpPr>
              <p:nvPr/>
            </p:nvSpPr>
            <p:spPr bwMode="auto">
              <a:xfrm>
                <a:off x="3816" y="1713"/>
                <a:ext cx="180" cy="0"/>
              </a:xfrm>
              <a:prstGeom prst="line">
                <a:avLst/>
              </a:prstGeom>
              <a:noFill/>
              <a:ln w="9525">
                <a:solidFill>
                  <a:srgbClr val="000000"/>
                </a:solidFill>
                <a:round/>
                <a:headEnd/>
                <a:tailEnd type="triangle" w="sm" len="sm"/>
              </a:ln>
            </p:spPr>
            <p:txBody>
              <a:bodyPr/>
              <a:lstStyle/>
              <a:p>
                <a:endParaRPr lang="en-US"/>
              </a:p>
            </p:txBody>
          </p:sp>
          <p:sp>
            <p:nvSpPr>
              <p:cNvPr id="121" name="AutoShape 117"/>
              <p:cNvSpPr>
                <a:spLocks noChangeArrowheads="1"/>
              </p:cNvSpPr>
              <p:nvPr/>
            </p:nvSpPr>
            <p:spPr bwMode="auto">
              <a:xfrm>
                <a:off x="3156" y="2310"/>
                <a:ext cx="2376" cy="256"/>
              </a:xfrm>
              <a:prstGeom prst="roundRect">
                <a:avLst>
                  <a:gd name="adj" fmla="val 16667"/>
                </a:avLst>
              </a:prstGeom>
              <a:gradFill rotWithShape="1">
                <a:gsLst>
                  <a:gs pos="0">
                    <a:srgbClr val="CCFFFF"/>
                  </a:gs>
                  <a:gs pos="50000">
                    <a:schemeClr val="tx2"/>
                  </a:gs>
                  <a:gs pos="100000">
                    <a:srgbClr val="CCFFFF"/>
                  </a:gs>
                </a:gsLst>
                <a:lin ang="5400000" scaled="1"/>
              </a:gradFill>
              <a:ln w="9525">
                <a:solidFill>
                  <a:schemeClr val="tx1"/>
                </a:solidFill>
                <a:round/>
                <a:headEnd/>
                <a:tailEnd/>
              </a:ln>
              <a:effectLst>
                <a:outerShdw dist="107763" dir="2700000" algn="ctr" rotWithShape="0">
                  <a:schemeClr val="tx1">
                    <a:alpha val="50000"/>
                  </a:schemeClr>
                </a:outerShdw>
              </a:effectLst>
            </p:spPr>
            <p:txBody>
              <a:bodyPr wrap="none" anchor="ctr"/>
              <a:lstStyle/>
              <a:p>
                <a:pPr algn="ctr">
                  <a:defRPr/>
                </a:pPr>
                <a:r>
                  <a:rPr lang="en-US" sz="1200" dirty="0"/>
                  <a:t>Other moderators</a:t>
                </a:r>
              </a:p>
            </p:txBody>
          </p:sp>
        </p:gr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TU/e – Lab Set-up</a:t>
            </a:r>
          </a:p>
        </p:txBody>
      </p:sp>
      <p:pic>
        <p:nvPicPr>
          <p:cNvPr id="41990" name="Content Placeholder 8" descr="Lab_resize.JPG"/>
          <p:cNvPicPr>
            <a:picLocks noGrp="1" noChangeAspect="1"/>
          </p:cNvPicPr>
          <p:nvPr>
            <p:ph idx="1"/>
          </p:nvPr>
        </p:nvPicPr>
        <p:blipFill>
          <a:blip r:embed="rId3"/>
          <a:srcRect/>
          <a:stretch>
            <a:fillRect/>
          </a:stretch>
        </p:blipFill>
        <p:spPr>
          <a:xfrm>
            <a:off x="790575" y="1092200"/>
            <a:ext cx="7078663" cy="5308600"/>
          </a:xfrm>
        </p:spPr>
      </p:pic>
      <p:sp>
        <p:nvSpPr>
          <p:cNvPr id="41991" name="Rounded Rectangle 9"/>
          <p:cNvSpPr>
            <a:spLocks noChangeArrowheads="1"/>
          </p:cNvSpPr>
          <p:nvPr/>
        </p:nvSpPr>
        <p:spPr bwMode="auto">
          <a:xfrm>
            <a:off x="1143000" y="3048000"/>
            <a:ext cx="1136650" cy="2903538"/>
          </a:xfrm>
          <a:prstGeom prst="roundRect">
            <a:avLst>
              <a:gd name="adj" fmla="val 16667"/>
            </a:avLst>
          </a:prstGeom>
          <a:noFill/>
          <a:ln w="25400" algn="ctr">
            <a:solidFill>
              <a:srgbClr val="FF0000"/>
            </a:solidFill>
            <a:round/>
            <a:headEnd/>
            <a:tailEnd/>
          </a:ln>
        </p:spPr>
        <p:txBody>
          <a:bodyPr/>
          <a:lstStyle/>
          <a:p>
            <a:endParaRPr lang="en-US"/>
          </a:p>
        </p:txBody>
      </p:sp>
      <p:sp>
        <p:nvSpPr>
          <p:cNvPr id="11" name="TextBox 10"/>
          <p:cNvSpPr txBox="1"/>
          <p:nvPr/>
        </p:nvSpPr>
        <p:spPr>
          <a:xfrm>
            <a:off x="1219200" y="2362200"/>
            <a:ext cx="1027113"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Main source</a:t>
            </a:r>
          </a:p>
        </p:txBody>
      </p:sp>
      <p:sp>
        <p:nvSpPr>
          <p:cNvPr id="41993" name="Rounded Rectangle 11"/>
          <p:cNvSpPr>
            <a:spLocks noChangeArrowheads="1"/>
          </p:cNvSpPr>
          <p:nvPr/>
        </p:nvSpPr>
        <p:spPr bwMode="auto">
          <a:xfrm>
            <a:off x="2362200" y="3581400"/>
            <a:ext cx="2362200" cy="1452563"/>
          </a:xfrm>
          <a:prstGeom prst="roundRect">
            <a:avLst>
              <a:gd name="adj" fmla="val 16667"/>
            </a:avLst>
          </a:prstGeom>
          <a:noFill/>
          <a:ln w="25400" algn="ctr">
            <a:solidFill>
              <a:srgbClr val="FF0000"/>
            </a:solidFill>
            <a:round/>
            <a:headEnd/>
            <a:tailEnd/>
          </a:ln>
        </p:spPr>
        <p:txBody>
          <a:bodyPr/>
          <a:lstStyle/>
          <a:p>
            <a:endParaRPr lang="en-US"/>
          </a:p>
        </p:txBody>
      </p:sp>
      <p:sp>
        <p:nvSpPr>
          <p:cNvPr id="14" name="TextBox 13"/>
          <p:cNvSpPr txBox="1"/>
          <p:nvPr/>
        </p:nvSpPr>
        <p:spPr>
          <a:xfrm>
            <a:off x="2743200" y="5105400"/>
            <a:ext cx="1568450"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Multi Agent System</a:t>
            </a:r>
          </a:p>
        </p:txBody>
      </p:sp>
      <p:sp>
        <p:nvSpPr>
          <p:cNvPr id="41995" name="Rounded Rectangle 14"/>
          <p:cNvSpPr>
            <a:spLocks noChangeArrowheads="1"/>
          </p:cNvSpPr>
          <p:nvPr/>
        </p:nvSpPr>
        <p:spPr bwMode="auto">
          <a:xfrm>
            <a:off x="4724400" y="3581400"/>
            <a:ext cx="609600" cy="1066800"/>
          </a:xfrm>
          <a:prstGeom prst="roundRect">
            <a:avLst>
              <a:gd name="adj" fmla="val 16667"/>
            </a:avLst>
          </a:prstGeom>
          <a:noFill/>
          <a:ln w="25400" algn="ctr">
            <a:solidFill>
              <a:srgbClr val="FF0000"/>
            </a:solidFill>
            <a:round/>
            <a:headEnd/>
            <a:tailEnd/>
          </a:ln>
        </p:spPr>
        <p:txBody>
          <a:bodyPr/>
          <a:lstStyle/>
          <a:p>
            <a:endParaRPr lang="en-US"/>
          </a:p>
        </p:txBody>
      </p:sp>
      <p:sp>
        <p:nvSpPr>
          <p:cNvPr id="16" name="TextBox 15"/>
          <p:cNvSpPr txBox="1"/>
          <p:nvPr/>
        </p:nvSpPr>
        <p:spPr>
          <a:xfrm>
            <a:off x="4830763" y="4749800"/>
            <a:ext cx="808037"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Fix</a:t>
            </a:r>
          </a:p>
          <a:p>
            <a:pPr algn="ctr">
              <a:defRPr/>
            </a:pPr>
            <a:r>
              <a:rPr lang="en-US" sz="1600" dirty="0">
                <a:solidFill>
                  <a:srgbClr val="FF0000"/>
                </a:solidFill>
                <a:latin typeface="Arial" charset="0"/>
              </a:rPr>
              <a:t>load</a:t>
            </a:r>
          </a:p>
        </p:txBody>
      </p:sp>
      <p:sp>
        <p:nvSpPr>
          <p:cNvPr id="41997" name="Rounded Rectangle 16"/>
          <p:cNvSpPr>
            <a:spLocks noChangeArrowheads="1"/>
          </p:cNvSpPr>
          <p:nvPr/>
        </p:nvSpPr>
        <p:spPr bwMode="auto">
          <a:xfrm>
            <a:off x="5486400" y="2971800"/>
            <a:ext cx="811213" cy="1676400"/>
          </a:xfrm>
          <a:prstGeom prst="roundRect">
            <a:avLst>
              <a:gd name="adj" fmla="val 16667"/>
            </a:avLst>
          </a:prstGeom>
          <a:noFill/>
          <a:ln w="25400" algn="ctr">
            <a:solidFill>
              <a:srgbClr val="FF0000"/>
            </a:solidFill>
            <a:round/>
            <a:headEnd/>
            <a:tailEnd/>
          </a:ln>
        </p:spPr>
        <p:txBody>
          <a:bodyPr/>
          <a:lstStyle/>
          <a:p>
            <a:endParaRPr lang="en-US"/>
          </a:p>
        </p:txBody>
      </p:sp>
      <p:sp>
        <p:nvSpPr>
          <p:cNvPr id="18" name="TextBox 17"/>
          <p:cNvSpPr txBox="1"/>
          <p:nvPr/>
        </p:nvSpPr>
        <p:spPr>
          <a:xfrm>
            <a:off x="5791200" y="4724400"/>
            <a:ext cx="1828800"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Programmable</a:t>
            </a:r>
          </a:p>
          <a:p>
            <a:pPr algn="ctr">
              <a:defRPr/>
            </a:pPr>
            <a:r>
              <a:rPr lang="en-US" sz="1600" dirty="0">
                <a:solidFill>
                  <a:srgbClr val="FF0000"/>
                </a:solidFill>
                <a:latin typeface="Arial" charset="0"/>
              </a:rPr>
              <a:t>load</a:t>
            </a:r>
          </a:p>
        </p:txBody>
      </p:sp>
      <p:sp>
        <p:nvSpPr>
          <p:cNvPr id="41999" name="Rounded Rectangle 18"/>
          <p:cNvSpPr>
            <a:spLocks noChangeArrowheads="1"/>
          </p:cNvSpPr>
          <p:nvPr/>
        </p:nvSpPr>
        <p:spPr bwMode="auto">
          <a:xfrm>
            <a:off x="6324600" y="3505200"/>
            <a:ext cx="379413" cy="725488"/>
          </a:xfrm>
          <a:prstGeom prst="roundRect">
            <a:avLst>
              <a:gd name="adj" fmla="val 16667"/>
            </a:avLst>
          </a:prstGeom>
          <a:noFill/>
          <a:ln w="25400" algn="ctr">
            <a:solidFill>
              <a:srgbClr val="FF0000"/>
            </a:solidFill>
            <a:round/>
            <a:headEnd/>
            <a:tailEnd/>
          </a:ln>
        </p:spPr>
        <p:txBody>
          <a:bodyPr/>
          <a:lstStyle/>
          <a:p>
            <a:endParaRPr lang="en-US"/>
          </a:p>
        </p:txBody>
      </p:sp>
      <p:sp>
        <p:nvSpPr>
          <p:cNvPr id="20" name="TextBox 19"/>
          <p:cNvSpPr txBox="1"/>
          <p:nvPr/>
        </p:nvSpPr>
        <p:spPr>
          <a:xfrm>
            <a:off x="6705600" y="4038600"/>
            <a:ext cx="1066800"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WT</a:t>
            </a:r>
          </a:p>
          <a:p>
            <a:pPr algn="ctr">
              <a:defRPr/>
            </a:pPr>
            <a:r>
              <a:rPr lang="en-US" sz="1600" dirty="0">
                <a:solidFill>
                  <a:srgbClr val="FF0000"/>
                </a:solidFill>
                <a:latin typeface="Arial" charset="0"/>
              </a:rPr>
              <a:t>emulator</a:t>
            </a:r>
          </a:p>
        </p:txBody>
      </p:sp>
      <p:sp>
        <p:nvSpPr>
          <p:cNvPr id="42001" name="Rounded Rectangle 20"/>
          <p:cNvSpPr>
            <a:spLocks noChangeArrowheads="1"/>
          </p:cNvSpPr>
          <p:nvPr/>
        </p:nvSpPr>
        <p:spPr bwMode="auto">
          <a:xfrm>
            <a:off x="6934200" y="2819400"/>
            <a:ext cx="757238" cy="1149350"/>
          </a:xfrm>
          <a:prstGeom prst="roundRect">
            <a:avLst>
              <a:gd name="adj" fmla="val 16667"/>
            </a:avLst>
          </a:prstGeom>
          <a:noFill/>
          <a:ln w="25400" algn="ctr">
            <a:solidFill>
              <a:srgbClr val="FF0000"/>
            </a:solidFill>
            <a:round/>
            <a:headEnd/>
            <a:tailEnd/>
          </a:ln>
        </p:spPr>
        <p:txBody>
          <a:bodyPr/>
          <a:lstStyle/>
          <a:p>
            <a:endParaRPr lang="en-US"/>
          </a:p>
        </p:txBody>
      </p:sp>
      <p:sp>
        <p:nvSpPr>
          <p:cNvPr id="22" name="TextBox 21"/>
          <p:cNvSpPr txBox="1"/>
          <p:nvPr/>
        </p:nvSpPr>
        <p:spPr>
          <a:xfrm>
            <a:off x="6400800" y="2159000"/>
            <a:ext cx="1371600" cy="584200"/>
          </a:xfrm>
          <a:prstGeom prst="rect">
            <a:avLst/>
          </a:prstGeom>
          <a:solidFill>
            <a:schemeClr val="bg2">
              <a:lumMod val="20000"/>
              <a:lumOff val="80000"/>
            </a:schemeClr>
          </a:solidFill>
        </p:spPr>
        <p:txBody>
          <a:bodyPr>
            <a:spAutoFit/>
          </a:bodyPr>
          <a:lstStyle/>
          <a:p>
            <a:pPr algn="ctr">
              <a:defRPr/>
            </a:pPr>
            <a:r>
              <a:rPr lang="en-US" sz="1600" dirty="0">
                <a:solidFill>
                  <a:srgbClr val="FF0000"/>
                </a:solidFill>
                <a:latin typeface="Arial" charset="0"/>
              </a:rPr>
              <a:t>Inverter system</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utoShape 96"/>
          <p:cNvSpPr>
            <a:spLocks noChangeArrowheads="1"/>
          </p:cNvSpPr>
          <p:nvPr/>
        </p:nvSpPr>
        <p:spPr bwMode="auto">
          <a:xfrm>
            <a:off x="3276600" y="2209800"/>
            <a:ext cx="2438400" cy="3962400"/>
          </a:xfrm>
          <a:prstGeom prst="roundRect">
            <a:avLst>
              <a:gd name="adj" fmla="val 16667"/>
            </a:avLst>
          </a:prstGeom>
          <a:solidFill>
            <a:schemeClr val="bg2">
              <a:lumMod val="20000"/>
              <a:lumOff val="80000"/>
            </a:schemeClr>
          </a:solidFill>
          <a:ln w="9525">
            <a:solidFill>
              <a:srgbClr val="000000"/>
            </a:solidFill>
            <a:round/>
            <a:headEnd/>
            <a:tailEnd/>
          </a:ln>
        </p:spPr>
        <p:txBody>
          <a:bodyPr/>
          <a:lstStyle/>
          <a:p>
            <a:pPr>
              <a:defRPr/>
            </a:pPr>
            <a:endParaRPr lang="en-US">
              <a:latin typeface="Arial" charset="0"/>
            </a:endParaRPr>
          </a:p>
        </p:txBody>
      </p:sp>
      <p:sp>
        <p:nvSpPr>
          <p:cNvPr id="88" name="AutoShape 96"/>
          <p:cNvSpPr>
            <a:spLocks noChangeArrowheads="1"/>
          </p:cNvSpPr>
          <p:nvPr/>
        </p:nvSpPr>
        <p:spPr bwMode="auto">
          <a:xfrm>
            <a:off x="5791200" y="2209800"/>
            <a:ext cx="2057400" cy="2057400"/>
          </a:xfrm>
          <a:prstGeom prst="roundRect">
            <a:avLst>
              <a:gd name="adj" fmla="val 16667"/>
            </a:avLst>
          </a:prstGeom>
          <a:solidFill>
            <a:schemeClr val="accent1">
              <a:lumMod val="20000"/>
              <a:lumOff val="80000"/>
            </a:schemeClr>
          </a:solidFill>
          <a:ln w="9525">
            <a:solidFill>
              <a:srgbClr val="000000"/>
            </a:solidFill>
            <a:round/>
            <a:headEnd/>
            <a:tailEnd/>
          </a:ln>
        </p:spPr>
        <p:txBody>
          <a:bodyPr/>
          <a:lstStyle/>
          <a:p>
            <a:pPr>
              <a:defRPr/>
            </a:pPr>
            <a:endParaRPr lang="en-US">
              <a:latin typeface="Arial" charset="0"/>
            </a:endParaRPr>
          </a:p>
        </p:txBody>
      </p:sp>
      <p:sp>
        <p:nvSpPr>
          <p:cNvPr id="43012" name="Title 1"/>
          <p:cNvSpPr>
            <a:spLocks noGrp="1"/>
          </p:cNvSpPr>
          <p:nvPr>
            <p:ph type="title"/>
          </p:nvPr>
        </p:nvSpPr>
        <p:spPr/>
        <p:txBody>
          <a:bodyPr/>
          <a:lstStyle/>
          <a:p>
            <a:r>
              <a:rPr lang="en-US" dirty="0" smtClean="0"/>
              <a:t>TU/e Lab Set-up</a:t>
            </a:r>
          </a:p>
        </p:txBody>
      </p:sp>
      <p:sp>
        <p:nvSpPr>
          <p:cNvPr id="9224" name="AutoShape 96"/>
          <p:cNvSpPr>
            <a:spLocks noChangeArrowheads="1"/>
          </p:cNvSpPr>
          <p:nvPr/>
        </p:nvSpPr>
        <p:spPr bwMode="auto">
          <a:xfrm>
            <a:off x="1219200" y="2206625"/>
            <a:ext cx="1981200" cy="1905000"/>
          </a:xfrm>
          <a:prstGeom prst="roundRect">
            <a:avLst>
              <a:gd name="adj" fmla="val 16667"/>
            </a:avLst>
          </a:prstGeom>
          <a:solidFill>
            <a:schemeClr val="accent1">
              <a:lumMod val="20000"/>
              <a:lumOff val="80000"/>
            </a:schemeClr>
          </a:solidFill>
          <a:ln w="9525">
            <a:solidFill>
              <a:srgbClr val="000000"/>
            </a:solidFill>
            <a:round/>
            <a:headEnd/>
            <a:tailEnd/>
          </a:ln>
        </p:spPr>
        <p:txBody>
          <a:bodyPr/>
          <a:lstStyle/>
          <a:p>
            <a:pPr>
              <a:defRPr/>
            </a:pPr>
            <a:endParaRPr lang="en-US">
              <a:latin typeface="Arial" charset="0"/>
            </a:endParaRPr>
          </a:p>
        </p:txBody>
      </p:sp>
      <p:sp>
        <p:nvSpPr>
          <p:cNvPr id="43017" name="Text Box 97"/>
          <p:cNvSpPr txBox="1">
            <a:spLocks noChangeArrowheads="1"/>
          </p:cNvSpPr>
          <p:nvPr/>
        </p:nvSpPr>
        <p:spPr bwMode="auto">
          <a:xfrm>
            <a:off x="1447800" y="2532063"/>
            <a:ext cx="808038" cy="525462"/>
          </a:xfrm>
          <a:prstGeom prst="rect">
            <a:avLst/>
          </a:prstGeom>
          <a:solidFill>
            <a:srgbClr val="FFFFFF"/>
          </a:solidFill>
          <a:ln w="9525">
            <a:solidFill>
              <a:srgbClr val="000000"/>
            </a:solidFill>
            <a:miter lim="800000"/>
            <a:headEnd/>
            <a:tailEnd/>
          </a:ln>
        </p:spPr>
        <p:txBody>
          <a:bodyPr anchor="ctr"/>
          <a:lstStyle/>
          <a:p>
            <a:pPr algn="ctr">
              <a:spcAft>
                <a:spcPts val="1000"/>
              </a:spcAft>
            </a:pPr>
            <a:r>
              <a:rPr lang="en-US" sz="1000" b="0">
                <a:latin typeface="Calibri" pitchFamily="34" charset="0"/>
              </a:rPr>
              <a:t>AC sources</a:t>
            </a:r>
            <a:endParaRPr lang="en-US"/>
          </a:p>
        </p:txBody>
      </p:sp>
      <p:cxnSp>
        <p:nvCxnSpPr>
          <p:cNvPr id="43018" name="AutoShape 98"/>
          <p:cNvCxnSpPr>
            <a:cxnSpLocks noChangeShapeType="1"/>
          </p:cNvCxnSpPr>
          <p:nvPr/>
        </p:nvCxnSpPr>
        <p:spPr bwMode="auto">
          <a:xfrm>
            <a:off x="2255838" y="2830513"/>
            <a:ext cx="1312862" cy="3175"/>
          </a:xfrm>
          <a:prstGeom prst="straightConnector1">
            <a:avLst/>
          </a:prstGeom>
          <a:noFill/>
          <a:ln w="38100">
            <a:solidFill>
              <a:srgbClr val="000000"/>
            </a:solidFill>
            <a:round/>
            <a:headEnd/>
            <a:tailEnd/>
          </a:ln>
        </p:spPr>
      </p:cxnSp>
      <p:cxnSp>
        <p:nvCxnSpPr>
          <p:cNvPr id="43019" name="AutoShape 99"/>
          <p:cNvCxnSpPr>
            <a:cxnSpLocks noChangeShapeType="1"/>
          </p:cNvCxnSpPr>
          <p:nvPr/>
        </p:nvCxnSpPr>
        <p:spPr bwMode="auto">
          <a:xfrm flipH="1">
            <a:off x="2327275" y="2716213"/>
            <a:ext cx="155575" cy="238125"/>
          </a:xfrm>
          <a:prstGeom prst="straightConnector1">
            <a:avLst/>
          </a:prstGeom>
          <a:noFill/>
          <a:ln w="9525">
            <a:solidFill>
              <a:srgbClr val="000000"/>
            </a:solidFill>
            <a:round/>
            <a:headEnd/>
            <a:tailEnd/>
          </a:ln>
        </p:spPr>
      </p:cxnSp>
      <p:cxnSp>
        <p:nvCxnSpPr>
          <p:cNvPr id="43020" name="AutoShape 100"/>
          <p:cNvCxnSpPr>
            <a:cxnSpLocks noChangeShapeType="1"/>
          </p:cNvCxnSpPr>
          <p:nvPr/>
        </p:nvCxnSpPr>
        <p:spPr bwMode="auto">
          <a:xfrm flipH="1">
            <a:off x="2371725" y="2717800"/>
            <a:ext cx="155575" cy="238125"/>
          </a:xfrm>
          <a:prstGeom prst="straightConnector1">
            <a:avLst/>
          </a:prstGeom>
          <a:noFill/>
          <a:ln w="9525">
            <a:solidFill>
              <a:srgbClr val="000000"/>
            </a:solidFill>
            <a:round/>
            <a:headEnd/>
            <a:tailEnd/>
          </a:ln>
        </p:spPr>
      </p:cxnSp>
      <p:cxnSp>
        <p:nvCxnSpPr>
          <p:cNvPr id="43021" name="AutoShape 101"/>
          <p:cNvCxnSpPr>
            <a:cxnSpLocks noChangeShapeType="1"/>
          </p:cNvCxnSpPr>
          <p:nvPr/>
        </p:nvCxnSpPr>
        <p:spPr bwMode="auto">
          <a:xfrm flipH="1">
            <a:off x="2414588" y="2717800"/>
            <a:ext cx="155575" cy="238125"/>
          </a:xfrm>
          <a:prstGeom prst="straightConnector1">
            <a:avLst/>
          </a:prstGeom>
          <a:noFill/>
          <a:ln w="9525">
            <a:solidFill>
              <a:srgbClr val="000000"/>
            </a:solidFill>
            <a:round/>
            <a:headEnd/>
            <a:tailEnd/>
          </a:ln>
        </p:spPr>
      </p:cxnSp>
      <p:grpSp>
        <p:nvGrpSpPr>
          <p:cNvPr id="2" name="Group 102"/>
          <p:cNvGrpSpPr>
            <a:grpSpLocks noChangeAspect="1"/>
          </p:cNvGrpSpPr>
          <p:nvPr/>
        </p:nvGrpSpPr>
        <p:grpSpPr bwMode="auto">
          <a:xfrm>
            <a:off x="3332163" y="3101975"/>
            <a:ext cx="484187" cy="474663"/>
            <a:chOff x="5377" y="3694"/>
            <a:chExt cx="990" cy="974"/>
          </a:xfrm>
        </p:grpSpPr>
        <p:sp>
          <p:nvSpPr>
            <p:cNvPr id="43081" name="Rectangle 103"/>
            <p:cNvSpPr>
              <a:spLocks noChangeAspect="1" noChangeArrowheads="1"/>
            </p:cNvSpPr>
            <p:nvPr/>
          </p:nvSpPr>
          <p:spPr bwMode="auto">
            <a:xfrm>
              <a:off x="5377" y="3758"/>
              <a:ext cx="944" cy="880"/>
            </a:xfrm>
            <a:prstGeom prst="rect">
              <a:avLst/>
            </a:prstGeom>
            <a:solidFill>
              <a:srgbClr val="FFFFFF"/>
            </a:solidFill>
            <a:ln w="9525">
              <a:solidFill>
                <a:srgbClr val="000000"/>
              </a:solidFill>
              <a:miter lim="800000"/>
              <a:headEnd/>
              <a:tailEnd/>
            </a:ln>
          </p:spPr>
          <p:txBody>
            <a:bodyPr/>
            <a:lstStyle/>
            <a:p>
              <a:endParaRPr lang="en-US"/>
            </a:p>
          </p:txBody>
        </p:sp>
        <p:sp>
          <p:nvSpPr>
            <p:cNvPr id="43082" name="Text Box 104"/>
            <p:cNvSpPr txBox="1">
              <a:spLocks noChangeAspect="1" noChangeArrowheads="1"/>
            </p:cNvSpPr>
            <p:nvPr/>
          </p:nvSpPr>
          <p:spPr bwMode="auto">
            <a:xfrm>
              <a:off x="5377" y="3694"/>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sp>
          <p:nvSpPr>
            <p:cNvPr id="43083" name="Text Box 105"/>
            <p:cNvSpPr txBox="1">
              <a:spLocks noChangeAspect="1" noChangeArrowheads="1"/>
            </p:cNvSpPr>
            <p:nvPr/>
          </p:nvSpPr>
          <p:spPr bwMode="auto">
            <a:xfrm>
              <a:off x="5761" y="4097"/>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cxnSp>
          <p:nvCxnSpPr>
            <p:cNvPr id="43084" name="AutoShape 106"/>
            <p:cNvCxnSpPr>
              <a:cxnSpLocks noChangeAspect="1" noChangeShapeType="1"/>
            </p:cNvCxnSpPr>
            <p:nvPr/>
          </p:nvCxnSpPr>
          <p:spPr bwMode="auto">
            <a:xfrm flipH="1">
              <a:off x="5377" y="3758"/>
              <a:ext cx="944" cy="880"/>
            </a:xfrm>
            <a:prstGeom prst="straightConnector1">
              <a:avLst/>
            </a:prstGeom>
            <a:noFill/>
            <a:ln w="9525">
              <a:solidFill>
                <a:srgbClr val="000000"/>
              </a:solidFill>
              <a:round/>
              <a:headEnd/>
              <a:tailEnd/>
            </a:ln>
          </p:spPr>
        </p:cxnSp>
      </p:grpSp>
      <p:cxnSp>
        <p:nvCxnSpPr>
          <p:cNvPr id="43023" name="AutoShape 107"/>
          <p:cNvCxnSpPr>
            <a:cxnSpLocks noChangeAspect="1" noChangeShapeType="1"/>
          </p:cNvCxnSpPr>
          <p:nvPr/>
        </p:nvCxnSpPr>
        <p:spPr bwMode="auto">
          <a:xfrm>
            <a:off x="3570288" y="2827338"/>
            <a:ext cx="0" cy="301625"/>
          </a:xfrm>
          <a:prstGeom prst="straightConnector1">
            <a:avLst/>
          </a:prstGeom>
          <a:noFill/>
          <a:ln w="9525">
            <a:solidFill>
              <a:srgbClr val="000000"/>
            </a:solidFill>
            <a:round/>
            <a:headEnd/>
            <a:tailEnd/>
          </a:ln>
        </p:spPr>
      </p:cxnSp>
      <p:grpSp>
        <p:nvGrpSpPr>
          <p:cNvPr id="3" name="Group 108"/>
          <p:cNvGrpSpPr>
            <a:grpSpLocks noChangeAspect="1"/>
          </p:cNvGrpSpPr>
          <p:nvPr/>
        </p:nvGrpSpPr>
        <p:grpSpPr bwMode="auto">
          <a:xfrm>
            <a:off x="4221163" y="4157663"/>
            <a:ext cx="484187" cy="474662"/>
            <a:chOff x="5377" y="3694"/>
            <a:chExt cx="990" cy="974"/>
          </a:xfrm>
        </p:grpSpPr>
        <p:sp>
          <p:nvSpPr>
            <p:cNvPr id="43077" name="Rectangle 109"/>
            <p:cNvSpPr>
              <a:spLocks noChangeAspect="1" noChangeArrowheads="1"/>
            </p:cNvSpPr>
            <p:nvPr/>
          </p:nvSpPr>
          <p:spPr bwMode="auto">
            <a:xfrm>
              <a:off x="5377" y="3758"/>
              <a:ext cx="944" cy="880"/>
            </a:xfrm>
            <a:prstGeom prst="rect">
              <a:avLst/>
            </a:prstGeom>
            <a:solidFill>
              <a:srgbClr val="FFFFFF"/>
            </a:solidFill>
            <a:ln w="9525">
              <a:solidFill>
                <a:srgbClr val="000000"/>
              </a:solidFill>
              <a:miter lim="800000"/>
              <a:headEnd/>
              <a:tailEnd/>
            </a:ln>
          </p:spPr>
          <p:txBody>
            <a:bodyPr/>
            <a:lstStyle/>
            <a:p>
              <a:endParaRPr lang="en-US"/>
            </a:p>
          </p:txBody>
        </p:sp>
        <p:sp>
          <p:nvSpPr>
            <p:cNvPr id="43078" name="Text Box 110"/>
            <p:cNvSpPr txBox="1">
              <a:spLocks noChangeAspect="1" noChangeArrowheads="1"/>
            </p:cNvSpPr>
            <p:nvPr/>
          </p:nvSpPr>
          <p:spPr bwMode="auto">
            <a:xfrm>
              <a:off x="5377" y="3694"/>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sp>
          <p:nvSpPr>
            <p:cNvPr id="43079" name="Text Box 111"/>
            <p:cNvSpPr txBox="1">
              <a:spLocks noChangeAspect="1" noChangeArrowheads="1"/>
            </p:cNvSpPr>
            <p:nvPr/>
          </p:nvSpPr>
          <p:spPr bwMode="auto">
            <a:xfrm>
              <a:off x="5761" y="4097"/>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cxnSp>
          <p:nvCxnSpPr>
            <p:cNvPr id="43080" name="AutoShape 112"/>
            <p:cNvCxnSpPr>
              <a:cxnSpLocks noChangeAspect="1" noChangeShapeType="1"/>
            </p:cNvCxnSpPr>
            <p:nvPr/>
          </p:nvCxnSpPr>
          <p:spPr bwMode="auto">
            <a:xfrm flipH="1">
              <a:off x="5377" y="3758"/>
              <a:ext cx="944" cy="880"/>
            </a:xfrm>
            <a:prstGeom prst="straightConnector1">
              <a:avLst/>
            </a:prstGeom>
            <a:noFill/>
            <a:ln w="9525">
              <a:solidFill>
                <a:srgbClr val="000000"/>
              </a:solidFill>
              <a:round/>
              <a:headEnd/>
              <a:tailEnd/>
            </a:ln>
          </p:spPr>
        </p:cxnSp>
      </p:grpSp>
      <p:cxnSp>
        <p:nvCxnSpPr>
          <p:cNvPr id="43025" name="AutoShape 113"/>
          <p:cNvCxnSpPr>
            <a:cxnSpLocks noChangeAspect="1" noChangeShapeType="1"/>
          </p:cNvCxnSpPr>
          <p:nvPr/>
        </p:nvCxnSpPr>
        <p:spPr bwMode="auto">
          <a:xfrm>
            <a:off x="4459288" y="3883025"/>
            <a:ext cx="0" cy="301625"/>
          </a:xfrm>
          <a:prstGeom prst="straightConnector1">
            <a:avLst/>
          </a:prstGeom>
          <a:noFill/>
          <a:ln w="9525">
            <a:solidFill>
              <a:srgbClr val="000000"/>
            </a:solidFill>
            <a:round/>
            <a:headEnd/>
            <a:tailEnd/>
          </a:ln>
        </p:spPr>
      </p:cxnSp>
      <p:grpSp>
        <p:nvGrpSpPr>
          <p:cNvPr id="4" name="Group 114"/>
          <p:cNvGrpSpPr>
            <a:grpSpLocks noChangeAspect="1"/>
          </p:cNvGrpSpPr>
          <p:nvPr/>
        </p:nvGrpSpPr>
        <p:grpSpPr bwMode="auto">
          <a:xfrm>
            <a:off x="5132388" y="3105150"/>
            <a:ext cx="482600" cy="473075"/>
            <a:chOff x="5377" y="3694"/>
            <a:chExt cx="990" cy="974"/>
          </a:xfrm>
        </p:grpSpPr>
        <p:sp>
          <p:nvSpPr>
            <p:cNvPr id="43073" name="Rectangle 115"/>
            <p:cNvSpPr>
              <a:spLocks noChangeAspect="1" noChangeArrowheads="1"/>
            </p:cNvSpPr>
            <p:nvPr/>
          </p:nvSpPr>
          <p:spPr bwMode="auto">
            <a:xfrm>
              <a:off x="5377" y="3758"/>
              <a:ext cx="944" cy="880"/>
            </a:xfrm>
            <a:prstGeom prst="rect">
              <a:avLst/>
            </a:prstGeom>
            <a:solidFill>
              <a:srgbClr val="FFFFFF"/>
            </a:solidFill>
            <a:ln w="9525">
              <a:solidFill>
                <a:srgbClr val="000000"/>
              </a:solidFill>
              <a:miter lim="800000"/>
              <a:headEnd/>
              <a:tailEnd/>
            </a:ln>
          </p:spPr>
          <p:txBody>
            <a:bodyPr/>
            <a:lstStyle/>
            <a:p>
              <a:endParaRPr lang="en-US"/>
            </a:p>
          </p:txBody>
        </p:sp>
        <p:sp>
          <p:nvSpPr>
            <p:cNvPr id="43074" name="Text Box 116"/>
            <p:cNvSpPr txBox="1">
              <a:spLocks noChangeAspect="1" noChangeArrowheads="1"/>
            </p:cNvSpPr>
            <p:nvPr/>
          </p:nvSpPr>
          <p:spPr bwMode="auto">
            <a:xfrm>
              <a:off x="5377" y="3694"/>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sp>
          <p:nvSpPr>
            <p:cNvPr id="43075" name="Text Box 117"/>
            <p:cNvSpPr txBox="1">
              <a:spLocks noChangeAspect="1" noChangeArrowheads="1"/>
            </p:cNvSpPr>
            <p:nvPr/>
          </p:nvSpPr>
          <p:spPr bwMode="auto">
            <a:xfrm>
              <a:off x="5761" y="4097"/>
              <a:ext cx="606" cy="571"/>
            </a:xfrm>
            <a:prstGeom prst="rect">
              <a:avLst/>
            </a:prstGeom>
            <a:noFill/>
            <a:ln w="9525">
              <a:noFill/>
              <a:miter lim="800000"/>
              <a:headEnd/>
              <a:tailEnd/>
            </a:ln>
          </p:spPr>
          <p:txBody>
            <a:bodyPr/>
            <a:lstStyle/>
            <a:p>
              <a:pPr algn="ctr">
                <a:spcAft>
                  <a:spcPts val="1000"/>
                </a:spcAft>
              </a:pPr>
              <a:r>
                <a:rPr lang="en-US" sz="1100">
                  <a:latin typeface="Calibri" pitchFamily="34" charset="0"/>
                </a:rPr>
                <a:t>=</a:t>
              </a:r>
              <a:endParaRPr lang="en-US"/>
            </a:p>
          </p:txBody>
        </p:sp>
        <p:cxnSp>
          <p:nvCxnSpPr>
            <p:cNvPr id="43076" name="AutoShape 118"/>
            <p:cNvCxnSpPr>
              <a:cxnSpLocks noChangeAspect="1" noChangeShapeType="1"/>
            </p:cNvCxnSpPr>
            <p:nvPr/>
          </p:nvCxnSpPr>
          <p:spPr bwMode="auto">
            <a:xfrm flipH="1">
              <a:off x="5377" y="3758"/>
              <a:ext cx="944" cy="880"/>
            </a:xfrm>
            <a:prstGeom prst="straightConnector1">
              <a:avLst/>
            </a:prstGeom>
            <a:noFill/>
            <a:ln w="9525">
              <a:solidFill>
                <a:srgbClr val="000000"/>
              </a:solidFill>
              <a:round/>
              <a:headEnd/>
              <a:tailEnd/>
            </a:ln>
          </p:spPr>
        </p:cxnSp>
      </p:grpSp>
      <p:cxnSp>
        <p:nvCxnSpPr>
          <p:cNvPr id="43027" name="AutoShape 119"/>
          <p:cNvCxnSpPr>
            <a:cxnSpLocks noChangeAspect="1" noChangeShapeType="1"/>
          </p:cNvCxnSpPr>
          <p:nvPr/>
        </p:nvCxnSpPr>
        <p:spPr bwMode="auto">
          <a:xfrm>
            <a:off x="5368925" y="2830513"/>
            <a:ext cx="1588" cy="301625"/>
          </a:xfrm>
          <a:prstGeom prst="straightConnector1">
            <a:avLst/>
          </a:prstGeom>
          <a:noFill/>
          <a:ln w="9525">
            <a:solidFill>
              <a:srgbClr val="000000"/>
            </a:solidFill>
            <a:round/>
            <a:headEnd/>
            <a:tailEnd/>
          </a:ln>
        </p:spPr>
      </p:cxnSp>
      <p:cxnSp>
        <p:nvCxnSpPr>
          <p:cNvPr id="43028" name="AutoShape 120"/>
          <p:cNvCxnSpPr>
            <a:cxnSpLocks noChangeAspect="1" noChangeShapeType="1"/>
          </p:cNvCxnSpPr>
          <p:nvPr/>
        </p:nvCxnSpPr>
        <p:spPr bwMode="auto">
          <a:xfrm>
            <a:off x="3568700" y="3560763"/>
            <a:ext cx="0" cy="301625"/>
          </a:xfrm>
          <a:prstGeom prst="straightConnector1">
            <a:avLst/>
          </a:prstGeom>
          <a:noFill/>
          <a:ln w="9525">
            <a:solidFill>
              <a:srgbClr val="000000"/>
            </a:solidFill>
            <a:round/>
            <a:headEnd/>
            <a:tailEnd/>
          </a:ln>
        </p:spPr>
      </p:cxnSp>
      <p:cxnSp>
        <p:nvCxnSpPr>
          <p:cNvPr id="43029" name="AutoShape 121"/>
          <p:cNvCxnSpPr>
            <a:cxnSpLocks noChangeAspect="1" noChangeShapeType="1"/>
          </p:cNvCxnSpPr>
          <p:nvPr/>
        </p:nvCxnSpPr>
        <p:spPr bwMode="auto">
          <a:xfrm rot="5400000">
            <a:off x="4137819" y="4936332"/>
            <a:ext cx="638175" cy="1587"/>
          </a:xfrm>
          <a:prstGeom prst="straightConnector1">
            <a:avLst/>
          </a:prstGeom>
          <a:noFill/>
          <a:ln w="9525">
            <a:solidFill>
              <a:srgbClr val="000000"/>
            </a:solidFill>
            <a:round/>
            <a:headEnd/>
            <a:tailEnd/>
          </a:ln>
        </p:spPr>
      </p:cxnSp>
      <p:cxnSp>
        <p:nvCxnSpPr>
          <p:cNvPr id="43030" name="AutoShape 122"/>
          <p:cNvCxnSpPr>
            <a:cxnSpLocks noChangeAspect="1" noChangeShapeType="1"/>
          </p:cNvCxnSpPr>
          <p:nvPr/>
        </p:nvCxnSpPr>
        <p:spPr bwMode="auto">
          <a:xfrm>
            <a:off x="5367338" y="3563938"/>
            <a:ext cx="1587" cy="301625"/>
          </a:xfrm>
          <a:prstGeom prst="straightConnector1">
            <a:avLst/>
          </a:prstGeom>
          <a:noFill/>
          <a:ln w="9525">
            <a:solidFill>
              <a:srgbClr val="000000"/>
            </a:solidFill>
            <a:round/>
            <a:headEnd/>
            <a:tailEnd/>
          </a:ln>
        </p:spPr>
      </p:cxnSp>
      <p:cxnSp>
        <p:nvCxnSpPr>
          <p:cNvPr id="43031" name="AutoShape 123"/>
          <p:cNvCxnSpPr>
            <a:cxnSpLocks noChangeShapeType="1"/>
          </p:cNvCxnSpPr>
          <p:nvPr/>
        </p:nvCxnSpPr>
        <p:spPr bwMode="auto">
          <a:xfrm flipH="1">
            <a:off x="3568700" y="3865563"/>
            <a:ext cx="1798638" cy="0"/>
          </a:xfrm>
          <a:prstGeom prst="straightConnector1">
            <a:avLst/>
          </a:prstGeom>
          <a:noFill/>
          <a:ln w="9525">
            <a:solidFill>
              <a:srgbClr val="000000"/>
            </a:solidFill>
            <a:round/>
            <a:headEnd/>
            <a:tailEnd/>
          </a:ln>
        </p:spPr>
      </p:cxnSp>
      <p:sp>
        <p:nvSpPr>
          <p:cNvPr id="43032" name="Text Box 124"/>
          <p:cNvSpPr txBox="1">
            <a:spLocks noChangeArrowheads="1"/>
          </p:cNvSpPr>
          <p:nvPr/>
        </p:nvSpPr>
        <p:spPr bwMode="auto">
          <a:xfrm>
            <a:off x="3505200" y="5711825"/>
            <a:ext cx="1689100" cy="315913"/>
          </a:xfrm>
          <a:prstGeom prst="rect">
            <a:avLst/>
          </a:prstGeom>
          <a:noFill/>
          <a:ln w="9525">
            <a:noFill/>
            <a:miter lim="800000"/>
            <a:headEnd/>
            <a:tailEnd/>
          </a:ln>
        </p:spPr>
        <p:txBody>
          <a:bodyPr/>
          <a:lstStyle/>
          <a:p>
            <a:pPr algn="ctr">
              <a:spcAft>
                <a:spcPts val="1000"/>
              </a:spcAft>
            </a:pPr>
            <a:r>
              <a:rPr lang="en-US" sz="1000" b="0">
                <a:latin typeface="Calibri" pitchFamily="34" charset="0"/>
              </a:rPr>
              <a:t>Programmable load</a:t>
            </a:r>
            <a:endParaRPr lang="en-US"/>
          </a:p>
        </p:txBody>
      </p:sp>
      <p:grpSp>
        <p:nvGrpSpPr>
          <p:cNvPr id="5" name="Group 125"/>
          <p:cNvGrpSpPr>
            <a:grpSpLocks/>
          </p:cNvGrpSpPr>
          <p:nvPr/>
        </p:nvGrpSpPr>
        <p:grpSpPr bwMode="auto">
          <a:xfrm>
            <a:off x="4114800" y="5254625"/>
            <a:ext cx="685800" cy="428625"/>
            <a:chOff x="8909" y="4858"/>
            <a:chExt cx="605" cy="563"/>
          </a:xfrm>
        </p:grpSpPr>
        <p:sp>
          <p:nvSpPr>
            <p:cNvPr id="43067" name="Rectangle 126"/>
            <p:cNvSpPr>
              <a:spLocks noChangeAspect="1" noChangeArrowheads="1"/>
            </p:cNvSpPr>
            <p:nvPr/>
          </p:nvSpPr>
          <p:spPr bwMode="auto">
            <a:xfrm>
              <a:off x="8909" y="4858"/>
              <a:ext cx="605" cy="563"/>
            </a:xfrm>
            <a:prstGeom prst="rect">
              <a:avLst/>
            </a:prstGeom>
            <a:solidFill>
              <a:srgbClr val="FFFFFF"/>
            </a:solidFill>
            <a:ln w="9525">
              <a:solidFill>
                <a:srgbClr val="000000"/>
              </a:solidFill>
              <a:miter lim="800000"/>
              <a:headEnd/>
              <a:tailEnd/>
            </a:ln>
          </p:spPr>
          <p:txBody>
            <a:bodyPr/>
            <a:lstStyle/>
            <a:p>
              <a:endParaRPr lang="en-US"/>
            </a:p>
          </p:txBody>
        </p:sp>
        <p:cxnSp>
          <p:nvCxnSpPr>
            <p:cNvPr id="43068" name="AutoShape 127"/>
            <p:cNvCxnSpPr>
              <a:cxnSpLocks noChangeShapeType="1"/>
            </p:cNvCxnSpPr>
            <p:nvPr/>
          </p:nvCxnSpPr>
          <p:spPr bwMode="auto">
            <a:xfrm flipH="1">
              <a:off x="9065" y="5069"/>
              <a:ext cx="90" cy="168"/>
            </a:xfrm>
            <a:prstGeom prst="straightConnector1">
              <a:avLst/>
            </a:prstGeom>
            <a:noFill/>
            <a:ln w="9525">
              <a:solidFill>
                <a:srgbClr val="000000"/>
              </a:solidFill>
              <a:round/>
              <a:headEnd/>
              <a:tailEnd/>
            </a:ln>
          </p:spPr>
        </p:cxnSp>
        <p:cxnSp>
          <p:nvCxnSpPr>
            <p:cNvPr id="43069" name="AutoShape 128"/>
            <p:cNvCxnSpPr>
              <a:cxnSpLocks noChangeShapeType="1"/>
            </p:cNvCxnSpPr>
            <p:nvPr/>
          </p:nvCxnSpPr>
          <p:spPr bwMode="auto">
            <a:xfrm flipH="1">
              <a:off x="8966" y="5237"/>
              <a:ext cx="94" cy="1"/>
            </a:xfrm>
            <a:prstGeom prst="straightConnector1">
              <a:avLst/>
            </a:prstGeom>
            <a:noFill/>
            <a:ln w="9525">
              <a:solidFill>
                <a:srgbClr val="000000"/>
              </a:solidFill>
              <a:round/>
              <a:headEnd/>
              <a:tailEnd/>
            </a:ln>
          </p:spPr>
        </p:cxnSp>
        <p:cxnSp>
          <p:nvCxnSpPr>
            <p:cNvPr id="43070" name="AutoShape 129"/>
            <p:cNvCxnSpPr>
              <a:cxnSpLocks noChangeShapeType="1"/>
            </p:cNvCxnSpPr>
            <p:nvPr/>
          </p:nvCxnSpPr>
          <p:spPr bwMode="auto">
            <a:xfrm flipH="1">
              <a:off x="9155" y="5068"/>
              <a:ext cx="181" cy="1"/>
            </a:xfrm>
            <a:prstGeom prst="straightConnector1">
              <a:avLst/>
            </a:prstGeom>
            <a:noFill/>
            <a:ln w="9525">
              <a:solidFill>
                <a:srgbClr val="000000"/>
              </a:solidFill>
              <a:round/>
              <a:headEnd/>
              <a:tailEnd/>
            </a:ln>
          </p:spPr>
        </p:cxnSp>
        <p:cxnSp>
          <p:nvCxnSpPr>
            <p:cNvPr id="43071" name="AutoShape 130"/>
            <p:cNvCxnSpPr>
              <a:cxnSpLocks noChangeShapeType="1"/>
            </p:cNvCxnSpPr>
            <p:nvPr/>
          </p:nvCxnSpPr>
          <p:spPr bwMode="auto">
            <a:xfrm>
              <a:off x="9336" y="5068"/>
              <a:ext cx="30" cy="102"/>
            </a:xfrm>
            <a:prstGeom prst="straightConnector1">
              <a:avLst/>
            </a:prstGeom>
            <a:noFill/>
            <a:ln w="9525">
              <a:solidFill>
                <a:srgbClr val="000000"/>
              </a:solidFill>
              <a:round/>
              <a:headEnd/>
              <a:tailEnd/>
            </a:ln>
          </p:spPr>
        </p:cxnSp>
        <p:cxnSp>
          <p:nvCxnSpPr>
            <p:cNvPr id="43072" name="AutoShape 131"/>
            <p:cNvCxnSpPr>
              <a:cxnSpLocks noChangeShapeType="1"/>
            </p:cNvCxnSpPr>
            <p:nvPr/>
          </p:nvCxnSpPr>
          <p:spPr bwMode="auto">
            <a:xfrm flipH="1">
              <a:off x="9366" y="5170"/>
              <a:ext cx="94" cy="1"/>
            </a:xfrm>
            <a:prstGeom prst="straightConnector1">
              <a:avLst/>
            </a:prstGeom>
            <a:noFill/>
            <a:ln w="9525">
              <a:solidFill>
                <a:srgbClr val="000000"/>
              </a:solidFill>
              <a:round/>
              <a:headEnd/>
              <a:tailEnd/>
            </a:ln>
          </p:spPr>
        </p:cxnSp>
      </p:grpSp>
      <p:cxnSp>
        <p:nvCxnSpPr>
          <p:cNvPr id="43034" name="AutoShape 137"/>
          <p:cNvCxnSpPr>
            <a:cxnSpLocks noChangeAspect="1" noChangeShapeType="1"/>
          </p:cNvCxnSpPr>
          <p:nvPr/>
        </p:nvCxnSpPr>
        <p:spPr bwMode="auto">
          <a:xfrm>
            <a:off x="6297613" y="2838450"/>
            <a:ext cx="1587" cy="301625"/>
          </a:xfrm>
          <a:prstGeom prst="straightConnector1">
            <a:avLst/>
          </a:prstGeom>
          <a:noFill/>
          <a:ln w="9525">
            <a:solidFill>
              <a:srgbClr val="000000"/>
            </a:solidFill>
            <a:round/>
            <a:headEnd/>
            <a:tailEnd/>
          </a:ln>
        </p:spPr>
      </p:cxnSp>
      <p:sp>
        <p:nvSpPr>
          <p:cNvPr id="43035" name="Text Box 138"/>
          <p:cNvSpPr txBox="1">
            <a:spLocks noChangeArrowheads="1"/>
          </p:cNvSpPr>
          <p:nvPr/>
        </p:nvSpPr>
        <p:spPr bwMode="auto">
          <a:xfrm>
            <a:off x="5897563" y="3135313"/>
            <a:ext cx="808037" cy="444500"/>
          </a:xfrm>
          <a:prstGeom prst="rect">
            <a:avLst/>
          </a:prstGeom>
          <a:solidFill>
            <a:srgbClr val="FFFFFF"/>
          </a:solidFill>
          <a:ln w="9525">
            <a:solidFill>
              <a:srgbClr val="000000"/>
            </a:solidFill>
            <a:miter lim="800000"/>
            <a:headEnd/>
            <a:tailEnd/>
          </a:ln>
        </p:spPr>
        <p:txBody>
          <a:bodyPr anchor="ctr"/>
          <a:lstStyle/>
          <a:p>
            <a:pPr algn="ctr"/>
            <a:r>
              <a:rPr lang="en-US" sz="1000" b="0">
                <a:latin typeface="Calibri" pitchFamily="34" charset="0"/>
              </a:rPr>
              <a:t>Fixed </a:t>
            </a:r>
          </a:p>
          <a:p>
            <a:pPr algn="ctr"/>
            <a:r>
              <a:rPr lang="en-US" sz="1000" b="0">
                <a:latin typeface="Calibri" pitchFamily="34" charset="0"/>
              </a:rPr>
              <a:t>Load</a:t>
            </a:r>
            <a:endParaRPr lang="en-US"/>
          </a:p>
        </p:txBody>
      </p:sp>
      <p:cxnSp>
        <p:nvCxnSpPr>
          <p:cNvPr id="43036" name="AutoShape 145"/>
          <p:cNvCxnSpPr>
            <a:cxnSpLocks noChangeShapeType="1"/>
          </p:cNvCxnSpPr>
          <p:nvPr/>
        </p:nvCxnSpPr>
        <p:spPr bwMode="auto">
          <a:xfrm flipH="1">
            <a:off x="4881563" y="3352800"/>
            <a:ext cx="223837" cy="3175"/>
          </a:xfrm>
          <a:prstGeom prst="straightConnector1">
            <a:avLst/>
          </a:prstGeom>
          <a:noFill/>
          <a:ln w="9525">
            <a:solidFill>
              <a:srgbClr val="FF0000"/>
            </a:solidFill>
            <a:prstDash val="dash"/>
            <a:round/>
            <a:headEnd type="stealth" w="med" len="med"/>
            <a:tailEnd/>
          </a:ln>
        </p:spPr>
      </p:cxnSp>
      <p:cxnSp>
        <p:nvCxnSpPr>
          <p:cNvPr id="43037" name="AutoShape 146"/>
          <p:cNvCxnSpPr>
            <a:cxnSpLocks noChangeShapeType="1"/>
          </p:cNvCxnSpPr>
          <p:nvPr/>
        </p:nvCxnSpPr>
        <p:spPr bwMode="auto">
          <a:xfrm>
            <a:off x="4876800" y="2006600"/>
            <a:ext cx="0" cy="1346200"/>
          </a:xfrm>
          <a:prstGeom prst="straightConnector1">
            <a:avLst/>
          </a:prstGeom>
          <a:noFill/>
          <a:ln w="9525">
            <a:solidFill>
              <a:srgbClr val="FF0000"/>
            </a:solidFill>
            <a:prstDash val="dash"/>
            <a:round/>
            <a:headEnd/>
            <a:tailEnd type="none" w="sm" len="sm"/>
          </a:ln>
        </p:spPr>
      </p:cxnSp>
      <p:pic>
        <p:nvPicPr>
          <p:cNvPr id="43038" name="Picture 149" descr="MCj04325650000[1]"/>
          <p:cNvPicPr>
            <a:picLocks noChangeAspect="1" noChangeArrowheads="1"/>
          </p:cNvPicPr>
          <p:nvPr/>
        </p:nvPicPr>
        <p:blipFill>
          <a:blip r:embed="rId3"/>
          <a:srcRect/>
          <a:stretch>
            <a:fillRect/>
          </a:stretch>
        </p:blipFill>
        <p:spPr bwMode="auto">
          <a:xfrm>
            <a:off x="1905000" y="1371600"/>
            <a:ext cx="457200" cy="454025"/>
          </a:xfrm>
          <a:prstGeom prst="rect">
            <a:avLst/>
          </a:prstGeom>
          <a:noFill/>
          <a:ln w="9525">
            <a:noFill/>
            <a:miter lim="800000"/>
            <a:headEnd/>
            <a:tailEnd/>
          </a:ln>
        </p:spPr>
      </p:pic>
      <p:cxnSp>
        <p:nvCxnSpPr>
          <p:cNvPr id="43039" name="AutoShape 150"/>
          <p:cNvCxnSpPr>
            <a:cxnSpLocks noChangeShapeType="1"/>
          </p:cNvCxnSpPr>
          <p:nvPr/>
        </p:nvCxnSpPr>
        <p:spPr bwMode="auto">
          <a:xfrm rot="5400000">
            <a:off x="1943894" y="2018506"/>
            <a:ext cx="381000" cy="1588"/>
          </a:xfrm>
          <a:prstGeom prst="straightConnector1">
            <a:avLst/>
          </a:prstGeom>
          <a:noFill/>
          <a:ln w="9525">
            <a:solidFill>
              <a:srgbClr val="FF0000"/>
            </a:solidFill>
            <a:prstDash val="dash"/>
            <a:round/>
            <a:headEnd type="stealth" w="sm" len="sm"/>
            <a:tailEnd type="stealth" w="sm" len="sm"/>
          </a:ln>
        </p:spPr>
      </p:cxnSp>
      <p:cxnSp>
        <p:nvCxnSpPr>
          <p:cNvPr id="43040" name="AutoShape 154"/>
          <p:cNvCxnSpPr>
            <a:cxnSpLocks noChangeShapeType="1"/>
          </p:cNvCxnSpPr>
          <p:nvPr/>
        </p:nvCxnSpPr>
        <p:spPr bwMode="auto">
          <a:xfrm rot="10800000" flipV="1">
            <a:off x="2286000" y="1600200"/>
            <a:ext cx="1905000" cy="0"/>
          </a:xfrm>
          <a:prstGeom prst="straightConnector1">
            <a:avLst/>
          </a:prstGeom>
          <a:noFill/>
          <a:ln w="9525">
            <a:solidFill>
              <a:srgbClr val="FF0000"/>
            </a:solidFill>
            <a:prstDash val="dash"/>
            <a:round/>
            <a:headEnd type="stealth" w="med" len="med"/>
            <a:tailEnd type="stealth" w="med" len="med"/>
          </a:ln>
        </p:spPr>
      </p:cxnSp>
      <p:sp>
        <p:nvSpPr>
          <p:cNvPr id="43041" name="Text Box 155"/>
          <p:cNvSpPr txBox="1">
            <a:spLocks noChangeArrowheads="1"/>
          </p:cNvSpPr>
          <p:nvPr/>
        </p:nvSpPr>
        <p:spPr bwMode="auto">
          <a:xfrm>
            <a:off x="6248400" y="3886200"/>
            <a:ext cx="1295400" cy="315913"/>
          </a:xfrm>
          <a:prstGeom prst="rect">
            <a:avLst/>
          </a:prstGeom>
          <a:noFill/>
          <a:ln w="9525">
            <a:noFill/>
            <a:miter lim="800000"/>
            <a:headEnd/>
            <a:tailEnd/>
          </a:ln>
        </p:spPr>
        <p:txBody>
          <a:bodyPr/>
          <a:lstStyle/>
          <a:p>
            <a:pPr algn="ctr">
              <a:spcAft>
                <a:spcPts val="1000"/>
              </a:spcAft>
            </a:pPr>
            <a:r>
              <a:rPr lang="en-US" sz="1200">
                <a:latin typeface="Calibri" pitchFamily="34" charset="0"/>
              </a:rPr>
              <a:t>Area 3</a:t>
            </a:r>
            <a:endParaRPr lang="en-US"/>
          </a:p>
        </p:txBody>
      </p:sp>
      <p:sp>
        <p:nvSpPr>
          <p:cNvPr id="43042" name="Text Box 156"/>
          <p:cNvSpPr txBox="1">
            <a:spLocks noChangeArrowheads="1"/>
          </p:cNvSpPr>
          <p:nvPr/>
        </p:nvSpPr>
        <p:spPr bwMode="auto">
          <a:xfrm>
            <a:off x="3248025" y="1706563"/>
            <a:ext cx="866775" cy="884237"/>
          </a:xfrm>
          <a:prstGeom prst="rect">
            <a:avLst/>
          </a:prstGeom>
          <a:noFill/>
          <a:ln w="9525">
            <a:noFill/>
            <a:miter lim="800000"/>
            <a:headEnd/>
            <a:tailEnd/>
          </a:ln>
        </p:spPr>
        <p:txBody>
          <a:bodyPr/>
          <a:lstStyle/>
          <a:p>
            <a:pPr algn="ctr">
              <a:spcAft>
                <a:spcPts val="1000"/>
              </a:spcAft>
            </a:pPr>
            <a:r>
              <a:rPr lang="en-US" sz="1200" b="0">
                <a:latin typeface="Calibri" pitchFamily="34" charset="0"/>
              </a:rPr>
              <a:t>Power Router</a:t>
            </a:r>
            <a:endParaRPr lang="en-US"/>
          </a:p>
        </p:txBody>
      </p:sp>
      <p:cxnSp>
        <p:nvCxnSpPr>
          <p:cNvPr id="43043" name="AutoShape 157"/>
          <p:cNvCxnSpPr>
            <a:cxnSpLocks noChangeShapeType="1"/>
          </p:cNvCxnSpPr>
          <p:nvPr/>
        </p:nvCxnSpPr>
        <p:spPr bwMode="auto">
          <a:xfrm>
            <a:off x="4041775" y="4948238"/>
            <a:ext cx="835025" cy="1587"/>
          </a:xfrm>
          <a:prstGeom prst="straightConnector1">
            <a:avLst/>
          </a:prstGeom>
          <a:noFill/>
          <a:ln w="38100">
            <a:solidFill>
              <a:srgbClr val="000000"/>
            </a:solidFill>
            <a:round/>
            <a:headEnd/>
            <a:tailEnd/>
          </a:ln>
        </p:spPr>
      </p:cxnSp>
      <p:cxnSp>
        <p:nvCxnSpPr>
          <p:cNvPr id="43044" name="AutoShape 159"/>
          <p:cNvCxnSpPr>
            <a:cxnSpLocks noChangeShapeType="1"/>
          </p:cNvCxnSpPr>
          <p:nvPr/>
        </p:nvCxnSpPr>
        <p:spPr bwMode="auto">
          <a:xfrm>
            <a:off x="5370513" y="2828925"/>
            <a:ext cx="2020887" cy="20638"/>
          </a:xfrm>
          <a:prstGeom prst="straightConnector1">
            <a:avLst/>
          </a:prstGeom>
          <a:noFill/>
          <a:ln w="38100">
            <a:solidFill>
              <a:srgbClr val="000000"/>
            </a:solidFill>
            <a:round/>
            <a:headEnd/>
            <a:tailEnd/>
          </a:ln>
        </p:spPr>
      </p:cxnSp>
      <p:cxnSp>
        <p:nvCxnSpPr>
          <p:cNvPr id="43045" name="AutoShape 123"/>
          <p:cNvCxnSpPr>
            <a:cxnSpLocks noChangeShapeType="1"/>
          </p:cNvCxnSpPr>
          <p:nvPr/>
        </p:nvCxnSpPr>
        <p:spPr bwMode="auto">
          <a:xfrm rot="10800000" flipV="1">
            <a:off x="3581400" y="2816225"/>
            <a:ext cx="609600" cy="1588"/>
          </a:xfrm>
          <a:prstGeom prst="straightConnector1">
            <a:avLst/>
          </a:prstGeom>
          <a:noFill/>
          <a:ln w="9525">
            <a:solidFill>
              <a:srgbClr val="000000"/>
            </a:solidFill>
            <a:round/>
            <a:headEnd type="oval" w="med" len="med"/>
            <a:tailEnd/>
          </a:ln>
        </p:spPr>
      </p:cxnSp>
      <p:cxnSp>
        <p:nvCxnSpPr>
          <p:cNvPr id="43046" name="AutoShape 123"/>
          <p:cNvCxnSpPr>
            <a:cxnSpLocks noChangeShapeType="1"/>
          </p:cNvCxnSpPr>
          <p:nvPr/>
        </p:nvCxnSpPr>
        <p:spPr bwMode="auto">
          <a:xfrm rot="10800000" flipV="1">
            <a:off x="4191000" y="2816225"/>
            <a:ext cx="609600" cy="1588"/>
          </a:xfrm>
          <a:prstGeom prst="straightConnector1">
            <a:avLst/>
          </a:prstGeom>
          <a:noFill/>
          <a:ln w="9525">
            <a:solidFill>
              <a:srgbClr val="000000"/>
            </a:solidFill>
            <a:round/>
            <a:headEnd type="oval" w="med" len="med"/>
            <a:tailEnd/>
          </a:ln>
        </p:spPr>
      </p:cxnSp>
      <p:cxnSp>
        <p:nvCxnSpPr>
          <p:cNvPr id="43047" name="AutoShape 123"/>
          <p:cNvCxnSpPr>
            <a:cxnSpLocks noChangeShapeType="1"/>
          </p:cNvCxnSpPr>
          <p:nvPr/>
        </p:nvCxnSpPr>
        <p:spPr bwMode="auto">
          <a:xfrm rot="10800000" flipV="1">
            <a:off x="4800600" y="2816225"/>
            <a:ext cx="609600" cy="1588"/>
          </a:xfrm>
          <a:prstGeom prst="straightConnector1">
            <a:avLst/>
          </a:prstGeom>
          <a:noFill/>
          <a:ln w="9525">
            <a:solidFill>
              <a:srgbClr val="000000"/>
            </a:solidFill>
            <a:round/>
            <a:headEnd/>
            <a:tailEnd/>
          </a:ln>
        </p:spPr>
      </p:cxnSp>
      <p:cxnSp>
        <p:nvCxnSpPr>
          <p:cNvPr id="43048" name="Straight Connector 81"/>
          <p:cNvCxnSpPr>
            <a:cxnSpLocks noChangeShapeType="1"/>
          </p:cNvCxnSpPr>
          <p:nvPr/>
        </p:nvCxnSpPr>
        <p:spPr bwMode="auto">
          <a:xfrm flipV="1">
            <a:off x="4191000" y="2435225"/>
            <a:ext cx="457200" cy="381000"/>
          </a:xfrm>
          <a:prstGeom prst="line">
            <a:avLst/>
          </a:prstGeom>
          <a:noFill/>
          <a:ln w="9525" algn="ctr">
            <a:solidFill>
              <a:schemeClr val="tx1"/>
            </a:solidFill>
            <a:prstDash val="dash"/>
            <a:round/>
            <a:headEnd/>
            <a:tailEnd type="oval" w="med" len="med"/>
          </a:ln>
        </p:spPr>
      </p:cxnSp>
      <p:sp>
        <p:nvSpPr>
          <p:cNvPr id="83" name="Arc 82"/>
          <p:cNvSpPr/>
          <p:nvPr/>
        </p:nvSpPr>
        <p:spPr bwMode="auto">
          <a:xfrm>
            <a:off x="3733800" y="2511425"/>
            <a:ext cx="914400" cy="990600"/>
          </a:xfrm>
          <a:prstGeom prst="arc">
            <a:avLst/>
          </a:prstGeom>
          <a:noFill/>
          <a:ln w="9525" cap="flat" cmpd="sng" algn="ctr">
            <a:solidFill>
              <a:schemeClr val="tx1"/>
            </a:solidFill>
            <a:prstDash val="solid"/>
            <a:round/>
            <a:headEnd type="arrow" w="med" len="med"/>
            <a:tailEnd type="none" w="med" len="med"/>
          </a:ln>
          <a:effectLst/>
        </p:spPr>
        <p:txBody>
          <a:bodyPr/>
          <a:lstStyle/>
          <a:p>
            <a:pPr>
              <a:defRPr/>
            </a:pPr>
            <a:endParaRPr lang="en-US"/>
          </a:p>
        </p:txBody>
      </p:sp>
      <p:cxnSp>
        <p:nvCxnSpPr>
          <p:cNvPr id="43050" name="AutoShape 137"/>
          <p:cNvCxnSpPr>
            <a:cxnSpLocks noChangeAspect="1" noChangeShapeType="1"/>
          </p:cNvCxnSpPr>
          <p:nvPr/>
        </p:nvCxnSpPr>
        <p:spPr bwMode="auto">
          <a:xfrm>
            <a:off x="2686050" y="2824163"/>
            <a:ext cx="0" cy="301625"/>
          </a:xfrm>
          <a:prstGeom prst="straightConnector1">
            <a:avLst/>
          </a:prstGeom>
          <a:noFill/>
          <a:ln w="9525">
            <a:solidFill>
              <a:srgbClr val="000000"/>
            </a:solidFill>
            <a:round/>
            <a:headEnd/>
            <a:tailEnd/>
          </a:ln>
        </p:spPr>
      </p:cxnSp>
      <p:sp>
        <p:nvSpPr>
          <p:cNvPr id="43051" name="Text Box 138"/>
          <p:cNvSpPr txBox="1">
            <a:spLocks noChangeArrowheads="1"/>
          </p:cNvSpPr>
          <p:nvPr/>
        </p:nvSpPr>
        <p:spPr bwMode="auto">
          <a:xfrm>
            <a:off x="2286000" y="3121025"/>
            <a:ext cx="808038" cy="446088"/>
          </a:xfrm>
          <a:prstGeom prst="rect">
            <a:avLst/>
          </a:prstGeom>
          <a:solidFill>
            <a:srgbClr val="FFFFFF"/>
          </a:solidFill>
          <a:ln w="9525">
            <a:solidFill>
              <a:srgbClr val="000000"/>
            </a:solidFill>
            <a:miter lim="800000"/>
            <a:headEnd/>
            <a:tailEnd/>
          </a:ln>
        </p:spPr>
        <p:txBody>
          <a:bodyPr anchor="ctr"/>
          <a:lstStyle/>
          <a:p>
            <a:pPr algn="ctr"/>
            <a:r>
              <a:rPr lang="en-US" sz="1000" b="0">
                <a:latin typeface="Calibri" pitchFamily="34" charset="0"/>
              </a:rPr>
              <a:t>Fixed </a:t>
            </a:r>
          </a:p>
          <a:p>
            <a:pPr algn="ctr"/>
            <a:r>
              <a:rPr lang="en-US" sz="1000" b="0">
                <a:latin typeface="Calibri" pitchFamily="34" charset="0"/>
              </a:rPr>
              <a:t>Load</a:t>
            </a:r>
            <a:endParaRPr lang="en-US"/>
          </a:p>
        </p:txBody>
      </p:sp>
      <p:cxnSp>
        <p:nvCxnSpPr>
          <p:cNvPr id="43052" name="AutoShape 137"/>
          <p:cNvCxnSpPr>
            <a:cxnSpLocks noChangeAspect="1" noChangeShapeType="1"/>
          </p:cNvCxnSpPr>
          <p:nvPr/>
        </p:nvCxnSpPr>
        <p:spPr bwMode="auto">
          <a:xfrm>
            <a:off x="7364413" y="2849563"/>
            <a:ext cx="1587" cy="301625"/>
          </a:xfrm>
          <a:prstGeom prst="straightConnector1">
            <a:avLst/>
          </a:prstGeom>
          <a:noFill/>
          <a:ln w="9525">
            <a:solidFill>
              <a:srgbClr val="000000"/>
            </a:solidFill>
            <a:round/>
            <a:headEnd/>
            <a:tailEnd/>
          </a:ln>
        </p:spPr>
      </p:cxnSp>
      <p:sp>
        <p:nvSpPr>
          <p:cNvPr id="43053" name="Text Box 138"/>
          <p:cNvSpPr txBox="1">
            <a:spLocks noChangeArrowheads="1"/>
          </p:cNvSpPr>
          <p:nvPr/>
        </p:nvSpPr>
        <p:spPr bwMode="auto">
          <a:xfrm>
            <a:off x="6964363" y="3146425"/>
            <a:ext cx="808037" cy="446088"/>
          </a:xfrm>
          <a:prstGeom prst="rect">
            <a:avLst/>
          </a:prstGeom>
          <a:solidFill>
            <a:srgbClr val="FFFFFF"/>
          </a:solidFill>
          <a:ln w="9525">
            <a:solidFill>
              <a:srgbClr val="000000"/>
            </a:solidFill>
            <a:miter lim="800000"/>
            <a:headEnd/>
            <a:tailEnd/>
          </a:ln>
        </p:spPr>
        <p:txBody>
          <a:bodyPr anchor="ctr"/>
          <a:lstStyle/>
          <a:p>
            <a:pPr algn="ctr"/>
            <a:r>
              <a:rPr lang="en-US" sz="1000" b="0">
                <a:latin typeface="Calibri" pitchFamily="34" charset="0"/>
              </a:rPr>
              <a:t>WT</a:t>
            </a:r>
          </a:p>
          <a:p>
            <a:pPr algn="ctr"/>
            <a:r>
              <a:rPr lang="en-US" sz="1000" b="0">
                <a:latin typeface="Calibri" pitchFamily="34" charset="0"/>
              </a:rPr>
              <a:t>Emulator</a:t>
            </a:r>
            <a:endParaRPr lang="en-US"/>
          </a:p>
        </p:txBody>
      </p:sp>
      <p:pic>
        <p:nvPicPr>
          <p:cNvPr id="43054" name="Picture 149" descr="MCj04325650000[1]"/>
          <p:cNvPicPr>
            <a:picLocks noChangeAspect="1" noChangeArrowheads="1"/>
          </p:cNvPicPr>
          <p:nvPr/>
        </p:nvPicPr>
        <p:blipFill>
          <a:blip r:embed="rId3"/>
          <a:srcRect/>
          <a:stretch>
            <a:fillRect/>
          </a:stretch>
        </p:blipFill>
        <p:spPr bwMode="auto">
          <a:xfrm>
            <a:off x="4267200" y="1371600"/>
            <a:ext cx="457200" cy="454025"/>
          </a:xfrm>
          <a:prstGeom prst="rect">
            <a:avLst/>
          </a:prstGeom>
          <a:noFill/>
          <a:ln w="9525">
            <a:noFill/>
            <a:miter lim="800000"/>
            <a:headEnd/>
            <a:tailEnd/>
          </a:ln>
        </p:spPr>
      </p:pic>
      <p:pic>
        <p:nvPicPr>
          <p:cNvPr id="43055" name="Picture 149" descr="MCj04325650000[1]"/>
          <p:cNvPicPr>
            <a:picLocks noChangeAspect="1" noChangeArrowheads="1"/>
          </p:cNvPicPr>
          <p:nvPr/>
        </p:nvPicPr>
        <p:blipFill>
          <a:blip r:embed="rId3"/>
          <a:srcRect/>
          <a:stretch>
            <a:fillRect/>
          </a:stretch>
        </p:blipFill>
        <p:spPr bwMode="auto">
          <a:xfrm>
            <a:off x="6477000" y="1371600"/>
            <a:ext cx="457200" cy="454025"/>
          </a:xfrm>
          <a:prstGeom prst="rect">
            <a:avLst/>
          </a:prstGeom>
          <a:noFill/>
          <a:ln w="9525">
            <a:noFill/>
            <a:miter lim="800000"/>
            <a:headEnd/>
            <a:tailEnd/>
          </a:ln>
        </p:spPr>
      </p:pic>
      <p:cxnSp>
        <p:nvCxnSpPr>
          <p:cNvPr id="43056" name="AutoShape 150"/>
          <p:cNvCxnSpPr>
            <a:cxnSpLocks noChangeShapeType="1"/>
          </p:cNvCxnSpPr>
          <p:nvPr/>
        </p:nvCxnSpPr>
        <p:spPr bwMode="auto">
          <a:xfrm rot="5400000">
            <a:off x="4419601" y="1905000"/>
            <a:ext cx="152400" cy="3175"/>
          </a:xfrm>
          <a:prstGeom prst="straightConnector1">
            <a:avLst/>
          </a:prstGeom>
          <a:noFill/>
          <a:ln w="9525">
            <a:solidFill>
              <a:srgbClr val="FF0000"/>
            </a:solidFill>
            <a:prstDash val="dash"/>
            <a:round/>
            <a:headEnd type="stealth" w="sm" len="sm"/>
            <a:tailEnd type="stealth" w="sm" len="sm"/>
          </a:ln>
        </p:spPr>
      </p:cxnSp>
      <p:cxnSp>
        <p:nvCxnSpPr>
          <p:cNvPr id="43057" name="AutoShape 150"/>
          <p:cNvCxnSpPr>
            <a:cxnSpLocks noChangeShapeType="1"/>
          </p:cNvCxnSpPr>
          <p:nvPr/>
        </p:nvCxnSpPr>
        <p:spPr bwMode="auto">
          <a:xfrm rot="5400000">
            <a:off x="6514307" y="2018506"/>
            <a:ext cx="381000" cy="1587"/>
          </a:xfrm>
          <a:prstGeom prst="straightConnector1">
            <a:avLst/>
          </a:prstGeom>
          <a:noFill/>
          <a:ln w="9525">
            <a:solidFill>
              <a:srgbClr val="FF0000"/>
            </a:solidFill>
            <a:prstDash val="dash"/>
            <a:round/>
            <a:headEnd type="stealth" w="sm" len="sm"/>
            <a:tailEnd type="stealth" w="sm" len="sm"/>
          </a:ln>
        </p:spPr>
      </p:cxnSp>
      <p:cxnSp>
        <p:nvCxnSpPr>
          <p:cNvPr id="43058" name="AutoShape 154"/>
          <p:cNvCxnSpPr>
            <a:cxnSpLocks noChangeShapeType="1"/>
          </p:cNvCxnSpPr>
          <p:nvPr/>
        </p:nvCxnSpPr>
        <p:spPr bwMode="auto">
          <a:xfrm rot="10800000" flipV="1">
            <a:off x="4648200" y="1600200"/>
            <a:ext cx="1905000" cy="0"/>
          </a:xfrm>
          <a:prstGeom prst="straightConnector1">
            <a:avLst/>
          </a:prstGeom>
          <a:noFill/>
          <a:ln w="9525">
            <a:solidFill>
              <a:srgbClr val="FF0000"/>
            </a:solidFill>
            <a:prstDash val="dash"/>
            <a:round/>
            <a:headEnd type="stealth" w="med" len="med"/>
            <a:tailEnd type="stealth" w="med" len="med"/>
          </a:ln>
        </p:spPr>
      </p:cxnSp>
      <p:cxnSp>
        <p:nvCxnSpPr>
          <p:cNvPr id="43059" name="AutoShape 146"/>
          <p:cNvCxnSpPr>
            <a:cxnSpLocks noChangeShapeType="1"/>
          </p:cNvCxnSpPr>
          <p:nvPr/>
        </p:nvCxnSpPr>
        <p:spPr bwMode="auto">
          <a:xfrm>
            <a:off x="4038600" y="2006600"/>
            <a:ext cx="0" cy="1346200"/>
          </a:xfrm>
          <a:prstGeom prst="straightConnector1">
            <a:avLst/>
          </a:prstGeom>
          <a:noFill/>
          <a:ln w="9525">
            <a:solidFill>
              <a:srgbClr val="FF0000"/>
            </a:solidFill>
            <a:prstDash val="dash"/>
            <a:round/>
            <a:headEnd/>
            <a:tailEnd type="none" w="sm" len="sm"/>
          </a:ln>
        </p:spPr>
      </p:cxnSp>
      <p:cxnSp>
        <p:nvCxnSpPr>
          <p:cNvPr id="43060" name="AutoShape 145"/>
          <p:cNvCxnSpPr>
            <a:cxnSpLocks noChangeShapeType="1"/>
          </p:cNvCxnSpPr>
          <p:nvPr/>
        </p:nvCxnSpPr>
        <p:spPr bwMode="auto">
          <a:xfrm flipH="1">
            <a:off x="3814763" y="3352800"/>
            <a:ext cx="223837" cy="3175"/>
          </a:xfrm>
          <a:prstGeom prst="straightConnector1">
            <a:avLst/>
          </a:prstGeom>
          <a:noFill/>
          <a:ln w="9525">
            <a:solidFill>
              <a:srgbClr val="FF0000"/>
            </a:solidFill>
            <a:prstDash val="dash"/>
            <a:round/>
            <a:headEnd/>
            <a:tailEnd type="stealth" w="med" len="med"/>
          </a:ln>
        </p:spPr>
      </p:cxnSp>
      <p:cxnSp>
        <p:nvCxnSpPr>
          <p:cNvPr id="43061" name="AutoShape 154"/>
          <p:cNvCxnSpPr>
            <a:cxnSpLocks noChangeShapeType="1"/>
          </p:cNvCxnSpPr>
          <p:nvPr/>
        </p:nvCxnSpPr>
        <p:spPr bwMode="auto">
          <a:xfrm rot="10800000" flipV="1">
            <a:off x="4038600" y="1981200"/>
            <a:ext cx="838200" cy="0"/>
          </a:xfrm>
          <a:prstGeom prst="straightConnector1">
            <a:avLst/>
          </a:prstGeom>
          <a:noFill/>
          <a:ln w="9525">
            <a:solidFill>
              <a:srgbClr val="FF0000"/>
            </a:solidFill>
            <a:prstDash val="dash"/>
            <a:round/>
            <a:headEnd/>
            <a:tailEnd/>
          </a:ln>
        </p:spPr>
      </p:cxnSp>
      <p:sp>
        <p:nvSpPr>
          <p:cNvPr id="43062" name="Text Box 155"/>
          <p:cNvSpPr txBox="1">
            <a:spLocks noChangeArrowheads="1"/>
          </p:cNvSpPr>
          <p:nvPr/>
        </p:nvSpPr>
        <p:spPr bwMode="auto">
          <a:xfrm>
            <a:off x="4648200" y="3886200"/>
            <a:ext cx="1295400" cy="315913"/>
          </a:xfrm>
          <a:prstGeom prst="rect">
            <a:avLst/>
          </a:prstGeom>
          <a:noFill/>
          <a:ln w="9525">
            <a:noFill/>
            <a:miter lim="800000"/>
            <a:headEnd/>
            <a:tailEnd/>
          </a:ln>
        </p:spPr>
        <p:txBody>
          <a:bodyPr/>
          <a:lstStyle/>
          <a:p>
            <a:pPr algn="ctr">
              <a:spcAft>
                <a:spcPts val="1000"/>
              </a:spcAft>
            </a:pPr>
            <a:r>
              <a:rPr lang="en-US" sz="1200">
                <a:latin typeface="Calibri" pitchFamily="34" charset="0"/>
              </a:rPr>
              <a:t>Area 2</a:t>
            </a:r>
            <a:endParaRPr lang="en-US"/>
          </a:p>
        </p:txBody>
      </p:sp>
      <p:sp>
        <p:nvSpPr>
          <p:cNvPr id="43063" name="Text Box 155"/>
          <p:cNvSpPr txBox="1">
            <a:spLocks noChangeArrowheads="1"/>
          </p:cNvSpPr>
          <p:nvPr/>
        </p:nvSpPr>
        <p:spPr bwMode="auto">
          <a:xfrm>
            <a:off x="1524000" y="3810000"/>
            <a:ext cx="1295400" cy="315913"/>
          </a:xfrm>
          <a:prstGeom prst="rect">
            <a:avLst/>
          </a:prstGeom>
          <a:noFill/>
          <a:ln w="9525">
            <a:noFill/>
            <a:miter lim="800000"/>
            <a:headEnd/>
            <a:tailEnd/>
          </a:ln>
        </p:spPr>
        <p:txBody>
          <a:bodyPr/>
          <a:lstStyle/>
          <a:p>
            <a:pPr algn="ctr">
              <a:spcAft>
                <a:spcPts val="1000"/>
              </a:spcAft>
            </a:pPr>
            <a:r>
              <a:rPr lang="en-US" sz="1200">
                <a:latin typeface="Calibri" pitchFamily="34" charset="0"/>
              </a:rPr>
              <a:t>Area 1</a:t>
            </a:r>
            <a:endParaRPr lang="en-US"/>
          </a:p>
        </p:txBody>
      </p:sp>
      <p:sp>
        <p:nvSpPr>
          <p:cNvPr id="43064" name="Text Box 155"/>
          <p:cNvSpPr txBox="1">
            <a:spLocks noChangeArrowheads="1"/>
          </p:cNvSpPr>
          <p:nvPr/>
        </p:nvSpPr>
        <p:spPr bwMode="auto">
          <a:xfrm>
            <a:off x="3505200" y="3581400"/>
            <a:ext cx="914400" cy="315913"/>
          </a:xfrm>
          <a:prstGeom prst="rect">
            <a:avLst/>
          </a:prstGeom>
          <a:noFill/>
          <a:ln w="9525">
            <a:noFill/>
            <a:miter lim="800000"/>
            <a:headEnd/>
            <a:tailEnd/>
          </a:ln>
        </p:spPr>
        <p:txBody>
          <a:bodyPr/>
          <a:lstStyle/>
          <a:p>
            <a:pPr algn="ctr">
              <a:spcAft>
                <a:spcPts val="1000"/>
              </a:spcAft>
            </a:pPr>
            <a:r>
              <a:rPr lang="en-US" sz="1200" b="0">
                <a:latin typeface="Calibri" pitchFamily="34" charset="0"/>
              </a:rPr>
              <a:t>Inverter 1</a:t>
            </a:r>
            <a:endParaRPr lang="en-US" b="0"/>
          </a:p>
        </p:txBody>
      </p:sp>
      <p:sp>
        <p:nvSpPr>
          <p:cNvPr id="43065" name="Text Box 155"/>
          <p:cNvSpPr txBox="1">
            <a:spLocks noChangeArrowheads="1"/>
          </p:cNvSpPr>
          <p:nvPr/>
        </p:nvSpPr>
        <p:spPr bwMode="auto">
          <a:xfrm>
            <a:off x="4572000" y="3581400"/>
            <a:ext cx="914400" cy="315913"/>
          </a:xfrm>
          <a:prstGeom prst="rect">
            <a:avLst/>
          </a:prstGeom>
          <a:noFill/>
          <a:ln w="9525">
            <a:noFill/>
            <a:miter lim="800000"/>
            <a:headEnd/>
            <a:tailEnd/>
          </a:ln>
        </p:spPr>
        <p:txBody>
          <a:bodyPr/>
          <a:lstStyle/>
          <a:p>
            <a:pPr algn="ctr">
              <a:spcAft>
                <a:spcPts val="1000"/>
              </a:spcAft>
            </a:pPr>
            <a:r>
              <a:rPr lang="en-US" sz="1200" b="0">
                <a:latin typeface="Calibri" pitchFamily="34" charset="0"/>
              </a:rPr>
              <a:t>Inverter 3</a:t>
            </a:r>
            <a:endParaRPr lang="en-US" b="0"/>
          </a:p>
        </p:txBody>
      </p:sp>
      <p:sp>
        <p:nvSpPr>
          <p:cNvPr id="43066" name="Text Box 155"/>
          <p:cNvSpPr txBox="1">
            <a:spLocks noChangeArrowheads="1"/>
          </p:cNvSpPr>
          <p:nvPr/>
        </p:nvSpPr>
        <p:spPr bwMode="auto">
          <a:xfrm>
            <a:off x="3352800" y="4267200"/>
            <a:ext cx="914400" cy="315913"/>
          </a:xfrm>
          <a:prstGeom prst="rect">
            <a:avLst/>
          </a:prstGeom>
          <a:noFill/>
          <a:ln w="9525">
            <a:noFill/>
            <a:miter lim="800000"/>
            <a:headEnd/>
            <a:tailEnd/>
          </a:ln>
        </p:spPr>
        <p:txBody>
          <a:bodyPr/>
          <a:lstStyle/>
          <a:p>
            <a:pPr algn="ctr">
              <a:spcAft>
                <a:spcPts val="1000"/>
              </a:spcAft>
            </a:pPr>
            <a:r>
              <a:rPr lang="en-US" sz="1200" b="0">
                <a:latin typeface="Calibri" pitchFamily="34" charset="0"/>
              </a:rPr>
              <a:t>Inverter 2</a:t>
            </a:r>
            <a:endParaRPr lang="en-US" b="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Part IV – Laboratory set-up</a:t>
            </a:r>
          </a:p>
        </p:txBody>
      </p:sp>
      <p:sp>
        <p:nvSpPr>
          <p:cNvPr id="49158" name="Content Placeholder 2"/>
          <p:cNvSpPr>
            <a:spLocks noGrp="1"/>
          </p:cNvSpPr>
          <p:nvPr>
            <p:ph idx="1"/>
          </p:nvPr>
        </p:nvSpPr>
        <p:spPr>
          <a:xfrm>
            <a:off x="533400" y="1320798"/>
            <a:ext cx="8151813" cy="4876800"/>
          </a:xfrm>
        </p:spPr>
        <p:txBody>
          <a:bodyPr/>
          <a:lstStyle/>
          <a:p>
            <a:r>
              <a:rPr lang="en-US" sz="2000" dirty="0" smtClean="0"/>
              <a:t>Case Study – MAS interaction: Active power flow through inverters</a:t>
            </a:r>
          </a:p>
          <a:p>
            <a:pPr lvl="1">
              <a:buFont typeface="Arial" pitchFamily="34" charset="0"/>
              <a:buChar char="–"/>
            </a:pPr>
            <a:endParaRPr lang="en-US" sz="1800" b="0" dirty="0" smtClean="0"/>
          </a:p>
          <a:p>
            <a:pPr lvl="1">
              <a:buFont typeface="Arial" pitchFamily="34" charset="0"/>
              <a:buChar char="–"/>
            </a:pPr>
            <a:endParaRPr lang="en-US" sz="1800" dirty="0" smtClean="0"/>
          </a:p>
          <a:p>
            <a:pPr lvl="1"/>
            <a:endParaRPr lang="en-US" sz="1600" dirty="0" smtClean="0">
              <a:solidFill>
                <a:srgbClr val="FF0000"/>
              </a:solidFill>
            </a:endParaRPr>
          </a:p>
          <a:p>
            <a:pPr lvl="1"/>
            <a:endParaRPr lang="en-US" sz="1600" dirty="0" smtClean="0">
              <a:solidFill>
                <a:srgbClr val="FF0000"/>
              </a:solidFill>
            </a:endParaRPr>
          </a:p>
        </p:txBody>
      </p:sp>
      <p:pic>
        <p:nvPicPr>
          <p:cNvPr id="49159" name="Picture 2"/>
          <p:cNvPicPr>
            <a:picLocks noChangeAspect="1" noChangeArrowheads="1"/>
          </p:cNvPicPr>
          <p:nvPr/>
        </p:nvPicPr>
        <p:blipFill>
          <a:blip r:embed="rId3"/>
          <a:srcRect/>
          <a:stretch>
            <a:fillRect/>
          </a:stretch>
        </p:blipFill>
        <p:spPr bwMode="auto">
          <a:xfrm>
            <a:off x="1981200" y="1600200"/>
            <a:ext cx="4792663" cy="1603375"/>
          </a:xfrm>
          <a:prstGeom prst="rect">
            <a:avLst/>
          </a:prstGeom>
          <a:noFill/>
          <a:ln w="9525">
            <a:noFill/>
            <a:miter lim="800000"/>
            <a:headEnd/>
            <a:tailEnd/>
          </a:ln>
        </p:spPr>
      </p:pic>
      <p:pic>
        <p:nvPicPr>
          <p:cNvPr id="49160" name="Picture 3"/>
          <p:cNvPicPr>
            <a:picLocks noChangeAspect="1" noChangeArrowheads="1"/>
          </p:cNvPicPr>
          <p:nvPr/>
        </p:nvPicPr>
        <p:blipFill>
          <a:blip r:embed="rId4"/>
          <a:srcRect/>
          <a:stretch>
            <a:fillRect/>
          </a:stretch>
        </p:blipFill>
        <p:spPr bwMode="auto">
          <a:xfrm>
            <a:off x="1981200" y="3044825"/>
            <a:ext cx="4792663" cy="1603375"/>
          </a:xfrm>
          <a:prstGeom prst="rect">
            <a:avLst/>
          </a:prstGeom>
          <a:noFill/>
          <a:ln w="9525">
            <a:noFill/>
            <a:miter lim="800000"/>
            <a:headEnd/>
            <a:tailEnd/>
          </a:ln>
        </p:spPr>
      </p:pic>
      <p:pic>
        <p:nvPicPr>
          <p:cNvPr id="49161" name="Picture 4"/>
          <p:cNvPicPr>
            <a:picLocks noChangeAspect="1" noChangeArrowheads="1"/>
          </p:cNvPicPr>
          <p:nvPr/>
        </p:nvPicPr>
        <p:blipFill>
          <a:blip r:embed="rId5"/>
          <a:srcRect/>
          <a:stretch>
            <a:fillRect/>
          </a:stretch>
        </p:blipFill>
        <p:spPr bwMode="auto">
          <a:xfrm>
            <a:off x="1981200" y="4492625"/>
            <a:ext cx="4792663" cy="1603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54</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sp>
        <p:nvSpPr>
          <p:cNvPr id="4"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Other Examples: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Virtual Inertia</a:t>
            </a:r>
          </a:p>
        </p:txBody>
      </p:sp>
      <p:pic>
        <p:nvPicPr>
          <p:cNvPr id="163841" name="Picture 1"/>
          <p:cNvPicPr>
            <a:picLocks noChangeAspect="1" noChangeArrowheads="1"/>
          </p:cNvPicPr>
          <p:nvPr/>
        </p:nvPicPr>
        <p:blipFill>
          <a:blip r:embed="rId3"/>
          <a:srcRect/>
          <a:stretch>
            <a:fillRect/>
          </a:stretch>
        </p:blipFill>
        <p:spPr bwMode="auto">
          <a:xfrm>
            <a:off x="781050" y="1847850"/>
            <a:ext cx="8160152" cy="35814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55</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75106" name="Picture 2" descr="Triphase_converter"/>
          <p:cNvPicPr>
            <a:picLocks noChangeAspect="1" noChangeArrowheads="1"/>
          </p:cNvPicPr>
          <p:nvPr/>
        </p:nvPicPr>
        <p:blipFill>
          <a:blip r:embed="rId3" cstate="print"/>
          <a:srcRect/>
          <a:stretch>
            <a:fillRect/>
          </a:stretch>
        </p:blipFill>
        <p:spPr bwMode="auto">
          <a:xfrm>
            <a:off x="2724150" y="1390650"/>
            <a:ext cx="3743325" cy="2816080"/>
          </a:xfrm>
          <a:prstGeom prst="rect">
            <a:avLst/>
          </a:prstGeom>
          <a:noFill/>
          <a:ln w="9525">
            <a:noFill/>
            <a:miter lim="800000"/>
            <a:headEnd/>
            <a:tailEnd/>
          </a:ln>
        </p:spPr>
      </p:pic>
      <p:pic>
        <p:nvPicPr>
          <p:cNvPr id="175107" name="Picture 3"/>
          <p:cNvPicPr>
            <a:picLocks noChangeAspect="1" noChangeArrowheads="1"/>
          </p:cNvPicPr>
          <p:nvPr/>
        </p:nvPicPr>
        <p:blipFill>
          <a:blip r:embed="rId4"/>
          <a:srcRect/>
          <a:stretch>
            <a:fillRect/>
          </a:stretch>
        </p:blipFill>
        <p:spPr bwMode="auto">
          <a:xfrm>
            <a:off x="1047750" y="4457700"/>
            <a:ext cx="7639050" cy="2114550"/>
          </a:xfrm>
          <a:prstGeom prst="rect">
            <a:avLst/>
          </a:prstGeom>
          <a:noFill/>
          <a:ln w="9525">
            <a:noFill/>
            <a:miter lim="800000"/>
            <a:headEnd/>
            <a:tailEnd/>
          </a:ln>
        </p:spPr>
      </p:pic>
      <p:sp>
        <p:nvSpPr>
          <p:cNvPr id="6"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Other Examples: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Virtual Inertia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56</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76133" name="Picture 5"/>
          <p:cNvPicPr>
            <a:picLocks noChangeAspect="1" noChangeArrowheads="1"/>
          </p:cNvPicPr>
          <p:nvPr/>
        </p:nvPicPr>
        <p:blipFill>
          <a:blip r:embed="rId3"/>
          <a:srcRect/>
          <a:stretch>
            <a:fillRect/>
          </a:stretch>
        </p:blipFill>
        <p:spPr bwMode="auto">
          <a:xfrm>
            <a:off x="647700" y="1123950"/>
            <a:ext cx="8028802" cy="4465639"/>
          </a:xfrm>
          <a:prstGeom prst="rect">
            <a:avLst/>
          </a:prstGeom>
          <a:noFill/>
        </p:spPr>
      </p:pic>
      <p:pic>
        <p:nvPicPr>
          <p:cNvPr id="176135" name="Picture 7"/>
          <p:cNvPicPr>
            <a:picLocks noChangeAspect="1" noChangeArrowheads="1"/>
          </p:cNvPicPr>
          <p:nvPr/>
        </p:nvPicPr>
        <p:blipFill>
          <a:blip r:embed="rId4"/>
          <a:srcRect/>
          <a:stretch>
            <a:fillRect/>
          </a:stretch>
        </p:blipFill>
        <p:spPr bwMode="auto">
          <a:xfrm>
            <a:off x="6076950" y="3487556"/>
            <a:ext cx="2800350" cy="2242786"/>
          </a:xfrm>
          <a:prstGeom prst="rect">
            <a:avLst/>
          </a:prstGeom>
          <a:noFill/>
          <a:ln w="9525">
            <a:noFill/>
            <a:miter lim="800000"/>
            <a:headEnd/>
            <a:tailEnd/>
          </a:ln>
        </p:spPr>
      </p:pic>
      <p:pic>
        <p:nvPicPr>
          <p:cNvPr id="176136" name="Picture 8"/>
          <p:cNvPicPr>
            <a:picLocks noChangeAspect="1" noChangeArrowheads="1"/>
          </p:cNvPicPr>
          <p:nvPr/>
        </p:nvPicPr>
        <p:blipFill>
          <a:blip r:embed="rId5"/>
          <a:srcRect/>
          <a:stretch>
            <a:fillRect/>
          </a:stretch>
        </p:blipFill>
        <p:spPr bwMode="auto">
          <a:xfrm>
            <a:off x="-304800" y="2891524"/>
            <a:ext cx="3276600" cy="2461525"/>
          </a:xfrm>
          <a:prstGeom prst="rect">
            <a:avLst/>
          </a:prstGeom>
          <a:noFill/>
          <a:ln w="9525">
            <a:noFill/>
            <a:miter lim="800000"/>
            <a:headEnd/>
            <a:tailEnd/>
          </a:ln>
        </p:spPr>
      </p:pic>
      <p:sp>
        <p:nvSpPr>
          <p:cNvPr id="11"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Other Examples: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Virtual Inertia</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57</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sp>
        <p:nvSpPr>
          <p:cNvPr id="4"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Other Examples: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Power Quality Intelligent Inverters</a:t>
            </a:r>
          </a:p>
        </p:txBody>
      </p:sp>
      <p:pic>
        <p:nvPicPr>
          <p:cNvPr id="5" name="Afbeelding 425"/>
          <p:cNvPicPr/>
          <p:nvPr/>
        </p:nvPicPr>
        <p:blipFill>
          <a:blip r:embed="rId3" cstate="print"/>
          <a:srcRect/>
          <a:stretch>
            <a:fillRect/>
          </a:stretch>
        </p:blipFill>
        <p:spPr bwMode="auto">
          <a:xfrm>
            <a:off x="666750" y="1581150"/>
            <a:ext cx="7810500" cy="451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The</a:t>
            </a:r>
            <a:r>
              <a:rPr lang="pt-BR" dirty="0" smtClean="0"/>
              <a:t> </a:t>
            </a:r>
            <a:r>
              <a:rPr lang="pt-BR" dirty="0" err="1" smtClean="0"/>
              <a:t>majory</a:t>
            </a:r>
            <a:r>
              <a:rPr lang="pt-BR" dirty="0" smtClean="0"/>
              <a:t> </a:t>
            </a:r>
            <a:r>
              <a:rPr lang="pt-BR" dirty="0" err="1" smtClean="0"/>
              <a:t>of</a:t>
            </a:r>
            <a:r>
              <a:rPr lang="pt-BR" dirty="0" smtClean="0"/>
              <a:t> </a:t>
            </a:r>
            <a:r>
              <a:rPr lang="pt-BR" dirty="0" err="1" smtClean="0"/>
              <a:t>implications</a:t>
            </a:r>
            <a:r>
              <a:rPr lang="pt-BR" dirty="0" smtClean="0"/>
              <a:t> are </a:t>
            </a:r>
            <a:r>
              <a:rPr lang="pt-BR" dirty="0" err="1" smtClean="0"/>
              <a:t>related</a:t>
            </a:r>
            <a:r>
              <a:rPr lang="pt-BR" dirty="0" smtClean="0"/>
              <a:t> </a:t>
            </a:r>
            <a:r>
              <a:rPr lang="pt-BR" dirty="0" smtClean="0"/>
              <a:t>to:</a:t>
            </a:r>
            <a:endParaRPr lang="pt-BR" dirty="0" smtClean="0"/>
          </a:p>
          <a:p>
            <a:pPr>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r>
              <a:rPr lang="pt-BR" dirty="0" smtClean="0"/>
              <a:t> </a:t>
            </a:r>
            <a:r>
              <a:rPr lang="en-US" dirty="0" smtClean="0"/>
              <a:t>Active and reactive energy flows paradigm</a:t>
            </a:r>
            <a:r>
              <a:rPr lang="pt-BR" dirty="0" smtClean="0"/>
              <a:t>; </a:t>
            </a:r>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r>
              <a:rPr lang="pt-BR" dirty="0" smtClean="0"/>
              <a:t> DG </a:t>
            </a:r>
            <a:r>
              <a:rPr lang="pt-BR" dirty="0" err="1" smtClean="0"/>
              <a:t>interconnections</a:t>
            </a:r>
            <a:r>
              <a:rPr lang="pt-BR" dirty="0" smtClean="0"/>
              <a:t> </a:t>
            </a:r>
            <a:r>
              <a:rPr lang="pt-BR" dirty="0" err="1" smtClean="0"/>
              <a:t>and</a:t>
            </a:r>
            <a:r>
              <a:rPr lang="pt-BR" dirty="0" smtClean="0"/>
              <a:t> </a:t>
            </a:r>
            <a:r>
              <a:rPr lang="pt-BR" dirty="0" err="1" smtClean="0"/>
              <a:t>Islanding</a:t>
            </a:r>
            <a:r>
              <a:rPr lang="pt-BR" dirty="0" smtClean="0"/>
              <a:t>;</a:t>
            </a:r>
          </a:p>
          <a:p>
            <a:pPr lvl="1">
              <a:buClr>
                <a:schemeClr val="bg1">
                  <a:lumMod val="50000"/>
                </a:schemeClr>
              </a:buClr>
              <a:buFontTx/>
              <a:buNone/>
              <a:defRPr/>
            </a:pPr>
            <a:endParaRPr lang="pt-BR" dirty="0" smtClean="0"/>
          </a:p>
        </p:txBody>
      </p:sp>
      <p:sp>
        <p:nvSpPr>
          <p:cNvPr id="7"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a:solidFill>
                  <a:schemeClr val="tx2"/>
                </a:solidFill>
                <a:effectLst>
                  <a:outerShdw blurRad="38100" dist="38100" dir="2700000" algn="tl">
                    <a:srgbClr val="C0C0C0"/>
                  </a:outerShdw>
                </a:effectLst>
                <a:latin typeface="+mj-lt"/>
                <a:ea typeface="+mj-ea"/>
                <a:cs typeface="+mj-cs"/>
              </a:rPr>
              <a:t>The Main </a:t>
            </a:r>
            <a:r>
              <a:rPr lang="en-US" sz="3000" b="1" kern="0" dirty="0" smtClean="0">
                <a:solidFill>
                  <a:schemeClr val="tx2"/>
                </a:solidFill>
                <a:effectLst>
                  <a:outerShdw blurRad="38100" dist="38100" dir="2700000" algn="tl">
                    <a:srgbClr val="C0C0C0"/>
                  </a:outerShdw>
                </a:effectLst>
                <a:latin typeface="+mj-lt"/>
                <a:ea typeface="+mj-ea"/>
                <a:cs typeface="+mj-cs"/>
              </a:rPr>
              <a:t>Technical Issues </a:t>
            </a:r>
            <a:r>
              <a:rPr lang="en-US" sz="3000" b="1" kern="0" dirty="0">
                <a:solidFill>
                  <a:schemeClr val="tx2"/>
                </a:solidFill>
                <a:effectLst>
                  <a:outerShdw blurRad="38100" dist="38100" dir="2700000" algn="tl">
                    <a:srgbClr val="C0C0C0"/>
                  </a:outerShdw>
                </a:effectLst>
                <a:latin typeface="+mj-lt"/>
                <a:ea typeface="+mj-ea"/>
                <a:cs typeface="+mj-cs"/>
              </a:rPr>
              <a:t>affected by </a:t>
            </a:r>
            <a:r>
              <a:rPr lang="en-US" sz="3000" b="1" kern="0" dirty="0" smtClean="0">
                <a:solidFill>
                  <a:schemeClr val="tx2"/>
                </a:solidFill>
                <a:effectLst>
                  <a:outerShdw blurRad="38100" dist="38100" dir="2700000" algn="tl">
                    <a:srgbClr val="C0C0C0"/>
                  </a:outerShdw>
                </a:effectLst>
                <a:latin typeface="+mj-lt"/>
                <a:ea typeface="+mj-ea"/>
                <a:cs typeface="+mj-cs"/>
              </a:rPr>
              <a:t>       MG-DG-DER-RES </a:t>
            </a:r>
            <a:r>
              <a:rPr lang="en-US" sz="3000" b="1" kern="0" dirty="0">
                <a:solidFill>
                  <a:schemeClr val="tx2"/>
                </a:solidFill>
                <a:effectLst>
                  <a:outerShdw blurRad="38100" dist="38100" dir="2700000" algn="tl">
                    <a:srgbClr val="C0C0C0"/>
                  </a:outerShdw>
                </a:effectLst>
                <a:latin typeface="+mj-lt"/>
                <a:ea typeface="+mj-ea"/>
                <a:cs typeface="+mj-cs"/>
              </a:rPr>
              <a:t>(Smart Grids)</a:t>
            </a:r>
          </a:p>
        </p:txBody>
      </p:sp>
      <p:sp>
        <p:nvSpPr>
          <p:cNvPr id="9" name="Retângulo 8"/>
          <p:cNvSpPr/>
          <p:nvPr/>
        </p:nvSpPr>
        <p:spPr>
          <a:xfrm>
            <a:off x="1143000" y="2817813"/>
            <a:ext cx="7962900" cy="831850"/>
          </a:xfrm>
          <a:prstGeom prst="rect">
            <a:avLst/>
          </a:prstGeom>
        </p:spPr>
        <p:txBody>
          <a:bodyPr>
            <a:spAutoFit/>
          </a:bodyPr>
          <a:lstStyle/>
          <a:p>
            <a:pPr marL="3175" lvl="1" indent="-3175" algn="just">
              <a:buClr>
                <a:schemeClr val="bg1">
                  <a:lumMod val="50000"/>
                </a:schemeClr>
              </a:buClr>
              <a:defRPr/>
            </a:pPr>
            <a:r>
              <a:rPr lang="pt-BR" sz="2400" dirty="0" err="1">
                <a:solidFill>
                  <a:schemeClr val="accent2">
                    <a:lumMod val="75000"/>
                  </a:schemeClr>
                </a:solidFill>
              </a:rPr>
              <a:t>This</a:t>
            </a:r>
            <a:r>
              <a:rPr lang="pt-BR" sz="2400" dirty="0">
                <a:solidFill>
                  <a:schemeClr val="accent2">
                    <a:lumMod val="75000"/>
                  </a:schemeClr>
                </a:solidFill>
              </a:rPr>
              <a:t> is </a:t>
            </a:r>
            <a:r>
              <a:rPr lang="pt-BR" sz="2400" dirty="0" smtClean="0">
                <a:solidFill>
                  <a:schemeClr val="accent2">
                    <a:lumMod val="75000"/>
                  </a:schemeClr>
                </a:solidFill>
              </a:rPr>
              <a:t>a </a:t>
            </a:r>
            <a:r>
              <a:rPr lang="pt-BR" sz="2400" dirty="0" err="1" smtClean="0">
                <a:solidFill>
                  <a:schemeClr val="accent2">
                    <a:lumMod val="75000"/>
                  </a:schemeClr>
                </a:solidFill>
              </a:rPr>
              <a:t>new</a:t>
            </a:r>
            <a:r>
              <a:rPr lang="pt-BR" sz="2400" dirty="0" smtClean="0">
                <a:solidFill>
                  <a:schemeClr val="accent2">
                    <a:lumMod val="75000"/>
                  </a:schemeClr>
                </a:solidFill>
              </a:rPr>
              <a:t> </a:t>
            </a:r>
            <a:r>
              <a:rPr lang="pt-BR" sz="2400" dirty="0" err="1" smtClean="0">
                <a:solidFill>
                  <a:schemeClr val="accent2">
                    <a:lumMod val="75000"/>
                  </a:schemeClr>
                </a:solidFill>
              </a:rPr>
              <a:t>issue</a:t>
            </a:r>
            <a:r>
              <a:rPr lang="pt-BR" sz="2400" dirty="0" smtClean="0">
                <a:solidFill>
                  <a:schemeClr val="accent2">
                    <a:lumMod val="75000"/>
                  </a:schemeClr>
                </a:solidFill>
              </a:rPr>
              <a:t> </a:t>
            </a:r>
            <a:r>
              <a:rPr lang="pt-BR" sz="2400" dirty="0" err="1">
                <a:solidFill>
                  <a:schemeClr val="accent2">
                    <a:lumMod val="75000"/>
                  </a:schemeClr>
                </a:solidFill>
              </a:rPr>
              <a:t>and</a:t>
            </a:r>
            <a:r>
              <a:rPr lang="pt-BR" sz="2400" dirty="0">
                <a:solidFill>
                  <a:schemeClr val="accent2">
                    <a:lumMod val="75000"/>
                  </a:schemeClr>
                </a:solidFill>
              </a:rPr>
              <a:t> </a:t>
            </a:r>
            <a:r>
              <a:rPr lang="pt-BR" sz="2400" dirty="0" err="1">
                <a:solidFill>
                  <a:schemeClr val="accent2">
                    <a:lumMod val="75000"/>
                  </a:schemeClr>
                </a:solidFill>
              </a:rPr>
              <a:t>the</a:t>
            </a:r>
            <a:r>
              <a:rPr lang="pt-BR" sz="2400" dirty="0">
                <a:solidFill>
                  <a:schemeClr val="accent2">
                    <a:lumMod val="75000"/>
                  </a:schemeClr>
                </a:solidFill>
              </a:rPr>
              <a:t> </a:t>
            </a:r>
            <a:r>
              <a:rPr lang="pt-BR" sz="2400" dirty="0" err="1">
                <a:solidFill>
                  <a:schemeClr val="accent2">
                    <a:lumMod val="75000"/>
                  </a:schemeClr>
                </a:solidFill>
              </a:rPr>
              <a:t>problems</a:t>
            </a:r>
            <a:r>
              <a:rPr lang="pt-BR" sz="2400" dirty="0">
                <a:solidFill>
                  <a:schemeClr val="accent2">
                    <a:lumMod val="75000"/>
                  </a:schemeClr>
                </a:solidFill>
              </a:rPr>
              <a:t> </a:t>
            </a:r>
            <a:r>
              <a:rPr lang="pt-BR" sz="2400" dirty="0" err="1">
                <a:solidFill>
                  <a:schemeClr val="accent2">
                    <a:lumMod val="75000"/>
                  </a:schemeClr>
                </a:solidFill>
              </a:rPr>
              <a:t>that</a:t>
            </a:r>
            <a:r>
              <a:rPr lang="pt-BR" sz="2400" dirty="0">
                <a:solidFill>
                  <a:schemeClr val="accent2">
                    <a:lumMod val="75000"/>
                  </a:schemeClr>
                </a:solidFill>
              </a:rPr>
              <a:t> </a:t>
            </a:r>
            <a:r>
              <a:rPr lang="pt-BR" sz="2400" dirty="0" err="1" smtClean="0">
                <a:solidFill>
                  <a:schemeClr val="accent2">
                    <a:lumMod val="75000"/>
                  </a:schemeClr>
                </a:solidFill>
              </a:rPr>
              <a:t>occur</a:t>
            </a:r>
            <a:r>
              <a:rPr lang="pt-BR" sz="2400" dirty="0" smtClean="0">
                <a:solidFill>
                  <a:schemeClr val="accent2">
                    <a:lumMod val="75000"/>
                  </a:schemeClr>
                </a:solidFill>
              </a:rPr>
              <a:t> </a:t>
            </a:r>
            <a:r>
              <a:rPr lang="pt-BR" sz="2400" dirty="0" err="1">
                <a:solidFill>
                  <a:schemeClr val="accent2">
                    <a:lumMod val="75000"/>
                  </a:schemeClr>
                </a:solidFill>
              </a:rPr>
              <a:t>have</a:t>
            </a:r>
            <a:r>
              <a:rPr lang="pt-BR" sz="2400" dirty="0">
                <a:solidFill>
                  <a:schemeClr val="accent2">
                    <a:lumMod val="75000"/>
                  </a:schemeClr>
                </a:solidFill>
              </a:rPr>
              <a:t> </a:t>
            </a:r>
            <a:r>
              <a:rPr lang="pt-BR" sz="2400" dirty="0" err="1">
                <a:solidFill>
                  <a:schemeClr val="accent2">
                    <a:lumMod val="75000"/>
                  </a:schemeClr>
                </a:solidFill>
              </a:rPr>
              <a:t>old</a:t>
            </a:r>
            <a:r>
              <a:rPr lang="pt-BR" sz="2400" dirty="0">
                <a:solidFill>
                  <a:schemeClr val="accent2">
                    <a:lumMod val="75000"/>
                  </a:schemeClr>
                </a:solidFill>
              </a:rPr>
              <a:t> </a:t>
            </a:r>
            <a:r>
              <a:rPr lang="pt-BR" sz="2400" dirty="0" err="1" smtClean="0">
                <a:solidFill>
                  <a:schemeClr val="accent2">
                    <a:lumMod val="75000"/>
                  </a:schemeClr>
                </a:solidFill>
              </a:rPr>
              <a:t>solutions</a:t>
            </a:r>
            <a:r>
              <a:rPr lang="pt-BR" sz="2400" dirty="0" smtClean="0">
                <a:solidFill>
                  <a:schemeClr val="accent2">
                    <a:lumMod val="75000"/>
                  </a:schemeClr>
                </a:solidFill>
              </a:rPr>
              <a:t>, </a:t>
            </a:r>
            <a:r>
              <a:rPr lang="pt-BR" sz="2400" dirty="0" err="1">
                <a:solidFill>
                  <a:schemeClr val="accent2">
                    <a:lumMod val="75000"/>
                  </a:schemeClr>
                </a:solidFill>
              </a:rPr>
              <a:t>generally</a:t>
            </a:r>
            <a:r>
              <a:rPr lang="pt-BR" sz="2400" dirty="0">
                <a:solidFill>
                  <a:schemeClr val="accent2">
                    <a:lumMod val="75000"/>
                  </a:schemeClr>
                </a:solidFill>
              </a:rPr>
              <a:t> timing </a:t>
            </a:r>
            <a:r>
              <a:rPr lang="pt-BR" sz="2400" dirty="0" err="1">
                <a:solidFill>
                  <a:schemeClr val="accent2">
                    <a:lumMod val="75000"/>
                  </a:schemeClr>
                </a:solidFill>
              </a:rPr>
              <a:t>the</a:t>
            </a:r>
            <a:r>
              <a:rPr lang="pt-BR" sz="2400" dirty="0">
                <a:solidFill>
                  <a:schemeClr val="accent2">
                    <a:lumMod val="75000"/>
                  </a:schemeClr>
                </a:solidFill>
              </a:rPr>
              <a:t> </a:t>
            </a:r>
            <a:r>
              <a:rPr lang="pt-BR" sz="2400" dirty="0" err="1">
                <a:solidFill>
                  <a:schemeClr val="accent2">
                    <a:lumMod val="75000"/>
                  </a:schemeClr>
                </a:solidFill>
              </a:rPr>
              <a:t>tripping</a:t>
            </a:r>
            <a:r>
              <a:rPr lang="pt-BR" sz="2400" dirty="0">
                <a:solidFill>
                  <a:schemeClr val="accent2">
                    <a:lumMod val="75000"/>
                  </a:schemeClr>
                </a:solidFill>
              </a:rPr>
              <a:t>.</a:t>
            </a:r>
          </a:p>
        </p:txBody>
      </p:sp>
      <p:sp>
        <p:nvSpPr>
          <p:cNvPr id="10" name="Retângulo 9"/>
          <p:cNvSpPr/>
          <p:nvPr/>
        </p:nvSpPr>
        <p:spPr>
          <a:xfrm>
            <a:off x="1143000" y="4456113"/>
            <a:ext cx="7962900" cy="461962"/>
          </a:xfrm>
          <a:prstGeom prst="rect">
            <a:avLst/>
          </a:prstGeom>
        </p:spPr>
        <p:txBody>
          <a:bodyPr>
            <a:spAutoFit/>
          </a:bodyPr>
          <a:lstStyle/>
          <a:p>
            <a:pPr marL="3175" lvl="1" indent="-3175" algn="just">
              <a:buClr>
                <a:schemeClr val="bg1">
                  <a:lumMod val="50000"/>
                </a:schemeClr>
              </a:buClr>
              <a:defRPr/>
            </a:pPr>
            <a:r>
              <a:rPr lang="pt-BR" sz="2400" dirty="0" err="1" smtClean="0">
                <a:solidFill>
                  <a:schemeClr val="accent2">
                    <a:lumMod val="75000"/>
                  </a:schemeClr>
                </a:solidFill>
              </a:rPr>
              <a:t>Plug-and-play</a:t>
            </a:r>
            <a:r>
              <a:rPr lang="pt-BR" sz="2400" dirty="0" smtClean="0">
                <a:solidFill>
                  <a:schemeClr val="accent2">
                    <a:lumMod val="75000"/>
                  </a:schemeClr>
                </a:solidFill>
              </a:rPr>
              <a:t> </a:t>
            </a:r>
            <a:r>
              <a:rPr lang="pt-BR" sz="2400" dirty="0" err="1">
                <a:solidFill>
                  <a:schemeClr val="accent2">
                    <a:lumMod val="75000"/>
                  </a:schemeClr>
                </a:solidFill>
              </a:rPr>
              <a:t>and</a:t>
            </a:r>
            <a:r>
              <a:rPr lang="pt-BR" sz="2400" dirty="0">
                <a:solidFill>
                  <a:schemeClr val="accent2">
                    <a:lumMod val="75000"/>
                  </a:schemeClr>
                </a:solidFill>
              </a:rPr>
              <a:t> </a:t>
            </a:r>
            <a:r>
              <a:rPr lang="pt-BR" sz="2400" dirty="0" err="1">
                <a:solidFill>
                  <a:schemeClr val="accent2">
                    <a:lumMod val="75000"/>
                  </a:schemeClr>
                </a:solidFill>
              </a:rPr>
              <a:t>peer-to-peer</a:t>
            </a:r>
            <a:r>
              <a:rPr lang="pt-BR" sz="2400" dirty="0">
                <a:solidFill>
                  <a:schemeClr val="accent2">
                    <a:lumMod val="75000"/>
                  </a:schemeClr>
                </a:solidFill>
              </a:rPr>
              <a:t>.</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Engineering Design and Philosophical Questions</a:t>
            </a:r>
            <a:endParaRPr lang="en-US" dirty="0"/>
          </a:p>
        </p:txBody>
      </p:sp>
      <p:pic>
        <p:nvPicPr>
          <p:cNvPr id="193538" name="Picture 2"/>
          <p:cNvPicPr>
            <a:picLocks noChangeAspect="1" noChangeArrowheads="1"/>
          </p:cNvPicPr>
          <p:nvPr/>
        </p:nvPicPr>
        <p:blipFill>
          <a:blip r:embed="rId3" cstate="print"/>
          <a:srcRect/>
          <a:stretch>
            <a:fillRect/>
          </a:stretch>
        </p:blipFill>
        <p:spPr bwMode="auto">
          <a:xfrm>
            <a:off x="0" y="1447800"/>
            <a:ext cx="91440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Voltage</a:t>
            </a:r>
            <a:r>
              <a:rPr lang="pt-BR" dirty="0" smtClean="0"/>
              <a:t> </a:t>
            </a:r>
            <a:r>
              <a:rPr lang="pt-BR" dirty="0" err="1" smtClean="0"/>
              <a:t>Regulation</a:t>
            </a:r>
            <a:endParaRPr lang="pt-BR" dirty="0" smtClean="0"/>
          </a:p>
          <a:p>
            <a:pPr marL="0" indent="0">
              <a:buFontTx/>
              <a:buNone/>
              <a:defRPr/>
            </a:pPr>
            <a:endParaRPr lang="pt-BR" sz="1600" dirty="0"/>
          </a:p>
        </p:txBody>
      </p:sp>
      <p:pic>
        <p:nvPicPr>
          <p:cNvPr id="50180" name="Picture 2"/>
          <p:cNvPicPr>
            <a:picLocks noChangeAspect="1" noChangeArrowheads="1"/>
          </p:cNvPicPr>
          <p:nvPr/>
        </p:nvPicPr>
        <p:blipFill>
          <a:blip r:embed="rId3" cstate="print"/>
          <a:srcRect l="20476" t="13524" r="18571" b="17714"/>
          <a:stretch>
            <a:fillRect/>
          </a:stretch>
        </p:blipFill>
        <p:spPr bwMode="auto">
          <a:xfrm>
            <a:off x="0" y="3259137"/>
            <a:ext cx="5102225" cy="3598863"/>
          </a:xfrm>
          <a:prstGeom prst="rect">
            <a:avLst/>
          </a:prstGeom>
          <a:noFill/>
          <a:ln w="9525">
            <a:noFill/>
            <a:miter lim="800000"/>
            <a:headEnd/>
            <a:tailEnd/>
          </a:ln>
        </p:spPr>
      </p:pic>
      <p:sp>
        <p:nvSpPr>
          <p:cNvPr id="7"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pic>
        <p:nvPicPr>
          <p:cNvPr id="6" name="Picture 3"/>
          <p:cNvPicPr>
            <a:picLocks noChangeAspect="1" noChangeArrowheads="1"/>
          </p:cNvPicPr>
          <p:nvPr/>
        </p:nvPicPr>
        <p:blipFill>
          <a:blip r:embed="rId4" cstate="print"/>
          <a:srcRect l="25000" t="20810" r="22858" b="31381"/>
          <a:stretch>
            <a:fillRect/>
          </a:stretch>
        </p:blipFill>
        <p:spPr bwMode="auto">
          <a:xfrm>
            <a:off x="3759200" y="1279525"/>
            <a:ext cx="5384800" cy="308589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80"/>
                                        </p:tgtEl>
                                        <p:attrNameLst>
                                          <p:attrName>style.visibility</p:attrName>
                                        </p:attrNameLst>
                                      </p:cBhvr>
                                      <p:to>
                                        <p:strVal val="visible"/>
                                      </p:to>
                                    </p:set>
                                    <p:animEffect transition="in" filter="fade">
                                      <p:cBhvr>
                                        <p:cTn id="7" dur="2000"/>
                                        <p:tgtEl>
                                          <p:spTgt spid="501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Voltage</a:t>
            </a:r>
            <a:r>
              <a:rPr lang="pt-BR" dirty="0" smtClean="0"/>
              <a:t> </a:t>
            </a:r>
            <a:r>
              <a:rPr lang="pt-BR" dirty="0" err="1" smtClean="0"/>
              <a:t>Regulation</a:t>
            </a:r>
            <a:endParaRPr lang="pt-BR" dirty="0" smtClean="0"/>
          </a:p>
          <a:p>
            <a:pPr lvl="1">
              <a:buClr>
                <a:schemeClr val="bg1">
                  <a:lumMod val="50000"/>
                </a:schemeClr>
              </a:buClr>
              <a:buFont typeface="Wingdings" pitchFamily="2" charset="2"/>
              <a:buChar char="ü"/>
              <a:defRPr/>
            </a:pPr>
            <a:r>
              <a:rPr lang="en-US" dirty="0" smtClean="0"/>
              <a:t>Distribution-connected PV and wind energy sources in particular can fluctuate considerably and, with high penetration, can lead to noticeable problems, such as the ramp up or down caused by moving clouds.</a:t>
            </a:r>
            <a:endParaRPr lang="pt-BR" dirty="0" smtClean="0"/>
          </a:p>
        </p:txBody>
      </p:sp>
      <p:sp>
        <p:nvSpPr>
          <p:cNvPr id="54275" name="Espaço Reservado para Número de Slide 4"/>
          <p:cNvSpPr>
            <a:spLocks noGrp="1"/>
          </p:cNvSpPr>
          <p:nvPr>
            <p:ph type="sldNum" sz="quarter" idx="11"/>
          </p:nvPr>
        </p:nvSpPr>
        <p:spPr>
          <a:noFill/>
        </p:spPr>
        <p:txBody>
          <a:bodyPr/>
          <a:lstStyle/>
          <a:p>
            <a:r>
              <a:rPr lang="nl-NL" smtClean="0"/>
              <a:t>PAGE </a:t>
            </a:r>
            <a:fld id="{E6769B4B-3267-47BF-8E36-3C7A5D936589}" type="slidenum">
              <a:rPr lang="nl-NL" smtClean="0"/>
              <a:pPr/>
              <a:t>60</a:t>
            </a:fld>
            <a:endParaRPr lang="nl-NL" smtClean="0"/>
          </a:p>
        </p:txBody>
      </p:sp>
      <p:pic>
        <p:nvPicPr>
          <p:cNvPr id="54276" name="Picture 2"/>
          <p:cNvPicPr>
            <a:picLocks noChangeAspect="1" noChangeArrowheads="1"/>
          </p:cNvPicPr>
          <p:nvPr/>
        </p:nvPicPr>
        <p:blipFill>
          <a:blip r:embed="rId3" cstate="print"/>
          <a:srcRect l="12976" t="24380" r="9286" b="13524"/>
          <a:stretch>
            <a:fillRect/>
          </a:stretch>
        </p:blipFill>
        <p:spPr bwMode="auto">
          <a:xfrm>
            <a:off x="539750" y="3568700"/>
            <a:ext cx="5565775" cy="2778125"/>
          </a:xfrm>
          <a:prstGeom prst="rect">
            <a:avLst/>
          </a:prstGeom>
          <a:noFill/>
          <a:ln w="9525">
            <a:noFill/>
            <a:miter lim="800000"/>
            <a:headEnd/>
            <a:tailEnd/>
          </a:ln>
        </p:spPr>
      </p:pic>
      <p:pic>
        <p:nvPicPr>
          <p:cNvPr id="54277" name="Picture 3"/>
          <p:cNvPicPr>
            <a:picLocks noChangeAspect="1" noChangeArrowheads="1"/>
          </p:cNvPicPr>
          <p:nvPr/>
        </p:nvPicPr>
        <p:blipFill>
          <a:blip r:embed="rId4" cstate="print"/>
          <a:srcRect l="28690" t="84428" r="48453" b="11774"/>
          <a:stretch>
            <a:fillRect/>
          </a:stretch>
        </p:blipFill>
        <p:spPr bwMode="auto">
          <a:xfrm>
            <a:off x="6199188" y="4430713"/>
            <a:ext cx="2787650" cy="290512"/>
          </a:xfrm>
          <a:prstGeom prst="rect">
            <a:avLst/>
          </a:prstGeom>
          <a:noFill/>
          <a:ln w="9525">
            <a:noFill/>
            <a:miter lim="800000"/>
            <a:headEnd/>
            <a:tailEnd/>
          </a:ln>
        </p:spPr>
      </p:pic>
      <p:pic>
        <p:nvPicPr>
          <p:cNvPr id="54278" name="Picture 3"/>
          <p:cNvPicPr>
            <a:picLocks noChangeAspect="1" noChangeArrowheads="1"/>
          </p:cNvPicPr>
          <p:nvPr/>
        </p:nvPicPr>
        <p:blipFill>
          <a:blip r:embed="rId4" cstate="print"/>
          <a:srcRect l="51859" t="84644" r="23973" b="11938"/>
          <a:stretch>
            <a:fillRect/>
          </a:stretch>
        </p:blipFill>
        <p:spPr bwMode="auto">
          <a:xfrm>
            <a:off x="6142038" y="4727575"/>
            <a:ext cx="2946400" cy="260350"/>
          </a:xfrm>
          <a:prstGeom prst="rect">
            <a:avLst/>
          </a:prstGeom>
          <a:noFill/>
          <a:ln w="9525">
            <a:noFill/>
            <a:miter lim="800000"/>
            <a:headEnd/>
            <a:tailEnd/>
          </a:ln>
        </p:spPr>
      </p:pic>
      <p:pic>
        <p:nvPicPr>
          <p:cNvPr id="54279" name="Picture 3"/>
          <p:cNvPicPr>
            <a:picLocks noChangeAspect="1" noChangeArrowheads="1"/>
          </p:cNvPicPr>
          <p:nvPr/>
        </p:nvPicPr>
        <p:blipFill>
          <a:blip r:embed="rId4" cstate="print"/>
          <a:srcRect l="76234" t="84644" r="15170" b="11772"/>
          <a:stretch>
            <a:fillRect/>
          </a:stretch>
        </p:blipFill>
        <p:spPr bwMode="auto">
          <a:xfrm>
            <a:off x="6129338" y="4994275"/>
            <a:ext cx="1047750" cy="273050"/>
          </a:xfrm>
          <a:prstGeom prst="rect">
            <a:avLst/>
          </a:prstGeom>
          <a:noFill/>
          <a:ln w="9525">
            <a:noFill/>
            <a:miter lim="800000"/>
            <a:headEnd/>
            <a:tailEnd/>
          </a:ln>
        </p:spPr>
      </p:pic>
      <p:sp>
        <p:nvSpPr>
          <p:cNvPr id="11"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Island</a:t>
            </a:r>
            <a:endParaRPr lang="pt-BR" dirty="0" smtClean="0"/>
          </a:p>
          <a:p>
            <a:pPr lvl="1">
              <a:buClr>
                <a:schemeClr val="bg1">
                  <a:lumMod val="50000"/>
                </a:schemeClr>
              </a:buClr>
              <a:buFont typeface="Wingdings" pitchFamily="2" charset="2"/>
              <a:buChar char="ü"/>
              <a:defRPr/>
            </a:pPr>
            <a:r>
              <a:rPr lang="pt-BR" dirty="0" err="1" smtClean="0"/>
              <a:t>Intentional</a:t>
            </a:r>
            <a:r>
              <a:rPr lang="pt-BR" dirty="0" smtClean="0"/>
              <a:t>;</a:t>
            </a:r>
          </a:p>
          <a:p>
            <a:pPr lvl="1">
              <a:buClr>
                <a:schemeClr val="bg1">
                  <a:lumMod val="50000"/>
                </a:schemeClr>
              </a:buClr>
              <a:buFont typeface="Wingdings" pitchFamily="2" charset="2"/>
              <a:buChar char="ü"/>
              <a:defRPr/>
            </a:pPr>
            <a:r>
              <a:rPr lang="pt-BR" dirty="0" err="1" smtClean="0"/>
              <a:t>Unintentional</a:t>
            </a:r>
            <a:r>
              <a:rPr lang="pt-BR" dirty="0" smtClean="0"/>
              <a:t>. </a:t>
            </a:r>
          </a:p>
        </p:txBody>
      </p:sp>
      <p:sp>
        <p:nvSpPr>
          <p:cNvPr id="56323" name="Espaço Reservado para Número de Slide 4"/>
          <p:cNvSpPr>
            <a:spLocks noGrp="1"/>
          </p:cNvSpPr>
          <p:nvPr>
            <p:ph type="sldNum" sz="quarter" idx="11"/>
          </p:nvPr>
        </p:nvSpPr>
        <p:spPr>
          <a:noFill/>
        </p:spPr>
        <p:txBody>
          <a:bodyPr/>
          <a:lstStyle/>
          <a:p>
            <a:r>
              <a:rPr lang="nl-NL" smtClean="0"/>
              <a:t>PAGE </a:t>
            </a:r>
            <a:fld id="{1495CEE4-FCD5-41D6-9B0B-9C0837A843C0}" type="slidenum">
              <a:rPr lang="nl-NL" smtClean="0"/>
              <a:pPr/>
              <a:t>61</a:t>
            </a:fld>
            <a:endParaRPr lang="nl-NL" smtClean="0"/>
          </a:p>
        </p:txBody>
      </p:sp>
      <p:pic>
        <p:nvPicPr>
          <p:cNvPr id="56324" name="Picture 2"/>
          <p:cNvPicPr>
            <a:picLocks noChangeAspect="1" noChangeArrowheads="1"/>
          </p:cNvPicPr>
          <p:nvPr/>
        </p:nvPicPr>
        <p:blipFill>
          <a:blip r:embed="rId3" cstate="print"/>
          <a:srcRect l="17751" t="21400" r="13126" b="25400"/>
          <a:stretch>
            <a:fillRect/>
          </a:stretch>
        </p:blipFill>
        <p:spPr bwMode="auto">
          <a:xfrm>
            <a:off x="517524" y="2724149"/>
            <a:ext cx="8302625" cy="3994247"/>
          </a:xfrm>
          <a:prstGeom prst="rect">
            <a:avLst/>
          </a:prstGeom>
          <a:noFill/>
          <a:ln w="9525">
            <a:noFill/>
            <a:miter lim="800000"/>
            <a:headEnd/>
            <a:tailEnd/>
          </a:ln>
        </p:spPr>
      </p:pic>
      <p:sp>
        <p:nvSpPr>
          <p:cNvPr id="8"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Protection</a:t>
            </a:r>
            <a:endParaRPr lang="pt-BR" dirty="0" smtClean="0"/>
          </a:p>
          <a:p>
            <a:pPr lvl="1">
              <a:buClr>
                <a:schemeClr val="bg1">
                  <a:lumMod val="50000"/>
                </a:schemeClr>
              </a:buClr>
              <a:buFont typeface="Wingdings" pitchFamily="2" charset="2"/>
              <a:buChar char="ü"/>
              <a:defRPr/>
            </a:pPr>
            <a:r>
              <a:rPr lang="pt-BR" sz="2000" dirty="0" err="1" smtClean="0"/>
              <a:t>Fuse</a:t>
            </a:r>
            <a:r>
              <a:rPr lang="pt-BR" sz="2000" dirty="0" smtClean="0"/>
              <a:t> </a:t>
            </a:r>
            <a:r>
              <a:rPr lang="pt-BR" sz="2000" dirty="0" err="1" smtClean="0"/>
              <a:t>Coordination</a:t>
            </a:r>
            <a:r>
              <a:rPr lang="pt-BR" sz="2000" dirty="0" smtClean="0"/>
              <a:t> (PV </a:t>
            </a:r>
            <a:r>
              <a:rPr lang="pt-BR" sz="2000" dirty="0" err="1" smtClean="0"/>
              <a:t>example</a:t>
            </a:r>
            <a:r>
              <a:rPr lang="pt-BR" sz="2000" dirty="0" smtClean="0"/>
              <a:t>)</a:t>
            </a:r>
            <a:endParaRPr lang="en-US" sz="2000" dirty="0" smtClean="0"/>
          </a:p>
          <a:p>
            <a:pPr marL="0" indent="0">
              <a:buFontTx/>
              <a:buNone/>
              <a:defRPr/>
            </a:pPr>
            <a:endParaRPr lang="pt-BR" sz="1600" dirty="0"/>
          </a:p>
        </p:txBody>
      </p:sp>
      <p:sp>
        <p:nvSpPr>
          <p:cNvPr id="63491" name="Espaço Reservado para Número de Slide 4"/>
          <p:cNvSpPr>
            <a:spLocks noGrp="1"/>
          </p:cNvSpPr>
          <p:nvPr>
            <p:ph type="sldNum" sz="quarter" idx="11"/>
          </p:nvPr>
        </p:nvSpPr>
        <p:spPr>
          <a:noFill/>
        </p:spPr>
        <p:txBody>
          <a:bodyPr/>
          <a:lstStyle/>
          <a:p>
            <a:r>
              <a:rPr lang="nl-NL" smtClean="0"/>
              <a:t>PAGE </a:t>
            </a:r>
            <a:fld id="{9CC40C5C-149E-4C15-824F-3249735A481E}" type="slidenum">
              <a:rPr lang="nl-NL" smtClean="0"/>
              <a:pPr/>
              <a:t>62</a:t>
            </a:fld>
            <a:endParaRPr lang="nl-NL" smtClean="0"/>
          </a:p>
        </p:txBody>
      </p:sp>
      <p:pic>
        <p:nvPicPr>
          <p:cNvPr id="63492" name="Picture 2"/>
          <p:cNvPicPr>
            <a:picLocks noChangeAspect="1" noChangeArrowheads="1"/>
          </p:cNvPicPr>
          <p:nvPr/>
        </p:nvPicPr>
        <p:blipFill>
          <a:blip r:embed="rId3" cstate="print"/>
          <a:srcRect l="27374" t="22200" r="23000" b="35001"/>
          <a:stretch>
            <a:fillRect/>
          </a:stretch>
        </p:blipFill>
        <p:spPr bwMode="auto">
          <a:xfrm>
            <a:off x="914400" y="2544763"/>
            <a:ext cx="7886700" cy="4252734"/>
          </a:xfrm>
          <a:prstGeom prst="rect">
            <a:avLst/>
          </a:prstGeom>
          <a:noFill/>
          <a:ln w="9525">
            <a:noFill/>
            <a:miter lim="800000"/>
            <a:headEnd/>
            <a:tailEnd/>
          </a:ln>
        </p:spPr>
      </p:pic>
      <p:sp>
        <p:nvSpPr>
          <p:cNvPr id="8"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pt-BR" dirty="0" err="1" smtClean="0"/>
              <a:t>Harmonics</a:t>
            </a:r>
            <a:endParaRPr lang="pt-BR" dirty="0" smtClean="0"/>
          </a:p>
          <a:p>
            <a:pPr marL="1588" indent="-1588">
              <a:buFontTx/>
              <a:buNone/>
              <a:defRPr/>
            </a:pPr>
            <a:r>
              <a:rPr lang="en-US" sz="1800" dirty="0" smtClean="0"/>
              <a:t>To the high amount installed DG-inverters, the interaction between inverters harmonic currents and background harmonic voltage multiplied by the resonant behavior of the grid and loads harmonic distortion became significant</a:t>
            </a:r>
            <a:endParaRPr lang="pt-BR" sz="1800" dirty="0" smtClean="0"/>
          </a:p>
          <a:p>
            <a:pPr>
              <a:buFontTx/>
              <a:buNone/>
              <a:defRPr/>
            </a:pPr>
            <a:endParaRPr lang="pt-BR" dirty="0" smtClean="0"/>
          </a:p>
        </p:txBody>
      </p:sp>
      <p:sp>
        <p:nvSpPr>
          <p:cNvPr id="65539" name="Espaço Reservado para Número de Slide 4"/>
          <p:cNvSpPr>
            <a:spLocks noGrp="1"/>
          </p:cNvSpPr>
          <p:nvPr>
            <p:ph type="sldNum" sz="quarter" idx="11"/>
          </p:nvPr>
        </p:nvSpPr>
        <p:spPr>
          <a:noFill/>
        </p:spPr>
        <p:txBody>
          <a:bodyPr/>
          <a:lstStyle/>
          <a:p>
            <a:r>
              <a:rPr lang="nl-NL" smtClean="0"/>
              <a:t>PAGE </a:t>
            </a:r>
            <a:fld id="{220791D9-0138-4220-9C2F-E6F75DEA82C7}" type="slidenum">
              <a:rPr lang="nl-NL" smtClean="0"/>
              <a:pPr/>
              <a:t>63</a:t>
            </a:fld>
            <a:endParaRPr lang="nl-NL" smtClean="0"/>
          </a:p>
        </p:txBody>
      </p:sp>
      <p:pic>
        <p:nvPicPr>
          <p:cNvPr id="65540" name="Picture 2"/>
          <p:cNvPicPr>
            <a:picLocks noChangeAspect="1" noChangeArrowheads="1"/>
          </p:cNvPicPr>
          <p:nvPr/>
        </p:nvPicPr>
        <p:blipFill>
          <a:blip r:embed="rId3" cstate="print"/>
          <a:srcRect/>
          <a:stretch>
            <a:fillRect/>
          </a:stretch>
        </p:blipFill>
        <p:spPr bwMode="auto">
          <a:xfrm>
            <a:off x="5238750" y="3367088"/>
            <a:ext cx="3657600" cy="2181225"/>
          </a:xfrm>
          <a:prstGeom prst="rect">
            <a:avLst/>
          </a:prstGeom>
          <a:noFill/>
          <a:ln w="9525">
            <a:noFill/>
            <a:miter lim="800000"/>
            <a:headEnd/>
            <a:tailEnd/>
          </a:ln>
        </p:spPr>
      </p:pic>
      <p:pic>
        <p:nvPicPr>
          <p:cNvPr id="65541" name="Picture 3"/>
          <p:cNvPicPr>
            <a:picLocks noChangeAspect="1" noChangeArrowheads="1"/>
          </p:cNvPicPr>
          <p:nvPr/>
        </p:nvPicPr>
        <p:blipFill>
          <a:blip r:embed="rId4" cstate="print"/>
          <a:srcRect/>
          <a:stretch>
            <a:fillRect/>
          </a:stretch>
        </p:blipFill>
        <p:spPr bwMode="auto">
          <a:xfrm>
            <a:off x="0" y="3190875"/>
            <a:ext cx="4981575" cy="3409950"/>
          </a:xfrm>
          <a:prstGeom prst="rect">
            <a:avLst/>
          </a:prstGeom>
          <a:noFill/>
          <a:ln w="9525">
            <a:noFill/>
            <a:miter lim="800000"/>
            <a:headEnd/>
            <a:tailEnd/>
          </a:ln>
        </p:spPr>
      </p:pic>
      <p:sp>
        <p:nvSpPr>
          <p:cNvPr id="10"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052" descr="C:\Documents and Settings\Administrator\My Documents\Image Transfer\'03_08_12_01\DCIM\101MSDCF\DSC00040.JPG"/>
          <p:cNvPicPr>
            <a:picLocks noChangeAspect="1" noChangeArrowheads="1"/>
          </p:cNvPicPr>
          <p:nvPr/>
        </p:nvPicPr>
        <p:blipFill>
          <a:blip r:embed="rId3" cstate="print"/>
          <a:srcRect/>
          <a:stretch>
            <a:fillRect/>
          </a:stretch>
        </p:blipFill>
        <p:spPr bwMode="auto">
          <a:xfrm>
            <a:off x="0" y="2114550"/>
            <a:ext cx="6324600" cy="4743450"/>
          </a:xfrm>
          <a:prstGeom prst="rect">
            <a:avLst/>
          </a:prstGeom>
          <a:noFill/>
          <a:ln w="9525">
            <a:noFill/>
            <a:miter lim="800000"/>
            <a:headEnd/>
            <a:tailEnd/>
          </a:ln>
        </p:spPr>
      </p:pic>
      <p:pic>
        <p:nvPicPr>
          <p:cNvPr id="41987" name="Picture 2051" descr="C:\Documents and Settings\Administrator\My Documents\Image Transfer\'03_08_12_01\DCIM\101MSDCF\inductor.bmp"/>
          <p:cNvPicPr>
            <a:picLocks noChangeAspect="1" noChangeArrowheads="1"/>
          </p:cNvPicPr>
          <p:nvPr/>
        </p:nvPicPr>
        <p:blipFill>
          <a:blip r:embed="rId4" cstate="print"/>
          <a:srcRect/>
          <a:stretch>
            <a:fillRect/>
          </a:stretch>
        </p:blipFill>
        <p:spPr bwMode="auto">
          <a:xfrm>
            <a:off x="4810125" y="346075"/>
            <a:ext cx="4051300" cy="2522538"/>
          </a:xfrm>
          <a:prstGeom prst="rect">
            <a:avLst/>
          </a:prstGeom>
          <a:noFill/>
          <a:ln w="9525">
            <a:noFill/>
            <a:miter lim="800000"/>
            <a:headEnd/>
            <a:tailEnd/>
          </a:ln>
        </p:spPr>
      </p:pic>
      <p:pic>
        <p:nvPicPr>
          <p:cNvPr id="41988" name="Picture 20" descr="http://static.howstuffworks.com/gif/power-supply5.jpg"/>
          <p:cNvPicPr>
            <a:picLocks noChangeAspect="1" noChangeArrowheads="1"/>
          </p:cNvPicPr>
          <p:nvPr/>
        </p:nvPicPr>
        <p:blipFill>
          <a:blip r:embed="rId5" cstate="print"/>
          <a:srcRect/>
          <a:stretch>
            <a:fillRect/>
          </a:stretch>
        </p:blipFill>
        <p:spPr bwMode="auto">
          <a:xfrm>
            <a:off x="5870575" y="3613150"/>
            <a:ext cx="3273425" cy="2182813"/>
          </a:xfrm>
          <a:prstGeom prst="rect">
            <a:avLst/>
          </a:prstGeom>
          <a:noFill/>
          <a:ln w="9525">
            <a:noFill/>
            <a:miter lim="800000"/>
            <a:headEnd/>
            <a:tailEnd/>
          </a:ln>
        </p:spPr>
      </p:pic>
      <p:cxnSp>
        <p:nvCxnSpPr>
          <p:cNvPr id="7" name="Straight Arrow Connector 6"/>
          <p:cNvCxnSpPr>
            <a:stCxn id="11" idx="5"/>
          </p:cNvCxnSpPr>
          <p:nvPr/>
        </p:nvCxnSpPr>
        <p:spPr>
          <a:xfrm rot="5400000" flipH="1" flipV="1">
            <a:off x="4697413" y="1801813"/>
            <a:ext cx="3106737" cy="369093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1" idx="1"/>
          </p:cNvCxnSpPr>
          <p:nvPr/>
        </p:nvCxnSpPr>
        <p:spPr>
          <a:xfrm rot="5400000" flipH="1" flipV="1">
            <a:off x="3192463" y="1960563"/>
            <a:ext cx="3619500" cy="208915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863975" y="4733925"/>
            <a:ext cx="635000" cy="5461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3" name="Oval 12"/>
          <p:cNvSpPr/>
          <p:nvPr/>
        </p:nvSpPr>
        <p:spPr>
          <a:xfrm>
            <a:off x="6091238" y="368300"/>
            <a:ext cx="2565400" cy="18732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1993" name="TextBox 9"/>
          <p:cNvSpPr txBox="1">
            <a:spLocks noChangeArrowheads="1"/>
          </p:cNvSpPr>
          <p:nvPr/>
        </p:nvSpPr>
        <p:spPr bwMode="auto">
          <a:xfrm>
            <a:off x="798513" y="1450975"/>
            <a:ext cx="2895600" cy="457200"/>
          </a:xfrm>
          <a:prstGeom prst="rect">
            <a:avLst/>
          </a:prstGeom>
          <a:noFill/>
          <a:ln w="9525">
            <a:noFill/>
            <a:miter lim="800000"/>
            <a:headEnd/>
            <a:tailEnd/>
          </a:ln>
        </p:spPr>
        <p:txBody>
          <a:bodyPr wrap="none">
            <a:spAutoFit/>
          </a:bodyPr>
          <a:lstStyle/>
          <a:p>
            <a:r>
              <a:rPr lang="en-US" sz="2400" b="1"/>
              <a:t>Waveform Impacts</a:t>
            </a:r>
          </a:p>
        </p:txBody>
      </p:sp>
      <p:sp>
        <p:nvSpPr>
          <p:cNvPr id="12"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p:cNvPicPr preferRelativeResize="0">
            <a:picLocks noChangeArrowheads="1"/>
          </p:cNvPicPr>
          <p:nvPr/>
        </p:nvPicPr>
        <p:blipFill>
          <a:blip r:embed="rId3" cstate="print"/>
          <a:srcRect/>
          <a:stretch>
            <a:fillRect/>
          </a:stretch>
        </p:blipFill>
        <p:spPr bwMode="auto">
          <a:xfrm>
            <a:off x="228600" y="1447800"/>
            <a:ext cx="5257800" cy="2819400"/>
          </a:xfrm>
          <a:prstGeom prst="rect">
            <a:avLst/>
          </a:prstGeom>
          <a:noFill/>
          <a:ln w="9525">
            <a:noFill/>
            <a:miter lim="800000"/>
            <a:headEnd/>
            <a:tailEnd/>
          </a:ln>
        </p:spPr>
      </p:pic>
      <p:sp>
        <p:nvSpPr>
          <p:cNvPr id="43011" name="Text Box 16"/>
          <p:cNvSpPr txBox="1">
            <a:spLocks noChangeArrowheads="1"/>
          </p:cNvSpPr>
          <p:nvPr/>
        </p:nvSpPr>
        <p:spPr bwMode="auto">
          <a:xfrm>
            <a:off x="3352800" y="1600200"/>
            <a:ext cx="1600200" cy="327025"/>
          </a:xfrm>
          <a:prstGeom prst="rect">
            <a:avLst/>
          </a:prstGeom>
          <a:solidFill>
            <a:schemeClr val="bg1"/>
          </a:solidFill>
          <a:ln w="9525">
            <a:noFill/>
            <a:miter lim="800000"/>
            <a:headEnd/>
            <a:tailEnd/>
          </a:ln>
        </p:spPr>
        <p:txBody>
          <a:bodyPr/>
          <a:lstStyle/>
          <a:p>
            <a:r>
              <a:rPr lang="pt-BR" sz="1800"/>
              <a:t>YEAR 2006</a:t>
            </a:r>
          </a:p>
        </p:txBody>
      </p:sp>
      <p:grpSp>
        <p:nvGrpSpPr>
          <p:cNvPr id="2" name="Group 18"/>
          <p:cNvGrpSpPr>
            <a:grpSpLocks/>
          </p:cNvGrpSpPr>
          <p:nvPr/>
        </p:nvGrpSpPr>
        <p:grpSpPr bwMode="auto">
          <a:xfrm>
            <a:off x="2070100" y="2344738"/>
            <a:ext cx="1181100" cy="246062"/>
            <a:chOff x="2990" y="9556"/>
            <a:chExt cx="960" cy="225"/>
          </a:xfrm>
        </p:grpSpPr>
        <p:sp>
          <p:nvSpPr>
            <p:cNvPr id="43037" name="Line 19"/>
            <p:cNvSpPr>
              <a:spLocks noChangeShapeType="1"/>
            </p:cNvSpPr>
            <p:nvPr/>
          </p:nvSpPr>
          <p:spPr bwMode="auto">
            <a:xfrm>
              <a:off x="3935" y="9556"/>
              <a:ext cx="0" cy="225"/>
            </a:xfrm>
            <a:prstGeom prst="line">
              <a:avLst/>
            </a:prstGeom>
            <a:noFill/>
            <a:ln w="9525">
              <a:solidFill>
                <a:srgbClr val="000000"/>
              </a:solidFill>
              <a:round/>
              <a:headEnd/>
              <a:tailEnd/>
            </a:ln>
          </p:spPr>
          <p:txBody>
            <a:bodyPr/>
            <a:lstStyle/>
            <a:p>
              <a:endParaRPr lang="en-US"/>
            </a:p>
          </p:txBody>
        </p:sp>
        <p:sp>
          <p:nvSpPr>
            <p:cNvPr id="43038" name="Line 20"/>
            <p:cNvSpPr>
              <a:spLocks noChangeShapeType="1"/>
            </p:cNvSpPr>
            <p:nvPr/>
          </p:nvSpPr>
          <p:spPr bwMode="auto">
            <a:xfrm>
              <a:off x="2990" y="9676"/>
              <a:ext cx="960" cy="0"/>
            </a:xfrm>
            <a:prstGeom prst="line">
              <a:avLst/>
            </a:prstGeom>
            <a:noFill/>
            <a:ln w="9525">
              <a:solidFill>
                <a:srgbClr val="000000"/>
              </a:solidFill>
              <a:round/>
              <a:headEnd type="triangle" w="med" len="med"/>
              <a:tailEnd type="triangle" w="med" len="med"/>
            </a:ln>
          </p:spPr>
          <p:txBody>
            <a:bodyPr/>
            <a:lstStyle/>
            <a:p>
              <a:endParaRPr lang="en-US"/>
            </a:p>
          </p:txBody>
        </p:sp>
        <p:sp>
          <p:nvSpPr>
            <p:cNvPr id="43039" name="Line 21"/>
            <p:cNvSpPr>
              <a:spLocks noChangeShapeType="1"/>
            </p:cNvSpPr>
            <p:nvPr/>
          </p:nvSpPr>
          <p:spPr bwMode="auto">
            <a:xfrm>
              <a:off x="2990" y="9556"/>
              <a:ext cx="0" cy="225"/>
            </a:xfrm>
            <a:prstGeom prst="line">
              <a:avLst/>
            </a:prstGeom>
            <a:noFill/>
            <a:ln w="9525">
              <a:solidFill>
                <a:srgbClr val="000000"/>
              </a:solidFill>
              <a:round/>
              <a:headEnd/>
              <a:tailEnd/>
            </a:ln>
          </p:spPr>
          <p:txBody>
            <a:bodyPr/>
            <a:lstStyle/>
            <a:p>
              <a:endParaRPr lang="en-US"/>
            </a:p>
          </p:txBody>
        </p:sp>
      </p:grpSp>
      <p:sp>
        <p:nvSpPr>
          <p:cNvPr id="43013" name="Text Box 22"/>
          <p:cNvSpPr txBox="1">
            <a:spLocks noChangeArrowheads="1"/>
          </p:cNvSpPr>
          <p:nvPr/>
        </p:nvSpPr>
        <p:spPr bwMode="auto">
          <a:xfrm>
            <a:off x="2209800" y="2540000"/>
            <a:ext cx="990600" cy="533400"/>
          </a:xfrm>
          <a:prstGeom prst="rect">
            <a:avLst/>
          </a:prstGeom>
          <a:noFill/>
          <a:ln w="9525">
            <a:noFill/>
            <a:miter lim="800000"/>
            <a:headEnd/>
            <a:tailEnd/>
          </a:ln>
        </p:spPr>
        <p:txBody>
          <a:bodyPr/>
          <a:lstStyle/>
          <a:p>
            <a:r>
              <a:rPr lang="pt-BR" sz="1200"/>
              <a:t>Period of the game</a:t>
            </a:r>
          </a:p>
        </p:txBody>
      </p:sp>
      <p:sp>
        <p:nvSpPr>
          <p:cNvPr id="43014" name="Rectangle 2"/>
          <p:cNvSpPr>
            <a:spLocks noGrp="1" noChangeArrowheads="1"/>
          </p:cNvSpPr>
          <p:nvPr>
            <p:ph type="title"/>
          </p:nvPr>
        </p:nvSpPr>
        <p:spPr>
          <a:xfrm>
            <a:off x="72570" y="5958116"/>
            <a:ext cx="3748088" cy="812800"/>
          </a:xfrm>
        </p:spPr>
        <p:txBody>
          <a:bodyPr/>
          <a:lstStyle/>
          <a:p>
            <a:pPr>
              <a:lnSpc>
                <a:spcPct val="80000"/>
              </a:lnSpc>
            </a:pPr>
            <a:r>
              <a:rPr lang="pt-BR" sz="2000" dirty="0" err="1" smtClean="0">
                <a:solidFill>
                  <a:schemeClr val="tx1"/>
                </a:solidFill>
              </a:rPr>
              <a:t>Measurement</a:t>
            </a:r>
            <a:r>
              <a:rPr lang="pt-BR" sz="2000" dirty="0" smtClean="0">
                <a:solidFill>
                  <a:schemeClr val="tx1"/>
                </a:solidFill>
              </a:rPr>
              <a:t> in Fortaleza </a:t>
            </a:r>
            <a:br>
              <a:rPr lang="pt-BR" sz="2000" dirty="0" smtClean="0">
                <a:solidFill>
                  <a:schemeClr val="tx1"/>
                </a:solidFill>
              </a:rPr>
            </a:br>
            <a:r>
              <a:rPr lang="pt-BR" sz="2000" dirty="0" smtClean="0">
                <a:solidFill>
                  <a:schemeClr val="tx1"/>
                </a:solidFill>
              </a:rPr>
              <a:t>230 kV </a:t>
            </a:r>
            <a:r>
              <a:rPr lang="pt-BR" sz="2000" dirty="0" err="1" smtClean="0">
                <a:solidFill>
                  <a:schemeClr val="tx1"/>
                </a:solidFill>
              </a:rPr>
              <a:t>During</a:t>
            </a:r>
            <a:r>
              <a:rPr lang="pt-BR" sz="2000" dirty="0" smtClean="0">
                <a:solidFill>
                  <a:schemeClr val="tx1"/>
                </a:solidFill>
              </a:rPr>
              <a:t> </a:t>
            </a:r>
            <a:r>
              <a:rPr lang="pt-BR" sz="2000" dirty="0" err="1" smtClean="0">
                <a:solidFill>
                  <a:schemeClr val="tx1"/>
                </a:solidFill>
              </a:rPr>
              <a:t>the</a:t>
            </a:r>
            <a:r>
              <a:rPr lang="pt-BR" sz="2000" dirty="0" smtClean="0">
                <a:solidFill>
                  <a:schemeClr val="tx1"/>
                </a:solidFill>
              </a:rPr>
              <a:t> World </a:t>
            </a:r>
            <a:r>
              <a:rPr lang="pt-BR" sz="2000" dirty="0" err="1" smtClean="0">
                <a:solidFill>
                  <a:schemeClr val="tx1"/>
                </a:solidFill>
              </a:rPr>
              <a:t>Cups</a:t>
            </a:r>
            <a:r>
              <a:rPr lang="pt-BR" sz="2000" dirty="0" smtClean="0">
                <a:solidFill>
                  <a:schemeClr val="tx1"/>
                </a:solidFill>
              </a:rPr>
              <a:t> </a:t>
            </a:r>
            <a:r>
              <a:rPr lang="pt-BR" sz="2000" dirty="0" err="1" smtClean="0">
                <a:solidFill>
                  <a:schemeClr val="tx1"/>
                </a:solidFill>
              </a:rPr>
              <a:t>of</a:t>
            </a:r>
            <a:r>
              <a:rPr lang="pt-BR" sz="2000" dirty="0" smtClean="0">
                <a:solidFill>
                  <a:schemeClr val="tx1"/>
                </a:solidFill>
              </a:rPr>
              <a:t>  1986 </a:t>
            </a:r>
            <a:r>
              <a:rPr lang="pt-BR" sz="2000" dirty="0" err="1" smtClean="0">
                <a:solidFill>
                  <a:schemeClr val="tx1"/>
                </a:solidFill>
              </a:rPr>
              <a:t>and</a:t>
            </a:r>
            <a:r>
              <a:rPr lang="pt-BR" sz="2000" dirty="0" smtClean="0">
                <a:solidFill>
                  <a:schemeClr val="tx1"/>
                </a:solidFill>
              </a:rPr>
              <a:t> 2006</a:t>
            </a:r>
          </a:p>
        </p:txBody>
      </p:sp>
      <p:sp>
        <p:nvSpPr>
          <p:cNvPr id="43015" name="Text Box 13"/>
          <p:cNvSpPr txBox="1">
            <a:spLocks noChangeArrowheads="1"/>
          </p:cNvSpPr>
          <p:nvPr/>
        </p:nvSpPr>
        <p:spPr bwMode="auto">
          <a:xfrm>
            <a:off x="4198938" y="6299200"/>
            <a:ext cx="4564062" cy="228600"/>
          </a:xfrm>
          <a:prstGeom prst="rect">
            <a:avLst/>
          </a:prstGeom>
          <a:solidFill>
            <a:srgbClr val="FFFFFF"/>
          </a:solidFill>
          <a:ln w="9525">
            <a:noFill/>
            <a:miter lim="800000"/>
            <a:headEnd/>
            <a:tailEnd/>
          </a:ln>
        </p:spPr>
        <p:txBody>
          <a:bodyPr lIns="0" tIns="0" rIns="0" bIns="0"/>
          <a:lstStyle/>
          <a:p>
            <a:r>
              <a:rPr lang="pt-BR" sz="1200"/>
              <a:t>11         12          13          14        15          16         17          18      Hora</a:t>
            </a:r>
          </a:p>
        </p:txBody>
      </p:sp>
      <p:pic>
        <p:nvPicPr>
          <p:cNvPr id="43016" name="Picture 5"/>
          <p:cNvPicPr>
            <a:picLocks noChangeAspect="1" noChangeArrowheads="1"/>
          </p:cNvPicPr>
          <p:nvPr/>
        </p:nvPicPr>
        <p:blipFill>
          <a:blip r:embed="rId4" cstate="print"/>
          <a:srcRect/>
          <a:stretch>
            <a:fillRect/>
          </a:stretch>
        </p:blipFill>
        <p:spPr bwMode="auto">
          <a:xfrm>
            <a:off x="3886200" y="3581400"/>
            <a:ext cx="4876800" cy="2971800"/>
          </a:xfrm>
          <a:prstGeom prst="rect">
            <a:avLst/>
          </a:prstGeom>
          <a:noFill/>
          <a:ln w="9525">
            <a:noFill/>
            <a:miter lim="800000"/>
            <a:headEnd/>
            <a:tailEnd/>
          </a:ln>
        </p:spPr>
      </p:pic>
      <p:sp>
        <p:nvSpPr>
          <p:cNvPr id="43017" name="Text Box 7"/>
          <p:cNvSpPr txBox="1">
            <a:spLocks noChangeArrowheads="1"/>
          </p:cNvSpPr>
          <p:nvPr/>
        </p:nvSpPr>
        <p:spPr bwMode="auto">
          <a:xfrm flipH="1" flipV="1">
            <a:off x="3606800" y="3657600"/>
            <a:ext cx="396875" cy="2895600"/>
          </a:xfrm>
          <a:prstGeom prst="rect">
            <a:avLst/>
          </a:prstGeom>
          <a:solidFill>
            <a:srgbClr val="FFFFFF"/>
          </a:solidFill>
          <a:ln w="9525">
            <a:noFill/>
            <a:miter lim="800000"/>
            <a:headEnd/>
            <a:tailEnd/>
          </a:ln>
        </p:spPr>
        <p:txBody>
          <a:bodyPr vert="eaVert">
            <a:spAutoFit/>
          </a:bodyPr>
          <a:lstStyle/>
          <a:p>
            <a:r>
              <a:rPr lang="pt-BR" sz="1400"/>
              <a:t>5th</a:t>
            </a:r>
            <a:r>
              <a:rPr lang="en-US" sz="1400"/>
              <a:t> Harmonic</a:t>
            </a:r>
            <a:r>
              <a:rPr lang="pt-BR" sz="1400"/>
              <a:t>  (%)</a:t>
            </a:r>
          </a:p>
        </p:txBody>
      </p:sp>
      <p:sp>
        <p:nvSpPr>
          <p:cNvPr id="43018" name="Text Box 12"/>
          <p:cNvSpPr txBox="1">
            <a:spLocks noChangeArrowheads="1"/>
          </p:cNvSpPr>
          <p:nvPr/>
        </p:nvSpPr>
        <p:spPr bwMode="auto">
          <a:xfrm>
            <a:off x="6210300" y="4622800"/>
            <a:ext cx="990600" cy="685800"/>
          </a:xfrm>
          <a:prstGeom prst="rect">
            <a:avLst/>
          </a:prstGeom>
          <a:solidFill>
            <a:srgbClr val="FFFFFF"/>
          </a:solidFill>
          <a:ln w="9525">
            <a:noFill/>
            <a:miter lim="800000"/>
            <a:headEnd/>
            <a:tailEnd/>
          </a:ln>
        </p:spPr>
        <p:txBody>
          <a:bodyPr/>
          <a:lstStyle/>
          <a:p>
            <a:endParaRPr lang="pt-BR" sz="1200"/>
          </a:p>
          <a:p>
            <a:r>
              <a:rPr lang="pt-BR" sz="1200"/>
              <a:t>Period of the game</a:t>
            </a:r>
          </a:p>
        </p:txBody>
      </p:sp>
      <p:grpSp>
        <p:nvGrpSpPr>
          <p:cNvPr id="3" name="Group 8"/>
          <p:cNvGrpSpPr>
            <a:grpSpLocks/>
          </p:cNvGrpSpPr>
          <p:nvPr/>
        </p:nvGrpSpPr>
        <p:grpSpPr bwMode="auto">
          <a:xfrm>
            <a:off x="6070600" y="4686300"/>
            <a:ext cx="1295400" cy="246063"/>
            <a:chOff x="2990" y="9556"/>
            <a:chExt cx="960" cy="225"/>
          </a:xfrm>
        </p:grpSpPr>
        <p:sp>
          <p:nvSpPr>
            <p:cNvPr id="43034" name="Line 9"/>
            <p:cNvSpPr>
              <a:spLocks noChangeShapeType="1"/>
            </p:cNvSpPr>
            <p:nvPr/>
          </p:nvSpPr>
          <p:spPr bwMode="auto">
            <a:xfrm>
              <a:off x="3935" y="9556"/>
              <a:ext cx="0" cy="225"/>
            </a:xfrm>
            <a:prstGeom prst="line">
              <a:avLst/>
            </a:prstGeom>
            <a:noFill/>
            <a:ln w="9525">
              <a:solidFill>
                <a:srgbClr val="000000"/>
              </a:solidFill>
              <a:round/>
              <a:headEnd/>
              <a:tailEnd/>
            </a:ln>
          </p:spPr>
          <p:txBody>
            <a:bodyPr/>
            <a:lstStyle/>
            <a:p>
              <a:endParaRPr lang="en-US"/>
            </a:p>
          </p:txBody>
        </p:sp>
        <p:sp>
          <p:nvSpPr>
            <p:cNvPr id="43035" name="Line 10"/>
            <p:cNvSpPr>
              <a:spLocks noChangeShapeType="1"/>
            </p:cNvSpPr>
            <p:nvPr/>
          </p:nvSpPr>
          <p:spPr bwMode="auto">
            <a:xfrm>
              <a:off x="2990" y="9676"/>
              <a:ext cx="960" cy="0"/>
            </a:xfrm>
            <a:prstGeom prst="line">
              <a:avLst/>
            </a:prstGeom>
            <a:noFill/>
            <a:ln w="9525">
              <a:solidFill>
                <a:srgbClr val="000000"/>
              </a:solidFill>
              <a:round/>
              <a:headEnd type="triangle" w="med" len="med"/>
              <a:tailEnd type="triangle" w="med" len="med"/>
            </a:ln>
          </p:spPr>
          <p:txBody>
            <a:bodyPr/>
            <a:lstStyle/>
            <a:p>
              <a:endParaRPr lang="en-US"/>
            </a:p>
          </p:txBody>
        </p:sp>
        <p:sp>
          <p:nvSpPr>
            <p:cNvPr id="43036" name="Line 11"/>
            <p:cNvSpPr>
              <a:spLocks noChangeShapeType="1"/>
            </p:cNvSpPr>
            <p:nvPr/>
          </p:nvSpPr>
          <p:spPr bwMode="auto">
            <a:xfrm>
              <a:off x="2990" y="9556"/>
              <a:ext cx="0" cy="225"/>
            </a:xfrm>
            <a:prstGeom prst="line">
              <a:avLst/>
            </a:prstGeom>
            <a:noFill/>
            <a:ln w="9525">
              <a:solidFill>
                <a:srgbClr val="000000"/>
              </a:solidFill>
              <a:round/>
              <a:headEnd/>
              <a:tailEnd/>
            </a:ln>
          </p:spPr>
          <p:txBody>
            <a:bodyPr/>
            <a:lstStyle/>
            <a:p>
              <a:endParaRPr lang="en-US"/>
            </a:p>
          </p:txBody>
        </p:sp>
      </p:grpSp>
      <p:sp>
        <p:nvSpPr>
          <p:cNvPr id="43020" name="Text Box 15"/>
          <p:cNvSpPr txBox="1">
            <a:spLocks noChangeArrowheads="1"/>
          </p:cNvSpPr>
          <p:nvPr/>
        </p:nvSpPr>
        <p:spPr bwMode="auto">
          <a:xfrm>
            <a:off x="4495800" y="4648200"/>
            <a:ext cx="1143000" cy="327025"/>
          </a:xfrm>
          <a:prstGeom prst="rect">
            <a:avLst/>
          </a:prstGeom>
          <a:solidFill>
            <a:schemeClr val="bg1"/>
          </a:solidFill>
          <a:ln w="9525">
            <a:noFill/>
            <a:miter lim="800000"/>
            <a:headEnd/>
            <a:tailEnd/>
          </a:ln>
        </p:spPr>
        <p:txBody>
          <a:bodyPr/>
          <a:lstStyle/>
          <a:p>
            <a:endParaRPr lang="en-US" sz="1200"/>
          </a:p>
        </p:txBody>
      </p:sp>
      <p:sp>
        <p:nvSpPr>
          <p:cNvPr id="43021" name="Text Box 17"/>
          <p:cNvSpPr txBox="1">
            <a:spLocks noChangeArrowheads="1"/>
          </p:cNvSpPr>
          <p:nvPr/>
        </p:nvSpPr>
        <p:spPr bwMode="auto">
          <a:xfrm>
            <a:off x="6934200" y="3733800"/>
            <a:ext cx="1600200" cy="327025"/>
          </a:xfrm>
          <a:prstGeom prst="rect">
            <a:avLst/>
          </a:prstGeom>
          <a:solidFill>
            <a:schemeClr val="bg1"/>
          </a:solidFill>
          <a:ln w="9525">
            <a:noFill/>
            <a:miter lim="800000"/>
            <a:headEnd/>
            <a:tailEnd/>
          </a:ln>
        </p:spPr>
        <p:txBody>
          <a:bodyPr/>
          <a:lstStyle/>
          <a:p>
            <a:r>
              <a:rPr lang="pt-BR" sz="1800"/>
              <a:t>YEAR 1986</a:t>
            </a:r>
          </a:p>
        </p:txBody>
      </p:sp>
      <p:sp>
        <p:nvSpPr>
          <p:cNvPr id="43022" name="Line 23"/>
          <p:cNvSpPr>
            <a:spLocks noChangeShapeType="1"/>
          </p:cNvSpPr>
          <p:nvPr/>
        </p:nvSpPr>
        <p:spPr bwMode="auto">
          <a:xfrm>
            <a:off x="4191000" y="5715000"/>
            <a:ext cx="4343400" cy="0"/>
          </a:xfrm>
          <a:prstGeom prst="line">
            <a:avLst/>
          </a:prstGeom>
          <a:noFill/>
          <a:ln w="9525">
            <a:solidFill>
              <a:schemeClr val="tx1"/>
            </a:solidFill>
            <a:prstDash val="dash"/>
            <a:round/>
            <a:headEnd/>
            <a:tailEnd/>
          </a:ln>
        </p:spPr>
        <p:txBody>
          <a:bodyPr wrap="none" anchor="ctr"/>
          <a:lstStyle/>
          <a:p>
            <a:endParaRPr lang="en-US"/>
          </a:p>
        </p:txBody>
      </p:sp>
      <p:sp>
        <p:nvSpPr>
          <p:cNvPr id="43023" name="Line 24"/>
          <p:cNvSpPr>
            <a:spLocks noChangeShapeType="1"/>
          </p:cNvSpPr>
          <p:nvPr/>
        </p:nvSpPr>
        <p:spPr bwMode="auto">
          <a:xfrm>
            <a:off x="4229100" y="5207000"/>
            <a:ext cx="4343400" cy="0"/>
          </a:xfrm>
          <a:prstGeom prst="line">
            <a:avLst/>
          </a:prstGeom>
          <a:noFill/>
          <a:ln w="9525">
            <a:solidFill>
              <a:schemeClr val="tx1"/>
            </a:solidFill>
            <a:prstDash val="dash"/>
            <a:round/>
            <a:headEnd/>
            <a:tailEnd/>
          </a:ln>
        </p:spPr>
        <p:txBody>
          <a:bodyPr wrap="none" anchor="ctr"/>
          <a:lstStyle/>
          <a:p>
            <a:endParaRPr lang="en-US"/>
          </a:p>
        </p:txBody>
      </p:sp>
      <p:sp>
        <p:nvSpPr>
          <p:cNvPr id="43024" name="Line 25"/>
          <p:cNvSpPr>
            <a:spLocks noChangeShapeType="1"/>
          </p:cNvSpPr>
          <p:nvPr/>
        </p:nvSpPr>
        <p:spPr bwMode="auto">
          <a:xfrm>
            <a:off x="4229100" y="4635500"/>
            <a:ext cx="4343400" cy="0"/>
          </a:xfrm>
          <a:prstGeom prst="line">
            <a:avLst/>
          </a:prstGeom>
          <a:noFill/>
          <a:ln w="9525">
            <a:solidFill>
              <a:schemeClr val="tx1"/>
            </a:solidFill>
            <a:prstDash val="dash"/>
            <a:round/>
            <a:headEnd/>
            <a:tailEnd/>
          </a:ln>
        </p:spPr>
        <p:txBody>
          <a:bodyPr wrap="none" anchor="ctr"/>
          <a:lstStyle/>
          <a:p>
            <a:endParaRPr lang="en-US"/>
          </a:p>
        </p:txBody>
      </p:sp>
      <p:sp>
        <p:nvSpPr>
          <p:cNvPr id="43025" name="Line 26"/>
          <p:cNvSpPr>
            <a:spLocks noChangeShapeType="1"/>
          </p:cNvSpPr>
          <p:nvPr/>
        </p:nvSpPr>
        <p:spPr bwMode="auto">
          <a:xfrm>
            <a:off x="4229100" y="4114800"/>
            <a:ext cx="4343400" cy="0"/>
          </a:xfrm>
          <a:prstGeom prst="line">
            <a:avLst/>
          </a:prstGeom>
          <a:noFill/>
          <a:ln w="9525">
            <a:solidFill>
              <a:schemeClr val="tx1"/>
            </a:solidFill>
            <a:prstDash val="dash"/>
            <a:round/>
            <a:headEnd/>
            <a:tailEnd/>
          </a:ln>
        </p:spPr>
        <p:txBody>
          <a:bodyPr wrap="none" anchor="ctr"/>
          <a:lstStyle/>
          <a:p>
            <a:endParaRPr lang="en-US"/>
          </a:p>
        </p:txBody>
      </p:sp>
      <p:sp>
        <p:nvSpPr>
          <p:cNvPr id="35867" name="Text Box 27"/>
          <p:cNvSpPr txBox="1">
            <a:spLocks noChangeArrowheads="1"/>
          </p:cNvSpPr>
          <p:nvPr/>
        </p:nvSpPr>
        <p:spPr bwMode="auto">
          <a:xfrm>
            <a:off x="259896" y="4232048"/>
            <a:ext cx="3352800" cy="1631950"/>
          </a:xfrm>
          <a:prstGeom prst="rect">
            <a:avLst/>
          </a:prstGeom>
          <a:noFill/>
          <a:ln w="9525">
            <a:noFill/>
            <a:miter lim="800000"/>
            <a:headEnd/>
            <a:tailEnd/>
          </a:ln>
        </p:spPr>
        <p:txBody>
          <a:bodyPr>
            <a:spAutoFit/>
          </a:bodyPr>
          <a:lstStyle/>
          <a:p>
            <a:pPr algn="just">
              <a:spcBef>
                <a:spcPct val="50000"/>
              </a:spcBef>
              <a:buFont typeface="Wingdings" pitchFamily="2" charset="2"/>
              <a:buChar char="§"/>
            </a:pPr>
            <a:r>
              <a:rPr lang="pt-BR" sz="2000" dirty="0"/>
              <a:t> </a:t>
            </a:r>
            <a:r>
              <a:rPr lang="en-US" sz="2000" dirty="0"/>
              <a:t>Probably, the power supply of the modern TV receivers have a much smaller harmonic injection content</a:t>
            </a:r>
            <a:r>
              <a:rPr lang="pt-BR" sz="2000" dirty="0"/>
              <a:t>.</a:t>
            </a:r>
          </a:p>
        </p:txBody>
      </p:sp>
      <p:sp>
        <p:nvSpPr>
          <p:cNvPr id="35868" name="Text Box 28"/>
          <p:cNvSpPr txBox="1">
            <a:spLocks noChangeArrowheads="1"/>
          </p:cNvSpPr>
          <p:nvPr/>
        </p:nvSpPr>
        <p:spPr bwMode="auto">
          <a:xfrm>
            <a:off x="5486400" y="1757363"/>
            <a:ext cx="3478213" cy="1200150"/>
          </a:xfrm>
          <a:prstGeom prst="rect">
            <a:avLst/>
          </a:prstGeom>
          <a:noFill/>
          <a:ln w="9525">
            <a:noFill/>
            <a:miter lim="800000"/>
            <a:headEnd/>
            <a:tailEnd/>
          </a:ln>
        </p:spPr>
        <p:txBody>
          <a:bodyPr>
            <a:spAutoFit/>
          </a:bodyPr>
          <a:lstStyle/>
          <a:p>
            <a:pPr>
              <a:spcBef>
                <a:spcPct val="50000"/>
              </a:spcBef>
              <a:buFont typeface="Wingdings" pitchFamily="2" charset="2"/>
              <a:buChar char="§"/>
            </a:pPr>
            <a:r>
              <a:rPr lang="pt-BR" sz="1800"/>
              <a:t> T</a:t>
            </a:r>
            <a:r>
              <a:rPr lang="en-US" sz="1800"/>
              <a:t>he system impedance (at 5th harmonic frequencies) at the Fortaleza substation is lower now than it was 20 year ago.</a:t>
            </a:r>
            <a:endParaRPr lang="pt-BR" sz="1800"/>
          </a:p>
        </p:txBody>
      </p:sp>
      <p:sp>
        <p:nvSpPr>
          <p:cNvPr id="43028" name="Text Box 31"/>
          <p:cNvSpPr txBox="1">
            <a:spLocks noChangeArrowheads="1"/>
          </p:cNvSpPr>
          <p:nvPr/>
        </p:nvSpPr>
        <p:spPr bwMode="auto">
          <a:xfrm>
            <a:off x="4198938" y="6275388"/>
            <a:ext cx="4564062" cy="228600"/>
          </a:xfrm>
          <a:prstGeom prst="rect">
            <a:avLst/>
          </a:prstGeom>
          <a:solidFill>
            <a:srgbClr val="FFFFFF"/>
          </a:solidFill>
          <a:ln w="9525">
            <a:noFill/>
            <a:miter lim="800000"/>
            <a:headEnd/>
            <a:tailEnd/>
          </a:ln>
        </p:spPr>
        <p:txBody>
          <a:bodyPr lIns="0" tIns="0" rIns="0" bIns="0"/>
          <a:lstStyle/>
          <a:p>
            <a:r>
              <a:rPr lang="pt-BR" sz="1200"/>
              <a:t>11         12          13          14        15          16         17          18      Hour</a:t>
            </a:r>
          </a:p>
        </p:txBody>
      </p:sp>
      <p:sp>
        <p:nvSpPr>
          <p:cNvPr id="43029" name="Text Box 32"/>
          <p:cNvSpPr txBox="1">
            <a:spLocks noChangeArrowheads="1"/>
          </p:cNvSpPr>
          <p:nvPr/>
        </p:nvSpPr>
        <p:spPr bwMode="auto">
          <a:xfrm>
            <a:off x="2700338" y="3954463"/>
            <a:ext cx="609600" cy="228600"/>
          </a:xfrm>
          <a:prstGeom prst="rect">
            <a:avLst/>
          </a:prstGeom>
          <a:solidFill>
            <a:srgbClr val="FFFFFF"/>
          </a:solidFill>
          <a:ln w="9525">
            <a:noFill/>
            <a:miter lim="800000"/>
            <a:headEnd/>
            <a:tailEnd/>
          </a:ln>
        </p:spPr>
        <p:txBody>
          <a:bodyPr/>
          <a:lstStyle/>
          <a:p>
            <a:r>
              <a:rPr lang="en-US" sz="1200"/>
              <a:t>Hour</a:t>
            </a:r>
          </a:p>
        </p:txBody>
      </p:sp>
      <p:sp>
        <p:nvSpPr>
          <p:cNvPr id="43030" name="Text Box 33"/>
          <p:cNvSpPr txBox="1">
            <a:spLocks noChangeArrowheads="1"/>
          </p:cNvSpPr>
          <p:nvPr/>
        </p:nvSpPr>
        <p:spPr bwMode="auto">
          <a:xfrm flipH="1" flipV="1">
            <a:off x="236538" y="1522413"/>
            <a:ext cx="336550" cy="2627312"/>
          </a:xfrm>
          <a:prstGeom prst="rect">
            <a:avLst/>
          </a:prstGeom>
          <a:solidFill>
            <a:srgbClr val="FFFFFF"/>
          </a:solidFill>
          <a:ln w="9525">
            <a:noFill/>
            <a:miter lim="800000"/>
            <a:headEnd/>
            <a:tailEnd/>
          </a:ln>
        </p:spPr>
        <p:txBody>
          <a:bodyPr vert="eaVert">
            <a:spAutoFit/>
          </a:bodyPr>
          <a:lstStyle/>
          <a:p>
            <a:r>
              <a:rPr lang="pt-BR" sz="1000"/>
              <a:t>5th</a:t>
            </a:r>
            <a:r>
              <a:rPr lang="en-US" sz="1000"/>
              <a:t> Harmonic</a:t>
            </a:r>
            <a:r>
              <a:rPr lang="pt-BR" sz="1000"/>
              <a:t>  (%)</a:t>
            </a:r>
          </a:p>
        </p:txBody>
      </p:sp>
      <p:pic>
        <p:nvPicPr>
          <p:cNvPr id="43031" name="Picture 2" descr="230kv-5th-harm-2"/>
          <p:cNvPicPr>
            <a:picLocks noChangeAspect="1" noChangeArrowheads="1"/>
          </p:cNvPicPr>
          <p:nvPr/>
        </p:nvPicPr>
        <p:blipFill>
          <a:blip r:embed="rId5" cstate="print"/>
          <a:srcRect/>
          <a:stretch>
            <a:fillRect/>
          </a:stretch>
        </p:blipFill>
        <p:spPr bwMode="auto">
          <a:xfrm>
            <a:off x="4357688" y="3929063"/>
            <a:ext cx="1377950" cy="1028700"/>
          </a:xfrm>
          <a:prstGeom prst="rect">
            <a:avLst/>
          </a:prstGeom>
          <a:noFill/>
          <a:ln w="9525">
            <a:noFill/>
            <a:miter lim="800000"/>
            <a:headEnd/>
            <a:tailEnd/>
          </a:ln>
        </p:spPr>
      </p:pic>
      <p:sp>
        <p:nvSpPr>
          <p:cNvPr id="31" name="Oval 6"/>
          <p:cNvSpPr>
            <a:spLocks noChangeArrowheads="1"/>
          </p:cNvSpPr>
          <p:nvPr/>
        </p:nvSpPr>
        <p:spPr bwMode="auto">
          <a:xfrm>
            <a:off x="5878513" y="4695825"/>
            <a:ext cx="188912" cy="703263"/>
          </a:xfrm>
          <a:prstGeom prst="ellipse">
            <a:avLst/>
          </a:prstGeom>
          <a:noFill/>
          <a:ln w="25400">
            <a:solidFill>
              <a:schemeClr val="tx1"/>
            </a:solidFill>
            <a:round/>
            <a:headEnd/>
            <a:tailEnd/>
          </a:ln>
        </p:spPr>
        <p:txBody>
          <a:bodyPr wrap="none" anchor="ctr"/>
          <a:lstStyle/>
          <a:p>
            <a:endParaRPr lang="en-US"/>
          </a:p>
        </p:txBody>
      </p:sp>
      <p:sp>
        <p:nvSpPr>
          <p:cNvPr id="32"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p>
          <a:p>
            <a:pPr algn="ctr">
              <a:lnSpc>
                <a:spcPct val="110000"/>
              </a:lnSpc>
              <a:defRPr/>
            </a:pPr>
            <a:r>
              <a:rPr lang="en-US" sz="3000" b="1" kern="0" dirty="0" smtClean="0">
                <a:solidFill>
                  <a:schemeClr val="tx2"/>
                </a:solidFill>
                <a:effectLst>
                  <a:outerShdw blurRad="38100" dist="38100" dir="2700000" algn="tl">
                    <a:srgbClr val="C0C0C0"/>
                  </a:outerShdw>
                </a:effectLst>
                <a:latin typeface="+mj-lt"/>
                <a:ea typeface="+mj-ea"/>
                <a:cs typeface="+mj-cs"/>
              </a:rPr>
              <a:t>)</a:t>
            </a:r>
            <a:endParaRPr lang="en-US" sz="3000" b="1" kern="0" dirty="0">
              <a:solidFill>
                <a:schemeClr val="tx2"/>
              </a:solidFill>
              <a:effectLst>
                <a:outerShdw blurRad="38100" dist="38100" dir="2700000" algn="tl">
                  <a:srgbClr val="C0C0C0"/>
                </a:outerShdw>
              </a:effectLst>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5868"/>
                                        </p:tgtEl>
                                        <p:attrNameLst>
                                          <p:attrName>style.visibility</p:attrName>
                                        </p:attrNameLst>
                                      </p:cBhvr>
                                      <p:to>
                                        <p:strVal val="visible"/>
                                      </p:to>
                                    </p:set>
                                    <p:animEffect transition="in" filter="slide(fromRight)">
                                      <p:cBhvr>
                                        <p:cTn id="7" dur="500"/>
                                        <p:tgtEl>
                                          <p:spTgt spid="35868"/>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5867"/>
                                        </p:tgtEl>
                                        <p:attrNameLst>
                                          <p:attrName>style.visibility</p:attrName>
                                        </p:attrNameLst>
                                      </p:cBhvr>
                                      <p:to>
                                        <p:strVal val="visible"/>
                                      </p:to>
                                    </p:set>
                                    <p:animEffect transition="in" filter="slide(fromLeft)">
                                      <p:cBhvr>
                                        <p:cTn id="11" dur="500"/>
                                        <p:tgtEl>
                                          <p:spTgt spid="3586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7" grpId="0" autoUpdateAnimBg="0"/>
      <p:bldP spid="35868" grpId="0" autoUpdateAnimBg="0"/>
      <p:bldP spid="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9" descr="Wideband spectrum"/>
          <p:cNvPicPr>
            <a:picLocks noChangeAspect="1" noChangeArrowheads="1"/>
          </p:cNvPicPr>
          <p:nvPr/>
        </p:nvPicPr>
        <p:blipFill>
          <a:blip r:embed="rId3" cstate="print"/>
          <a:srcRect/>
          <a:stretch>
            <a:fillRect/>
          </a:stretch>
        </p:blipFill>
        <p:spPr bwMode="auto">
          <a:xfrm>
            <a:off x="4629150" y="1292225"/>
            <a:ext cx="4514850" cy="5565775"/>
          </a:xfrm>
          <a:prstGeom prst="rect">
            <a:avLst/>
          </a:prstGeom>
          <a:noFill/>
          <a:ln w="9525">
            <a:noFill/>
            <a:miter lim="800000"/>
            <a:headEnd/>
            <a:tailEnd/>
          </a:ln>
        </p:spPr>
      </p:pic>
      <p:pic>
        <p:nvPicPr>
          <p:cNvPr id="48131" name="Picture 7" descr="Narrowband spectrum"/>
          <p:cNvPicPr>
            <a:picLocks noChangeAspect="1" noChangeArrowheads="1"/>
          </p:cNvPicPr>
          <p:nvPr/>
        </p:nvPicPr>
        <p:blipFill>
          <a:blip r:embed="rId4" cstate="print"/>
          <a:srcRect/>
          <a:stretch>
            <a:fillRect/>
          </a:stretch>
        </p:blipFill>
        <p:spPr bwMode="auto">
          <a:xfrm>
            <a:off x="0" y="1363663"/>
            <a:ext cx="4745038" cy="5516562"/>
          </a:xfrm>
          <a:prstGeom prst="rect">
            <a:avLst/>
          </a:prstGeom>
          <a:noFill/>
          <a:ln w="9525">
            <a:noFill/>
            <a:miter lim="800000"/>
            <a:headEnd/>
            <a:tailEnd/>
          </a:ln>
        </p:spPr>
      </p:pic>
      <p:sp>
        <p:nvSpPr>
          <p:cNvPr id="48132" name="TextBox 9"/>
          <p:cNvSpPr txBox="1">
            <a:spLocks noChangeArrowheads="1"/>
          </p:cNvSpPr>
          <p:nvPr/>
        </p:nvSpPr>
        <p:spPr bwMode="auto">
          <a:xfrm>
            <a:off x="2474913" y="1301750"/>
            <a:ext cx="4146550" cy="822325"/>
          </a:xfrm>
          <a:prstGeom prst="rect">
            <a:avLst/>
          </a:prstGeom>
          <a:noFill/>
          <a:ln w="9525">
            <a:noFill/>
            <a:miter lim="800000"/>
            <a:headEnd/>
            <a:tailEnd/>
          </a:ln>
        </p:spPr>
        <p:txBody>
          <a:bodyPr wrap="none">
            <a:spAutoFit/>
          </a:bodyPr>
          <a:lstStyle/>
          <a:p>
            <a:r>
              <a:rPr lang="en-US" sz="2400" b="1"/>
              <a:t>High Frequency Harmonics</a:t>
            </a:r>
          </a:p>
          <a:p>
            <a:r>
              <a:rPr lang="en-US" sz="2400" b="1"/>
              <a:t> </a:t>
            </a:r>
          </a:p>
        </p:txBody>
      </p:sp>
      <p:sp>
        <p:nvSpPr>
          <p:cNvPr id="48133" name="Rectangle 8"/>
          <p:cNvSpPr>
            <a:spLocks noChangeArrowheads="1"/>
          </p:cNvSpPr>
          <p:nvPr/>
        </p:nvSpPr>
        <p:spPr bwMode="auto">
          <a:xfrm>
            <a:off x="1685925" y="2384425"/>
            <a:ext cx="2525713" cy="1190625"/>
          </a:xfrm>
          <a:prstGeom prst="rect">
            <a:avLst/>
          </a:prstGeom>
          <a:noFill/>
          <a:ln w="9525">
            <a:noFill/>
            <a:miter lim="800000"/>
            <a:headEnd/>
            <a:tailEnd/>
          </a:ln>
        </p:spPr>
        <p:txBody>
          <a:bodyPr anchor="ctr">
            <a:spAutoFit/>
          </a:bodyPr>
          <a:lstStyle/>
          <a:p>
            <a:pPr eaLnBrk="0" hangingPunct="0"/>
            <a:r>
              <a:rPr lang="en-GB" sz="1800"/>
              <a:t>Spectrum from induction cooker (40 kHz) and PLC (43 kHz)</a:t>
            </a:r>
            <a:r>
              <a:rPr lang="en-US" sz="1800"/>
              <a:t> </a:t>
            </a:r>
          </a:p>
        </p:txBody>
      </p:sp>
      <p:sp>
        <p:nvSpPr>
          <p:cNvPr id="48134" name="Rectangle 10"/>
          <p:cNvSpPr>
            <a:spLocks noChangeArrowheads="1"/>
          </p:cNvSpPr>
          <p:nvPr/>
        </p:nvSpPr>
        <p:spPr bwMode="auto">
          <a:xfrm>
            <a:off x="6351588" y="2197100"/>
            <a:ext cx="2038350" cy="1190625"/>
          </a:xfrm>
          <a:prstGeom prst="rect">
            <a:avLst/>
          </a:prstGeom>
          <a:noFill/>
          <a:ln w="9525">
            <a:noFill/>
            <a:miter lim="800000"/>
            <a:headEnd/>
            <a:tailEnd/>
          </a:ln>
        </p:spPr>
        <p:txBody>
          <a:bodyPr anchor="ctr">
            <a:spAutoFit/>
          </a:bodyPr>
          <a:lstStyle/>
          <a:p>
            <a:pPr eaLnBrk="0" hangingPunct="0"/>
            <a:r>
              <a:rPr lang="en-GB" sz="1800"/>
              <a:t>Measured spectrum from HF fluorescent lamp with APFC.</a:t>
            </a:r>
            <a:r>
              <a:rPr lang="en-US" sz="1800"/>
              <a:t> </a:t>
            </a:r>
          </a:p>
        </p:txBody>
      </p:sp>
      <p:sp>
        <p:nvSpPr>
          <p:cNvPr id="8"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77"/>
          <p:cNvPicPr>
            <a:picLocks noChangeAspect="1" noChangeArrowheads="1"/>
          </p:cNvPicPr>
          <p:nvPr/>
        </p:nvPicPr>
        <p:blipFill>
          <a:blip r:embed="rId3" cstate="print"/>
          <a:srcRect/>
          <a:stretch>
            <a:fillRect/>
          </a:stretch>
        </p:blipFill>
        <p:spPr bwMode="auto">
          <a:xfrm>
            <a:off x="381000" y="1295400"/>
            <a:ext cx="3856038" cy="3924300"/>
          </a:xfrm>
          <a:prstGeom prst="rect">
            <a:avLst/>
          </a:prstGeom>
          <a:noFill/>
          <a:ln w="9525">
            <a:noFill/>
            <a:miter lim="800000"/>
            <a:headEnd/>
            <a:tailEnd/>
          </a:ln>
        </p:spPr>
      </p:pic>
      <p:pic>
        <p:nvPicPr>
          <p:cNvPr id="23556" name="Picture 379"/>
          <p:cNvPicPr>
            <a:picLocks noChangeAspect="1" noChangeArrowheads="1"/>
          </p:cNvPicPr>
          <p:nvPr/>
        </p:nvPicPr>
        <p:blipFill>
          <a:blip r:embed="rId4" cstate="print"/>
          <a:srcRect/>
          <a:stretch>
            <a:fillRect/>
          </a:stretch>
        </p:blipFill>
        <p:spPr bwMode="auto">
          <a:xfrm>
            <a:off x="5446713" y="3886200"/>
            <a:ext cx="3697287" cy="2971800"/>
          </a:xfrm>
          <a:prstGeom prst="rect">
            <a:avLst/>
          </a:prstGeom>
          <a:noFill/>
          <a:ln w="9525">
            <a:noFill/>
            <a:miter lim="800000"/>
            <a:headEnd/>
            <a:tailEnd/>
          </a:ln>
        </p:spPr>
      </p:pic>
      <p:pic>
        <p:nvPicPr>
          <p:cNvPr id="23557" name="Picture 10"/>
          <p:cNvPicPr>
            <a:picLocks noChangeAspect="1" noChangeArrowheads="1"/>
          </p:cNvPicPr>
          <p:nvPr/>
        </p:nvPicPr>
        <p:blipFill>
          <a:blip r:embed="rId5" cstate="print"/>
          <a:srcRect/>
          <a:stretch>
            <a:fillRect/>
          </a:stretch>
        </p:blipFill>
        <p:spPr bwMode="auto">
          <a:xfrm>
            <a:off x="5943600" y="1371600"/>
            <a:ext cx="3200400" cy="2400300"/>
          </a:xfrm>
          <a:prstGeom prst="rect">
            <a:avLst/>
          </a:prstGeom>
          <a:noFill/>
          <a:ln w="9525">
            <a:noFill/>
            <a:miter lim="800000"/>
            <a:headEnd/>
            <a:tailEnd/>
          </a:ln>
        </p:spPr>
      </p:pic>
      <p:pic>
        <p:nvPicPr>
          <p:cNvPr id="23558" name="Picture 14"/>
          <p:cNvPicPr>
            <a:picLocks noChangeAspect="1" noChangeArrowheads="1"/>
          </p:cNvPicPr>
          <p:nvPr/>
        </p:nvPicPr>
        <p:blipFill>
          <a:blip r:embed="rId6" cstate="print"/>
          <a:srcRect l="9140" t="7616" r="8224" b="8620"/>
          <a:stretch>
            <a:fillRect/>
          </a:stretch>
        </p:blipFill>
        <p:spPr bwMode="auto">
          <a:xfrm>
            <a:off x="0" y="5334000"/>
            <a:ext cx="5486400" cy="1295400"/>
          </a:xfrm>
          <a:prstGeom prst="rect">
            <a:avLst/>
          </a:prstGeom>
          <a:noFill/>
          <a:ln w="9525">
            <a:noFill/>
            <a:miter lim="800000"/>
            <a:headEnd/>
            <a:tailEnd/>
          </a:ln>
        </p:spPr>
      </p:pic>
      <p:sp>
        <p:nvSpPr>
          <p:cNvPr id="9"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pic>
        <p:nvPicPr>
          <p:cNvPr id="24579" name="Imagem 3"/>
          <p:cNvPicPr>
            <a:picLocks noChangeAspect="1" noChangeArrowheads="1"/>
          </p:cNvPicPr>
          <p:nvPr/>
        </p:nvPicPr>
        <p:blipFill>
          <a:blip r:embed="rId3" cstate="print"/>
          <a:srcRect/>
          <a:stretch>
            <a:fillRect/>
          </a:stretch>
        </p:blipFill>
        <p:spPr bwMode="auto">
          <a:xfrm>
            <a:off x="388938" y="2884488"/>
            <a:ext cx="8755062" cy="3973512"/>
          </a:xfrm>
          <a:prstGeom prst="rect">
            <a:avLst/>
          </a:prstGeom>
          <a:noFill/>
          <a:ln w="9525">
            <a:noFill/>
            <a:miter lim="800000"/>
            <a:headEnd/>
            <a:tailEnd/>
          </a:ln>
        </p:spPr>
      </p:pic>
      <p:sp>
        <p:nvSpPr>
          <p:cNvPr id="24580" name="TextBox 9"/>
          <p:cNvSpPr txBox="1">
            <a:spLocks noChangeArrowheads="1"/>
          </p:cNvSpPr>
          <p:nvPr/>
        </p:nvSpPr>
        <p:spPr bwMode="auto">
          <a:xfrm>
            <a:off x="842963" y="1479550"/>
            <a:ext cx="3079750" cy="1187450"/>
          </a:xfrm>
          <a:prstGeom prst="rect">
            <a:avLst/>
          </a:prstGeom>
          <a:noFill/>
          <a:ln w="9525">
            <a:noFill/>
            <a:miter lim="800000"/>
            <a:headEnd/>
            <a:tailEnd/>
          </a:ln>
        </p:spPr>
        <p:txBody>
          <a:bodyPr wrap="none">
            <a:spAutoFit/>
          </a:bodyPr>
          <a:lstStyle/>
          <a:p>
            <a:pPr algn="ctr"/>
            <a:r>
              <a:rPr lang="en-US" sz="2400" b="1" dirty="0"/>
              <a:t>Aggregation of New</a:t>
            </a:r>
          </a:p>
          <a:p>
            <a:pPr algn="ctr"/>
            <a:r>
              <a:rPr lang="en-US" sz="2400" b="1" dirty="0"/>
              <a:t>Non-Linear Sources</a:t>
            </a:r>
          </a:p>
          <a:p>
            <a:pPr algn="ctr"/>
            <a:r>
              <a:rPr lang="en-US" sz="2400" b="1" dirty="0"/>
              <a:t> </a:t>
            </a:r>
          </a:p>
        </p:txBody>
      </p:sp>
      <p:pic>
        <p:nvPicPr>
          <p:cNvPr id="24581" name="Imagem 10"/>
          <p:cNvPicPr>
            <a:picLocks noChangeAspect="1" noChangeArrowheads="1"/>
          </p:cNvPicPr>
          <p:nvPr/>
        </p:nvPicPr>
        <p:blipFill>
          <a:blip r:embed="rId4" cstate="print"/>
          <a:srcRect/>
          <a:stretch>
            <a:fillRect/>
          </a:stretch>
        </p:blipFill>
        <p:spPr bwMode="auto">
          <a:xfrm>
            <a:off x="4432300" y="1189038"/>
            <a:ext cx="4214813" cy="5668962"/>
          </a:xfrm>
          <a:prstGeom prst="rect">
            <a:avLst/>
          </a:prstGeom>
          <a:noFill/>
          <a:ln w="9525">
            <a:noFill/>
            <a:miter lim="800000"/>
            <a:headEnd/>
            <a:tailEnd/>
          </a:ln>
        </p:spPr>
      </p:pic>
      <p:sp>
        <p:nvSpPr>
          <p:cNvPr id="7"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p:cTn id="7" dur="500" fill="hold"/>
                                        <p:tgtEl>
                                          <p:spTgt spid="24580"/>
                                        </p:tgtEl>
                                        <p:attrNameLst>
                                          <p:attrName>ppt_w</p:attrName>
                                        </p:attrNameLst>
                                      </p:cBhvr>
                                      <p:tavLst>
                                        <p:tav tm="0">
                                          <p:val>
                                            <p:strVal val="#ppt_w*0.05"/>
                                          </p:val>
                                        </p:tav>
                                        <p:tav tm="100000">
                                          <p:val>
                                            <p:strVal val="#ppt_w"/>
                                          </p:val>
                                        </p:tav>
                                      </p:tavLst>
                                    </p:anim>
                                    <p:anim calcmode="lin" valueType="num">
                                      <p:cBhvr>
                                        <p:cTn id="8" dur="500" fill="hold"/>
                                        <p:tgtEl>
                                          <p:spTgt spid="24580"/>
                                        </p:tgtEl>
                                        <p:attrNameLst>
                                          <p:attrName>ppt_h</p:attrName>
                                        </p:attrNameLst>
                                      </p:cBhvr>
                                      <p:tavLst>
                                        <p:tav tm="0">
                                          <p:val>
                                            <p:strVal val="#ppt_h"/>
                                          </p:val>
                                        </p:tav>
                                        <p:tav tm="100000">
                                          <p:val>
                                            <p:strVal val="#ppt_h"/>
                                          </p:val>
                                        </p:tav>
                                      </p:tavLst>
                                    </p:anim>
                                    <p:anim calcmode="lin" valueType="num">
                                      <p:cBhvr>
                                        <p:cTn id="9" dur="500" fill="hold"/>
                                        <p:tgtEl>
                                          <p:spTgt spid="24580"/>
                                        </p:tgtEl>
                                        <p:attrNameLst>
                                          <p:attrName>ppt_x</p:attrName>
                                        </p:attrNameLst>
                                      </p:cBhvr>
                                      <p:tavLst>
                                        <p:tav tm="0">
                                          <p:val>
                                            <p:strVal val="#ppt_x-.2"/>
                                          </p:val>
                                        </p:tav>
                                        <p:tav tm="100000">
                                          <p:val>
                                            <p:strVal val="#ppt_x"/>
                                          </p:val>
                                        </p:tav>
                                      </p:tavLst>
                                    </p:anim>
                                    <p:anim calcmode="lin" valueType="num">
                                      <p:cBhvr>
                                        <p:cTn id="10" dur="500" fill="hold"/>
                                        <p:tgtEl>
                                          <p:spTgt spid="24580"/>
                                        </p:tgtEl>
                                        <p:attrNameLst>
                                          <p:attrName>ppt_y</p:attrName>
                                        </p:attrNameLst>
                                      </p:cBhvr>
                                      <p:tavLst>
                                        <p:tav tm="0">
                                          <p:val>
                                            <p:strVal val="#ppt_y"/>
                                          </p:val>
                                        </p:tav>
                                        <p:tav tm="100000">
                                          <p:val>
                                            <p:strVal val="#ppt_y"/>
                                          </p:val>
                                        </p:tav>
                                      </p:tavLst>
                                    </p:anim>
                                    <p:animEffect transition="in" filter="fade">
                                      <p:cBhvr>
                                        <p:cTn id="11"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Engineering Design Process, Factors and Fundamental Aspects </a:t>
            </a:r>
            <a:br>
              <a:rPr lang="en-US" dirty="0" smtClean="0"/>
            </a:br>
            <a:endParaRPr lang="en-US" dirty="0"/>
          </a:p>
        </p:txBody>
      </p:sp>
      <p:pic>
        <p:nvPicPr>
          <p:cNvPr id="194562" name="Picture 1"/>
          <p:cNvPicPr>
            <a:picLocks noChangeAspect="1" noChangeArrowheads="1"/>
          </p:cNvPicPr>
          <p:nvPr/>
        </p:nvPicPr>
        <p:blipFill>
          <a:blip r:embed="rId3" cstate="print"/>
          <a:srcRect/>
          <a:stretch>
            <a:fillRect/>
          </a:stretch>
        </p:blipFill>
        <p:spPr bwMode="auto">
          <a:xfrm>
            <a:off x="0" y="1219201"/>
            <a:ext cx="9144000" cy="56737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descr="inrush_3D_35"/>
          <p:cNvPicPr>
            <a:picLocks noChangeAspect="1" noChangeArrowheads="1"/>
          </p:cNvPicPr>
          <p:nvPr/>
        </p:nvPicPr>
        <p:blipFill>
          <a:blip r:embed="rId3" cstate="print"/>
          <a:srcRect l="7143" t="18378" r="13023" b="7639"/>
          <a:stretch>
            <a:fillRect/>
          </a:stretch>
        </p:blipFill>
        <p:spPr bwMode="auto">
          <a:xfrm>
            <a:off x="301625" y="2235200"/>
            <a:ext cx="5083175" cy="4354513"/>
          </a:xfrm>
          <a:prstGeom prst="rect">
            <a:avLst/>
          </a:prstGeom>
          <a:noFill/>
          <a:ln w="9525">
            <a:noFill/>
            <a:miter lim="800000"/>
            <a:headEnd/>
            <a:tailEnd/>
          </a:ln>
        </p:spPr>
      </p:pic>
      <p:pic>
        <p:nvPicPr>
          <p:cNvPr id="67587" name="Picture 4"/>
          <p:cNvPicPr>
            <a:picLocks noChangeAspect="1" noChangeArrowheads="1"/>
          </p:cNvPicPr>
          <p:nvPr/>
        </p:nvPicPr>
        <p:blipFill>
          <a:blip r:embed="rId4" cstate="print"/>
          <a:srcRect l="4724" t="3429" r="7086" b="9828"/>
          <a:stretch>
            <a:fillRect/>
          </a:stretch>
        </p:blipFill>
        <p:spPr bwMode="auto">
          <a:xfrm>
            <a:off x="5181600" y="1887538"/>
            <a:ext cx="3889375" cy="3802062"/>
          </a:xfrm>
          <a:prstGeom prst="rect">
            <a:avLst/>
          </a:prstGeom>
          <a:noFill/>
          <a:ln w="9525">
            <a:noFill/>
            <a:miter lim="800000"/>
            <a:headEnd/>
            <a:tailEnd/>
          </a:ln>
        </p:spPr>
      </p:pic>
      <p:cxnSp>
        <p:nvCxnSpPr>
          <p:cNvPr id="9" name="Straight Arrow Connector 8"/>
          <p:cNvCxnSpPr/>
          <p:nvPr/>
        </p:nvCxnSpPr>
        <p:spPr>
          <a:xfrm flipV="1">
            <a:off x="3556000" y="3279775"/>
            <a:ext cx="3802063" cy="6683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95663" y="4295775"/>
            <a:ext cx="4006850" cy="450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590" name="Espaço Reservado para Número de Slide 4"/>
          <p:cNvSpPr>
            <a:spLocks noGrp="1"/>
          </p:cNvSpPr>
          <p:nvPr>
            <p:ph type="sldNum" sz="quarter" idx="10"/>
          </p:nvPr>
        </p:nvSpPr>
        <p:spPr>
          <a:noFill/>
        </p:spPr>
        <p:txBody>
          <a:bodyPr/>
          <a:lstStyle/>
          <a:p>
            <a:r>
              <a:rPr lang="nl-NL" smtClean="0"/>
              <a:t>PAGE </a:t>
            </a:r>
            <a:fld id="{5E5B0A5B-8F2A-44F2-8B6A-A79AB11F8F77}" type="slidenum">
              <a:rPr lang="nl-NL" smtClean="0"/>
              <a:pPr/>
              <a:t>69</a:t>
            </a:fld>
            <a:endParaRPr lang="nl-NL" smtClean="0"/>
          </a:p>
        </p:txBody>
      </p:sp>
      <p:sp>
        <p:nvSpPr>
          <p:cNvPr id="8"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
        <p:nvSpPr>
          <p:cNvPr id="10" name="Espaço Reservado para Conteúdo 2"/>
          <p:cNvSpPr txBox="1">
            <a:spLocks/>
          </p:cNvSpPr>
          <p:nvPr/>
        </p:nvSpPr>
        <p:spPr>
          <a:xfrm>
            <a:off x="611188" y="1600200"/>
            <a:ext cx="4341812" cy="3959225"/>
          </a:xfrm>
          <a:prstGeom prst="rect">
            <a:avLst/>
          </a:prstGeom>
        </p:spPr>
        <p:txBody>
          <a:bodyPr/>
          <a:lstStyle/>
          <a:p>
            <a:pPr marL="268288" indent="-268288" eaLnBrk="0" hangingPunct="0">
              <a:spcBef>
                <a:spcPct val="20000"/>
              </a:spcBef>
              <a:buClr>
                <a:schemeClr val="bg1">
                  <a:lumMod val="50000"/>
                </a:schemeClr>
              </a:buClr>
              <a:buFont typeface="Wingdings" pitchFamily="2" charset="2"/>
              <a:buChar char="ü"/>
              <a:defRPr/>
            </a:pPr>
            <a:r>
              <a:rPr lang="pt-BR" sz="2400" b="1" kern="0" dirty="0" err="1">
                <a:latin typeface="+mn-lt"/>
              </a:rPr>
              <a:t>Time-Varying</a:t>
            </a:r>
            <a:r>
              <a:rPr lang="pt-BR" sz="2400" b="1" kern="0" dirty="0">
                <a:latin typeface="+mn-lt"/>
              </a:rPr>
              <a:t> </a:t>
            </a:r>
            <a:r>
              <a:rPr lang="pt-BR" sz="2400" b="1" kern="0" dirty="0" err="1">
                <a:latin typeface="+mn-lt"/>
              </a:rPr>
              <a:t>Harmonics</a:t>
            </a:r>
            <a:r>
              <a:rPr lang="pt-BR" sz="2400" b="1" kern="0" dirty="0">
                <a:latin typeface="+mn-lt"/>
              </a:rPr>
              <a:t>: </a:t>
            </a:r>
            <a:r>
              <a:rPr lang="pt-BR" sz="2400" b="1" kern="0" dirty="0" err="1">
                <a:latin typeface="+mn-lt"/>
              </a:rPr>
              <a:t>New</a:t>
            </a:r>
            <a:r>
              <a:rPr lang="pt-BR" sz="2400" b="1" kern="0" dirty="0">
                <a:latin typeface="+mn-lt"/>
              </a:rPr>
              <a:t> </a:t>
            </a:r>
            <a:r>
              <a:rPr lang="pt-BR" sz="2400" b="1" kern="0" dirty="0" err="1">
                <a:latin typeface="+mn-lt"/>
              </a:rPr>
              <a:t>Paradigm</a:t>
            </a:r>
            <a:r>
              <a:rPr lang="pt-BR" sz="2400" b="1" kern="0" dirty="0">
                <a:latin typeface="+mn-lt"/>
              </a:rPr>
              <a:t>  </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ço Reservado para Número de Slide 2"/>
          <p:cNvSpPr>
            <a:spLocks noGrp="1"/>
          </p:cNvSpPr>
          <p:nvPr>
            <p:ph type="sldNum" sz="quarter" idx="10"/>
          </p:nvPr>
        </p:nvSpPr>
        <p:spPr>
          <a:noFill/>
        </p:spPr>
        <p:txBody>
          <a:bodyPr/>
          <a:lstStyle/>
          <a:p>
            <a:r>
              <a:rPr lang="nl-NL" smtClean="0"/>
              <a:t>PAGE </a:t>
            </a:r>
            <a:fld id="{D43EF701-8963-4E2E-8768-16EF4E468F88}" type="slidenum">
              <a:rPr lang="nl-NL" smtClean="0"/>
              <a:pPr/>
              <a:t>70</a:t>
            </a:fld>
            <a:endParaRPr lang="nl-NL" smtClean="0"/>
          </a:p>
        </p:txBody>
      </p:sp>
      <p:sp>
        <p:nvSpPr>
          <p:cNvPr id="5" name="Rectangle 2"/>
          <p:cNvSpPr txBox="1">
            <a:spLocks noChangeArrowheads="1"/>
          </p:cNvSpPr>
          <p:nvPr/>
        </p:nvSpPr>
        <p:spPr bwMode="auto">
          <a:xfrm>
            <a:off x="0" y="215900"/>
            <a:ext cx="8315325" cy="922338"/>
          </a:xfrm>
          <a:prstGeom prst="rect">
            <a:avLst/>
          </a:prstGeom>
          <a:noFill/>
          <a:ln w="9525">
            <a:noFill/>
            <a:miter lim="800000"/>
            <a:headEnd/>
            <a:tailEnd/>
          </a:ln>
        </p:spPr>
        <p:txBody>
          <a:bodyPr lIns="0" tIns="0" rIns="0" bIns="0"/>
          <a:lstStyle/>
          <a:p>
            <a:pPr algn="ctr">
              <a:lnSpc>
                <a:spcPct val="110000"/>
              </a:lnSpc>
              <a:defRPr/>
            </a:pPr>
            <a:r>
              <a:rPr lang="en-US" sz="3000" b="1" kern="0" dirty="0" smtClean="0">
                <a:solidFill>
                  <a:schemeClr val="tx2"/>
                </a:solidFill>
                <a:effectLst>
                  <a:outerShdw blurRad="38100" dist="38100" dir="2700000" algn="tl">
                    <a:srgbClr val="C0C0C0"/>
                  </a:outerShdw>
                </a:effectLst>
              </a:rPr>
              <a:t>The Main Technical Issues affected by        MG-DG-DER-RES (Smart Grids)</a:t>
            </a:r>
            <a:endParaRPr lang="en-US" sz="3000" b="1" kern="0" dirty="0">
              <a:solidFill>
                <a:schemeClr val="tx2"/>
              </a:solidFill>
              <a:effectLst>
                <a:outerShdw blurRad="38100" dist="38100" dir="2700000" algn="tl">
                  <a:srgbClr val="C0C0C0"/>
                </a:outerShdw>
              </a:effectLst>
            </a:endParaRPr>
          </a:p>
        </p:txBody>
      </p:sp>
      <p:sp>
        <p:nvSpPr>
          <p:cNvPr id="6" name="TextBox 2"/>
          <p:cNvSpPr txBox="1">
            <a:spLocks noChangeArrowheads="1"/>
          </p:cNvSpPr>
          <p:nvPr/>
        </p:nvSpPr>
        <p:spPr bwMode="auto">
          <a:xfrm>
            <a:off x="539750" y="1565275"/>
            <a:ext cx="7924800" cy="3416300"/>
          </a:xfrm>
          <a:prstGeom prst="rect">
            <a:avLst/>
          </a:prstGeom>
          <a:noFill/>
          <a:ln w="9525">
            <a:noFill/>
            <a:miter lim="800000"/>
            <a:headEnd/>
            <a:tailEnd/>
          </a:ln>
        </p:spPr>
        <p:txBody>
          <a:bodyPr>
            <a:spAutoFit/>
          </a:bodyPr>
          <a:lstStyle/>
          <a:p>
            <a:pPr indent="361950">
              <a:buFont typeface="Wingdings" pitchFamily="2" charset="2"/>
              <a:buChar char="ü"/>
              <a:defRPr/>
            </a:pPr>
            <a:r>
              <a:rPr lang="en-US" sz="2400" b="1" dirty="0">
                <a:solidFill>
                  <a:schemeClr val="bg1">
                    <a:lumMod val="75000"/>
                  </a:schemeClr>
                </a:solidFill>
              </a:rPr>
              <a:t>Others:</a:t>
            </a:r>
          </a:p>
          <a:p>
            <a:pPr lvl="1" indent="361950">
              <a:buFont typeface="Wingdings" pitchFamily="2" charset="2"/>
              <a:buChar char="ü"/>
              <a:defRPr/>
            </a:pPr>
            <a:r>
              <a:rPr lang="en-US" sz="2400" b="1" dirty="0">
                <a:solidFill>
                  <a:schemeClr val="bg1">
                    <a:lumMod val="75000"/>
                  </a:schemeClr>
                </a:solidFill>
              </a:rPr>
              <a:t>Stability (</a:t>
            </a:r>
            <a:r>
              <a:rPr lang="en-US" sz="2000" b="1" dirty="0">
                <a:solidFill>
                  <a:schemeClr val="bg1">
                    <a:lumMod val="75000"/>
                  </a:schemeClr>
                </a:solidFill>
              </a:rPr>
              <a:t>voltage and frequency</a:t>
            </a:r>
            <a:r>
              <a:rPr lang="en-US" sz="2400" b="1" dirty="0">
                <a:solidFill>
                  <a:schemeClr val="bg1">
                    <a:lumMod val="75000"/>
                  </a:schemeClr>
                </a:solidFill>
              </a:rPr>
              <a:t>);</a:t>
            </a:r>
          </a:p>
          <a:p>
            <a:pPr lvl="1" indent="361950">
              <a:buFont typeface="Wingdings" pitchFamily="2" charset="2"/>
              <a:buChar char="ü"/>
              <a:defRPr/>
            </a:pPr>
            <a:r>
              <a:rPr lang="en-US" sz="2400" b="1" dirty="0">
                <a:solidFill>
                  <a:schemeClr val="bg1">
                    <a:lumMod val="75000"/>
                  </a:schemeClr>
                </a:solidFill>
              </a:rPr>
              <a:t>Transients;</a:t>
            </a:r>
          </a:p>
          <a:p>
            <a:pPr lvl="1" indent="361950">
              <a:buFont typeface="Wingdings" pitchFamily="2" charset="2"/>
              <a:buChar char="ü"/>
              <a:defRPr/>
            </a:pPr>
            <a:r>
              <a:rPr lang="en-US" sz="2400" b="1" dirty="0" smtClean="0">
                <a:solidFill>
                  <a:schemeClr val="bg1">
                    <a:lumMod val="75000"/>
                  </a:schemeClr>
                </a:solidFill>
              </a:rPr>
              <a:t>Unbalance</a:t>
            </a:r>
            <a:r>
              <a:rPr lang="en-US" sz="2400" b="1" dirty="0">
                <a:solidFill>
                  <a:schemeClr val="bg1">
                    <a:lumMod val="75000"/>
                  </a:schemeClr>
                </a:solidFill>
              </a:rPr>
              <a:t>;</a:t>
            </a:r>
          </a:p>
          <a:p>
            <a:pPr lvl="1" indent="361950">
              <a:buFont typeface="Wingdings" pitchFamily="2" charset="2"/>
              <a:buChar char="ü"/>
              <a:defRPr/>
            </a:pPr>
            <a:r>
              <a:rPr lang="en-US" sz="2400" b="1" dirty="0" smtClean="0">
                <a:solidFill>
                  <a:schemeClr val="bg1">
                    <a:lumMod val="75000"/>
                  </a:schemeClr>
                </a:solidFill>
              </a:rPr>
              <a:t>Resonance;</a:t>
            </a:r>
            <a:endParaRPr lang="en-US" sz="2400" b="1" dirty="0">
              <a:solidFill>
                <a:schemeClr val="bg1">
                  <a:lumMod val="75000"/>
                </a:schemeClr>
              </a:solidFill>
            </a:endParaRPr>
          </a:p>
          <a:p>
            <a:pPr lvl="1" indent="361950">
              <a:buFont typeface="Wingdings" pitchFamily="2" charset="2"/>
              <a:buChar char="ü"/>
              <a:defRPr/>
            </a:pPr>
            <a:r>
              <a:rPr lang="en-US" sz="2400" b="1" dirty="0" smtClean="0">
                <a:solidFill>
                  <a:schemeClr val="bg1">
                    <a:lumMod val="75000"/>
                  </a:schemeClr>
                </a:solidFill>
              </a:rPr>
              <a:t>Measurement;</a:t>
            </a:r>
            <a:endParaRPr lang="en-US" sz="2400" b="1" dirty="0">
              <a:solidFill>
                <a:schemeClr val="bg1">
                  <a:lumMod val="75000"/>
                </a:schemeClr>
              </a:solidFill>
            </a:endParaRPr>
          </a:p>
          <a:p>
            <a:pPr lvl="1" indent="361950">
              <a:buFont typeface="Wingdings" pitchFamily="2" charset="2"/>
              <a:buChar char="ü"/>
              <a:defRPr/>
            </a:pPr>
            <a:r>
              <a:rPr lang="en-US" sz="2400" b="1" dirty="0">
                <a:solidFill>
                  <a:schemeClr val="bg1">
                    <a:lumMod val="75000"/>
                  </a:schemeClr>
                </a:solidFill>
              </a:rPr>
              <a:t>Faults;</a:t>
            </a:r>
          </a:p>
          <a:p>
            <a:pPr lvl="1" indent="361950">
              <a:buFont typeface="Wingdings" pitchFamily="2" charset="2"/>
              <a:buChar char="ü"/>
              <a:defRPr/>
            </a:pPr>
            <a:r>
              <a:rPr lang="en-US" sz="2400" b="1" dirty="0">
                <a:solidFill>
                  <a:schemeClr val="bg1">
                    <a:lumMod val="75000"/>
                  </a:schemeClr>
                </a:solidFill>
              </a:rPr>
              <a:t>Short circuits levels;</a:t>
            </a:r>
          </a:p>
          <a:p>
            <a:pPr lvl="1" indent="361950">
              <a:buFont typeface="Wingdings" pitchFamily="2" charset="2"/>
              <a:buChar char="ü"/>
              <a:defRPr/>
            </a:pPr>
            <a:r>
              <a:rPr lang="en-US" sz="2400" b="1" dirty="0">
                <a:solidFill>
                  <a:schemeClr val="bg1">
                    <a:lumMod val="75000"/>
                  </a:schemeClr>
                </a:solidFill>
              </a:rPr>
              <a:t>Sustained Interruption.</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xplosão 2 6"/>
          <p:cNvSpPr/>
          <p:nvPr/>
        </p:nvSpPr>
        <p:spPr>
          <a:xfrm>
            <a:off x="333375" y="1712913"/>
            <a:ext cx="8418513" cy="4252912"/>
          </a:xfrm>
          <a:prstGeom prst="irregularSeal2">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pt-BR"/>
          </a:p>
        </p:txBody>
      </p:sp>
      <p:sp>
        <p:nvSpPr>
          <p:cNvPr id="73731" name="Título 1"/>
          <p:cNvSpPr>
            <a:spLocks noGrp="1"/>
          </p:cNvSpPr>
          <p:nvPr>
            <p:ph type="title"/>
          </p:nvPr>
        </p:nvSpPr>
        <p:spPr>
          <a:xfrm>
            <a:off x="0" y="215900"/>
            <a:ext cx="8024813" cy="922338"/>
          </a:xfrm>
        </p:spPr>
        <p:txBody>
          <a:bodyPr/>
          <a:lstStyle/>
          <a:p>
            <a:pPr algn="ctr"/>
            <a:r>
              <a:rPr lang="en-US" smtClean="0"/>
              <a:t>What will be the Implications on </a:t>
            </a:r>
            <a:br>
              <a:rPr lang="en-US" smtClean="0"/>
            </a:br>
            <a:r>
              <a:rPr lang="en-US" smtClean="0"/>
              <a:t>Signal Measurement</a:t>
            </a:r>
            <a:endParaRPr lang="pt-BR" smtClean="0"/>
          </a:p>
        </p:txBody>
      </p:sp>
      <p:sp>
        <p:nvSpPr>
          <p:cNvPr id="73732" name="Espaço Reservado para Conteúdo 2"/>
          <p:cNvSpPr>
            <a:spLocks noGrp="1"/>
          </p:cNvSpPr>
          <p:nvPr>
            <p:ph idx="1"/>
          </p:nvPr>
        </p:nvSpPr>
        <p:spPr>
          <a:xfrm>
            <a:off x="611188" y="2571750"/>
            <a:ext cx="7994650" cy="2781300"/>
          </a:xfrm>
        </p:spPr>
        <p:txBody>
          <a:bodyPr/>
          <a:lstStyle/>
          <a:p>
            <a:pPr marL="1588" indent="-1588" algn="ctr">
              <a:buFontTx/>
              <a:buNone/>
            </a:pPr>
            <a:r>
              <a:rPr lang="en-US" sz="3600" smtClean="0"/>
              <a:t>In the smart grid, reliable and online information becomes the key factor for reliable delivery of power from the generation units to the end-users</a:t>
            </a:r>
            <a:r>
              <a:rPr lang="en-US" smtClean="0"/>
              <a:t>.</a:t>
            </a:r>
            <a:endParaRPr lang="pt-BR" smtClean="0"/>
          </a:p>
        </p:txBody>
      </p:sp>
      <p:sp>
        <p:nvSpPr>
          <p:cNvPr id="73733" name="Espaço Reservado para Número de Slide 4"/>
          <p:cNvSpPr>
            <a:spLocks noGrp="1"/>
          </p:cNvSpPr>
          <p:nvPr>
            <p:ph type="sldNum" sz="quarter" idx="11"/>
          </p:nvPr>
        </p:nvSpPr>
        <p:spPr>
          <a:noFill/>
        </p:spPr>
        <p:txBody>
          <a:bodyPr/>
          <a:lstStyle/>
          <a:p>
            <a:r>
              <a:rPr lang="nl-NL" smtClean="0"/>
              <a:t>PAGE </a:t>
            </a:r>
            <a:fld id="{8F31F531-D476-4DB2-B7BC-10AA733FE9A0}" type="slidenum">
              <a:rPr lang="nl-NL" smtClean="0"/>
              <a:pPr/>
              <a:t>71</a:t>
            </a:fld>
            <a:endParaRPr lang="nl-NL" smtClean="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Espaço Reservado para Conteúdo 2"/>
          <p:cNvSpPr>
            <a:spLocks noGrp="1"/>
          </p:cNvSpPr>
          <p:nvPr>
            <p:ph idx="1"/>
          </p:nvPr>
        </p:nvSpPr>
        <p:spPr>
          <a:xfrm>
            <a:off x="611188" y="1600200"/>
            <a:ext cx="7994650" cy="4533900"/>
          </a:xfrm>
        </p:spPr>
        <p:txBody>
          <a:bodyPr/>
          <a:lstStyle/>
          <a:p>
            <a:pPr>
              <a:buClr>
                <a:schemeClr val="bg1">
                  <a:lumMod val="50000"/>
                </a:schemeClr>
              </a:buClr>
              <a:buFont typeface="Wingdings" pitchFamily="2" charset="2"/>
              <a:buChar char="ü"/>
              <a:defRPr/>
            </a:pPr>
            <a:r>
              <a:rPr lang="pt-BR" dirty="0" smtClean="0"/>
              <a:t> </a:t>
            </a:r>
            <a:r>
              <a:rPr lang="en-US" dirty="0" smtClean="0"/>
              <a:t>Why smart metering? </a:t>
            </a:r>
          </a:p>
          <a:p>
            <a:pPr lvl="1">
              <a:buClr>
                <a:schemeClr val="bg1">
                  <a:lumMod val="50000"/>
                </a:schemeClr>
              </a:buClr>
              <a:buFont typeface="Wingdings" pitchFamily="2" charset="2"/>
              <a:buChar char="ü"/>
              <a:defRPr/>
            </a:pPr>
            <a:r>
              <a:rPr lang="en-US" dirty="0" smtClean="0"/>
              <a:t> </a:t>
            </a:r>
            <a:r>
              <a:rPr lang="pt-BR" dirty="0" err="1" smtClean="0"/>
              <a:t>User</a:t>
            </a:r>
            <a:r>
              <a:rPr lang="pt-BR" dirty="0" smtClean="0"/>
              <a:t> </a:t>
            </a:r>
            <a:r>
              <a:rPr lang="pt-BR" dirty="0" err="1" smtClean="0"/>
              <a:t>Profile</a:t>
            </a:r>
            <a:r>
              <a:rPr lang="pt-BR" dirty="0" smtClean="0"/>
              <a:t>, </a:t>
            </a:r>
            <a:r>
              <a:rPr lang="pt-BR" dirty="0" err="1" smtClean="0"/>
              <a:t>Energy</a:t>
            </a:r>
            <a:r>
              <a:rPr lang="pt-BR" dirty="0" smtClean="0"/>
              <a:t> </a:t>
            </a:r>
            <a:r>
              <a:rPr lang="pt-BR" dirty="0" err="1" smtClean="0"/>
              <a:t>Efficiency</a:t>
            </a:r>
            <a:r>
              <a:rPr lang="pt-BR" dirty="0" smtClean="0"/>
              <a:t> </a:t>
            </a:r>
            <a:r>
              <a:rPr lang="pt-BR" dirty="0" err="1" smtClean="0"/>
              <a:t>Measurement</a:t>
            </a:r>
            <a:r>
              <a:rPr lang="pt-BR" dirty="0" smtClean="0"/>
              <a:t>, Benchmarking, Management, </a:t>
            </a:r>
            <a:r>
              <a:rPr lang="en-US" dirty="0" smtClean="0"/>
              <a:t>Energy cost allocation and analysis, </a:t>
            </a:r>
            <a:r>
              <a:rPr lang="pt-BR" dirty="0" err="1" smtClean="0"/>
              <a:t>Building</a:t>
            </a:r>
            <a:r>
              <a:rPr lang="pt-BR" dirty="0" smtClean="0"/>
              <a:t> </a:t>
            </a:r>
            <a:r>
              <a:rPr lang="pt-BR" dirty="0" err="1" smtClean="0"/>
              <a:t>Control</a:t>
            </a:r>
            <a:r>
              <a:rPr lang="pt-BR" dirty="0" smtClean="0"/>
              <a:t>, </a:t>
            </a:r>
            <a:r>
              <a:rPr lang="pt-BR" dirty="0" err="1" smtClean="0"/>
              <a:t>Demand</a:t>
            </a:r>
            <a:r>
              <a:rPr lang="pt-BR" dirty="0" smtClean="0"/>
              <a:t> </a:t>
            </a:r>
            <a:r>
              <a:rPr lang="pt-BR" dirty="0" err="1" smtClean="0"/>
              <a:t>Control</a:t>
            </a:r>
            <a:r>
              <a:rPr lang="pt-BR" dirty="0" smtClean="0"/>
              <a:t>, </a:t>
            </a:r>
            <a:r>
              <a:rPr lang="pt-BR" dirty="0" err="1" smtClean="0"/>
              <a:t>Automation</a:t>
            </a:r>
            <a:r>
              <a:rPr lang="pt-BR" dirty="0" smtClean="0"/>
              <a:t>, </a:t>
            </a:r>
            <a:r>
              <a:rPr lang="pt-BR" dirty="0" err="1" smtClean="0"/>
              <a:t>Preventive</a:t>
            </a:r>
            <a:r>
              <a:rPr lang="pt-BR" dirty="0" smtClean="0"/>
              <a:t> </a:t>
            </a:r>
            <a:r>
              <a:rPr lang="pt-BR" dirty="0" err="1" smtClean="0"/>
              <a:t>Maintenance</a:t>
            </a:r>
            <a:r>
              <a:rPr lang="pt-BR" dirty="0" smtClean="0"/>
              <a:t>, Power </a:t>
            </a:r>
            <a:r>
              <a:rPr lang="pt-BR" dirty="0" err="1" smtClean="0"/>
              <a:t>Quality</a:t>
            </a:r>
            <a:r>
              <a:rPr lang="pt-BR" dirty="0" smtClean="0"/>
              <a:t> </a:t>
            </a:r>
            <a:r>
              <a:rPr lang="pt-BR" dirty="0" err="1" smtClean="0"/>
              <a:t>Measurement</a:t>
            </a:r>
            <a:r>
              <a:rPr lang="pt-BR" dirty="0" smtClean="0"/>
              <a:t>,  </a:t>
            </a:r>
            <a:r>
              <a:rPr lang="pt-BR" dirty="0" err="1" smtClean="0"/>
              <a:t>Fault</a:t>
            </a:r>
            <a:r>
              <a:rPr lang="pt-BR" dirty="0" smtClean="0"/>
              <a:t> </a:t>
            </a:r>
            <a:r>
              <a:rPr lang="pt-BR" dirty="0" err="1" smtClean="0"/>
              <a:t>Analysis</a:t>
            </a:r>
            <a:r>
              <a:rPr lang="pt-BR" dirty="0" smtClean="0"/>
              <a:t>, </a:t>
            </a:r>
            <a:r>
              <a:rPr lang="pt-BR" dirty="0" err="1" smtClean="0"/>
              <a:t>Check</a:t>
            </a:r>
            <a:r>
              <a:rPr lang="pt-BR" dirty="0" smtClean="0"/>
              <a:t> Meter, </a:t>
            </a:r>
            <a:r>
              <a:rPr lang="en-US" dirty="0" smtClean="0"/>
              <a:t>Carbon emission reduction.</a:t>
            </a:r>
          </a:p>
          <a:p>
            <a:pPr lvl="1">
              <a:buClr>
                <a:schemeClr val="bg1">
                  <a:lumMod val="50000"/>
                </a:schemeClr>
              </a:buClr>
              <a:buFontTx/>
              <a:buNone/>
              <a:defRPr/>
            </a:pPr>
            <a:endParaRPr lang="en-US" dirty="0" smtClean="0"/>
          </a:p>
          <a:p>
            <a:pPr marL="0" lvl="1" indent="0" algn="ctr">
              <a:buClr>
                <a:schemeClr val="bg1">
                  <a:lumMod val="50000"/>
                </a:schemeClr>
              </a:buClr>
              <a:buFontTx/>
              <a:buNone/>
              <a:defRPr/>
            </a:pPr>
            <a:r>
              <a:rPr lang="en-US" dirty="0" smtClean="0">
                <a:solidFill>
                  <a:schemeClr val="accent2">
                    <a:lumMod val="75000"/>
                  </a:schemeClr>
                </a:solidFill>
              </a:rPr>
              <a:t>A smart grid requires advanced monitoring and analysis that can anticipate contingencies and prevent local disturbances by intelligent monitoring.</a:t>
            </a:r>
          </a:p>
          <a:p>
            <a:pPr lvl="1">
              <a:buClr>
                <a:schemeClr val="bg1">
                  <a:lumMod val="50000"/>
                </a:schemeClr>
              </a:buClr>
              <a:buFontTx/>
              <a:buNone/>
              <a:defRPr/>
            </a:pPr>
            <a:endParaRPr lang="en-US" dirty="0" smtClean="0"/>
          </a:p>
          <a:p>
            <a:pPr>
              <a:buClr>
                <a:schemeClr val="bg1">
                  <a:lumMod val="50000"/>
                </a:schemeClr>
              </a:buClr>
              <a:buFont typeface="Wingdings" pitchFamily="2" charset="2"/>
              <a:buChar char="ü"/>
              <a:defRPr/>
            </a:pPr>
            <a:endParaRPr lang="en-US" dirty="0" smtClean="0"/>
          </a:p>
          <a:p>
            <a:pPr>
              <a:buClr>
                <a:schemeClr val="bg1">
                  <a:lumMod val="50000"/>
                </a:schemeClr>
              </a:buClr>
              <a:buFont typeface="Wingdings" pitchFamily="2" charset="2"/>
              <a:buChar char="ü"/>
              <a:defRPr/>
            </a:pPr>
            <a:endParaRPr lang="pt-BR" dirty="0" smtClean="0"/>
          </a:p>
        </p:txBody>
      </p:sp>
      <p:sp>
        <p:nvSpPr>
          <p:cNvPr id="74755" name="Espaço Reservado para Número de Slide 4"/>
          <p:cNvSpPr>
            <a:spLocks noGrp="1"/>
          </p:cNvSpPr>
          <p:nvPr>
            <p:ph type="sldNum" sz="quarter" idx="11"/>
          </p:nvPr>
        </p:nvSpPr>
        <p:spPr>
          <a:noFill/>
        </p:spPr>
        <p:txBody>
          <a:bodyPr/>
          <a:lstStyle/>
          <a:p>
            <a:r>
              <a:rPr lang="nl-NL" smtClean="0"/>
              <a:t>PAGE </a:t>
            </a:r>
            <a:fld id="{FABDEA1B-1473-4920-9D15-0FFAA15D5E84}" type="slidenum">
              <a:rPr lang="nl-NL" smtClean="0"/>
              <a:pPr/>
              <a:t>72</a:t>
            </a:fld>
            <a:endParaRPr lang="nl-NL" smtClean="0"/>
          </a:p>
        </p:txBody>
      </p:sp>
      <p:sp>
        <p:nvSpPr>
          <p:cNvPr id="74756" name="Título 1"/>
          <p:cNvSpPr>
            <a:spLocks noGrp="1"/>
          </p:cNvSpPr>
          <p:nvPr>
            <p:ph type="title"/>
          </p:nvPr>
        </p:nvSpPr>
        <p:spPr>
          <a:xfrm>
            <a:off x="0" y="215900"/>
            <a:ext cx="8024813" cy="922338"/>
          </a:xfrm>
        </p:spPr>
        <p:txBody>
          <a:bodyPr/>
          <a:lstStyle/>
          <a:p>
            <a:pPr algn="ctr"/>
            <a:r>
              <a:rPr lang="en-US" smtClean="0"/>
              <a:t>What will be the Implications on </a:t>
            </a:r>
            <a:br>
              <a:rPr lang="en-US" smtClean="0"/>
            </a:br>
            <a:r>
              <a:rPr lang="en-US" smtClean="0"/>
              <a:t>Signal Measurement</a:t>
            </a:r>
            <a:endParaRPr lang="pt-BR" smtClean="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Espaço Reservado para Conteúdo 2"/>
          <p:cNvSpPr>
            <a:spLocks noGrp="1"/>
          </p:cNvSpPr>
          <p:nvPr>
            <p:ph idx="1"/>
          </p:nvPr>
        </p:nvSpPr>
        <p:spPr>
          <a:xfrm>
            <a:off x="611188" y="1600200"/>
            <a:ext cx="7994650" cy="4533900"/>
          </a:xfrm>
        </p:spPr>
        <p:txBody>
          <a:bodyPr/>
          <a:lstStyle/>
          <a:p>
            <a:pPr>
              <a:buClr>
                <a:schemeClr val="bg1">
                  <a:lumMod val="50000"/>
                </a:schemeClr>
              </a:buClr>
              <a:buFont typeface="Wingdings" pitchFamily="2" charset="2"/>
              <a:buChar char="ü"/>
              <a:defRPr/>
            </a:pPr>
            <a:r>
              <a:rPr lang="pt-BR" dirty="0" smtClean="0"/>
              <a:t> </a:t>
            </a:r>
            <a:r>
              <a:rPr lang="pt-BR" dirty="0" err="1" smtClean="0"/>
              <a:t>Recent</a:t>
            </a:r>
            <a:r>
              <a:rPr lang="pt-BR" dirty="0" smtClean="0"/>
              <a:t> </a:t>
            </a:r>
            <a:r>
              <a:rPr lang="pt-BR" dirty="0" err="1" smtClean="0"/>
              <a:t>needs</a:t>
            </a:r>
            <a:r>
              <a:rPr lang="pt-BR" dirty="0" smtClean="0"/>
              <a:t>:</a:t>
            </a:r>
          </a:p>
          <a:p>
            <a:pPr lvl="1">
              <a:buClr>
                <a:schemeClr val="bg1">
                  <a:lumMod val="50000"/>
                </a:schemeClr>
              </a:buClr>
              <a:buFont typeface="Wingdings" pitchFamily="2" charset="2"/>
              <a:buChar char="ü"/>
              <a:defRPr/>
            </a:pPr>
            <a:r>
              <a:rPr lang="pt-BR" dirty="0" smtClean="0">
                <a:solidFill>
                  <a:schemeClr val="accent2">
                    <a:lumMod val="75000"/>
                  </a:schemeClr>
                </a:solidFill>
              </a:rPr>
              <a:t> </a:t>
            </a:r>
            <a:r>
              <a:rPr lang="pt-BR" sz="2000" dirty="0" err="1" smtClean="0">
                <a:solidFill>
                  <a:schemeClr val="bg1">
                    <a:lumMod val="50000"/>
                  </a:schemeClr>
                </a:solidFill>
              </a:rPr>
              <a:t>Accuracy</a:t>
            </a:r>
            <a:r>
              <a:rPr lang="pt-BR" sz="2000" dirty="0" smtClean="0">
                <a:solidFill>
                  <a:schemeClr val="bg1">
                    <a:lumMod val="50000"/>
                  </a:schemeClr>
                </a:solidFill>
              </a:rPr>
              <a:t> (Ex: to </a:t>
            </a:r>
            <a:r>
              <a:rPr lang="pt-BR" sz="2000" dirty="0" err="1" smtClean="0">
                <a:solidFill>
                  <a:schemeClr val="bg1">
                    <a:lumMod val="50000"/>
                  </a:schemeClr>
                </a:solidFill>
              </a:rPr>
              <a:t>control</a:t>
            </a:r>
            <a:r>
              <a:rPr lang="pt-BR" sz="2000" dirty="0" smtClean="0">
                <a:solidFill>
                  <a:schemeClr val="bg1">
                    <a:lumMod val="50000"/>
                  </a:schemeClr>
                </a:solidFill>
              </a:rPr>
              <a:t> </a:t>
            </a:r>
            <a:r>
              <a:rPr lang="pt-BR" sz="2000" dirty="0" err="1" smtClean="0">
                <a:solidFill>
                  <a:schemeClr val="bg1">
                    <a:lumMod val="50000"/>
                  </a:schemeClr>
                </a:solidFill>
              </a:rPr>
              <a:t>power</a:t>
            </a:r>
            <a:r>
              <a:rPr lang="pt-BR" sz="2000" dirty="0" smtClean="0">
                <a:solidFill>
                  <a:schemeClr val="bg1">
                    <a:lumMod val="50000"/>
                  </a:schemeClr>
                </a:solidFill>
              </a:rPr>
              <a:t> </a:t>
            </a:r>
            <a:r>
              <a:rPr lang="pt-BR" sz="2000" dirty="0" err="1" smtClean="0">
                <a:solidFill>
                  <a:schemeClr val="bg1">
                    <a:lumMod val="50000"/>
                  </a:schemeClr>
                </a:solidFill>
              </a:rPr>
              <a:t>flow</a:t>
            </a:r>
            <a:r>
              <a:rPr lang="pt-BR" sz="2000" dirty="0" smtClean="0">
                <a:solidFill>
                  <a:schemeClr val="bg1">
                    <a:lumMod val="50000"/>
                  </a:schemeClr>
                </a:solidFill>
              </a:rPr>
              <a:t>) ;</a:t>
            </a:r>
          </a:p>
          <a:p>
            <a:pPr lvl="1">
              <a:buClr>
                <a:schemeClr val="bg1">
                  <a:lumMod val="50000"/>
                </a:schemeClr>
              </a:buClr>
              <a:buFont typeface="Wingdings" pitchFamily="2" charset="2"/>
              <a:buChar char="ü"/>
              <a:defRPr/>
            </a:pPr>
            <a:r>
              <a:rPr lang="pt-BR" sz="2000" dirty="0" smtClean="0">
                <a:solidFill>
                  <a:schemeClr val="bg1">
                    <a:lumMod val="50000"/>
                  </a:schemeClr>
                </a:solidFill>
              </a:rPr>
              <a:t> </a:t>
            </a:r>
            <a:r>
              <a:rPr lang="pt-BR" sz="2000" dirty="0" err="1" smtClean="0">
                <a:solidFill>
                  <a:schemeClr val="bg1">
                    <a:lumMod val="50000"/>
                  </a:schemeClr>
                </a:solidFill>
              </a:rPr>
              <a:t>Syncronized</a:t>
            </a:r>
            <a:r>
              <a:rPr lang="pt-BR" sz="2000" dirty="0" smtClean="0">
                <a:solidFill>
                  <a:schemeClr val="bg1">
                    <a:lumMod val="50000"/>
                  </a:schemeClr>
                </a:solidFill>
              </a:rPr>
              <a:t> </a:t>
            </a:r>
            <a:r>
              <a:rPr lang="pt-BR" sz="2000" dirty="0" err="1" smtClean="0">
                <a:solidFill>
                  <a:schemeClr val="bg1">
                    <a:lumMod val="50000"/>
                  </a:schemeClr>
                </a:solidFill>
              </a:rPr>
              <a:t>measurements</a:t>
            </a:r>
            <a:r>
              <a:rPr lang="pt-BR" sz="2000" dirty="0" smtClean="0">
                <a:solidFill>
                  <a:schemeClr val="bg1">
                    <a:lumMod val="50000"/>
                  </a:schemeClr>
                </a:solidFill>
              </a:rPr>
              <a:t> (Ex: </a:t>
            </a:r>
            <a:r>
              <a:rPr lang="pt-BR" sz="2000" dirty="0" err="1" smtClean="0">
                <a:solidFill>
                  <a:schemeClr val="bg1">
                    <a:lumMod val="50000"/>
                  </a:schemeClr>
                </a:solidFill>
              </a:rPr>
              <a:t>syncrophasors</a:t>
            </a:r>
            <a:r>
              <a:rPr lang="pt-BR" sz="2000" dirty="0" smtClean="0">
                <a:solidFill>
                  <a:schemeClr val="bg1">
                    <a:lumMod val="50000"/>
                  </a:schemeClr>
                </a:solidFill>
              </a:rPr>
              <a:t>);</a:t>
            </a:r>
          </a:p>
          <a:p>
            <a:pPr lvl="1">
              <a:buClr>
                <a:schemeClr val="bg1">
                  <a:lumMod val="50000"/>
                </a:schemeClr>
              </a:buClr>
              <a:buFont typeface="Wingdings" pitchFamily="2" charset="2"/>
              <a:buChar char="ü"/>
              <a:defRPr/>
            </a:pPr>
            <a:r>
              <a:rPr lang="pt-BR" sz="2000" dirty="0" smtClean="0">
                <a:solidFill>
                  <a:schemeClr val="bg1">
                    <a:lumMod val="50000"/>
                  </a:schemeClr>
                </a:solidFill>
              </a:rPr>
              <a:t> </a:t>
            </a:r>
            <a:r>
              <a:rPr lang="en-US" sz="2000" dirty="0" smtClean="0">
                <a:solidFill>
                  <a:schemeClr val="bg1">
                    <a:lumMod val="50000"/>
                  </a:schemeClr>
                </a:solidFill>
              </a:rPr>
              <a:t>Measurement in many nodes of power networks;</a:t>
            </a:r>
          </a:p>
          <a:p>
            <a:pPr lvl="1">
              <a:buClr>
                <a:schemeClr val="bg1">
                  <a:lumMod val="50000"/>
                </a:schemeClr>
              </a:buClr>
              <a:buFont typeface="Wingdings" pitchFamily="2" charset="2"/>
              <a:buChar char="ü"/>
              <a:defRPr/>
            </a:pPr>
            <a:r>
              <a:rPr lang="en-US" sz="2000" dirty="0" smtClean="0"/>
              <a:t> Measurement information meet the standards that recommend a proper well-established uncertainty;</a:t>
            </a:r>
          </a:p>
          <a:p>
            <a:pPr>
              <a:buClr>
                <a:schemeClr val="bg1">
                  <a:lumMod val="50000"/>
                </a:schemeClr>
              </a:buClr>
              <a:buFont typeface="Wingdings" pitchFamily="2" charset="2"/>
              <a:buChar char="ü"/>
              <a:defRPr/>
            </a:pPr>
            <a:r>
              <a:rPr lang="en-US" dirty="0" smtClean="0"/>
              <a:t>New issues:</a:t>
            </a:r>
          </a:p>
          <a:p>
            <a:pPr lvl="1">
              <a:buClr>
                <a:schemeClr val="bg1">
                  <a:lumMod val="50000"/>
                </a:schemeClr>
              </a:buClr>
              <a:buFont typeface="Wingdings" pitchFamily="2" charset="2"/>
              <a:buChar char="ü"/>
              <a:defRPr/>
            </a:pPr>
            <a:r>
              <a:rPr lang="en-US" dirty="0" smtClean="0"/>
              <a:t> </a:t>
            </a:r>
            <a:r>
              <a:rPr lang="en-US" sz="2000" dirty="0" smtClean="0"/>
              <a:t>Reliability of electronic meters;</a:t>
            </a:r>
          </a:p>
          <a:p>
            <a:pPr lvl="1">
              <a:buClr>
                <a:schemeClr val="bg1">
                  <a:lumMod val="50000"/>
                </a:schemeClr>
              </a:buClr>
              <a:buFont typeface="Wingdings" pitchFamily="2" charset="2"/>
              <a:buChar char="ü"/>
              <a:defRPr/>
            </a:pPr>
            <a:r>
              <a:rPr lang="en-US" sz="2000" dirty="0" smtClean="0"/>
              <a:t> Power quality/EMC;</a:t>
            </a:r>
          </a:p>
          <a:p>
            <a:pPr lvl="1">
              <a:buClr>
                <a:schemeClr val="bg1">
                  <a:lumMod val="50000"/>
                </a:schemeClr>
              </a:buClr>
              <a:buFont typeface="Wingdings" pitchFamily="2" charset="2"/>
              <a:buChar char="ü"/>
              <a:defRPr/>
            </a:pPr>
            <a:r>
              <a:rPr lang="en-US" sz="2000" dirty="0" smtClean="0"/>
              <a:t> Power line communication;</a:t>
            </a:r>
          </a:p>
          <a:p>
            <a:pPr lvl="1">
              <a:buClr>
                <a:schemeClr val="bg1">
                  <a:lumMod val="50000"/>
                </a:schemeClr>
              </a:buClr>
              <a:buFont typeface="Wingdings" pitchFamily="2" charset="2"/>
              <a:buChar char="ü"/>
              <a:defRPr/>
            </a:pPr>
            <a:r>
              <a:rPr lang="en-US" sz="2000" dirty="0" smtClean="0"/>
              <a:t> On-site testing and quality management;</a:t>
            </a:r>
          </a:p>
          <a:p>
            <a:pPr lvl="1">
              <a:buClr>
                <a:schemeClr val="bg1">
                  <a:lumMod val="50000"/>
                </a:schemeClr>
              </a:buClr>
              <a:buFont typeface="Wingdings" pitchFamily="2" charset="2"/>
              <a:buChar char="ü"/>
              <a:defRPr/>
            </a:pPr>
            <a:r>
              <a:rPr lang="en-US" sz="2000" dirty="0" smtClean="0"/>
              <a:t> Software security;</a:t>
            </a:r>
          </a:p>
          <a:p>
            <a:pPr lvl="1">
              <a:buClr>
                <a:schemeClr val="bg1">
                  <a:lumMod val="50000"/>
                </a:schemeClr>
              </a:buClr>
              <a:buFont typeface="Wingdings" pitchFamily="2" charset="2"/>
              <a:buChar char="ü"/>
              <a:defRPr/>
            </a:pPr>
            <a:r>
              <a:rPr lang="en-US" sz="2000" dirty="0" smtClean="0"/>
              <a:t> Small scale production of electricity.</a:t>
            </a:r>
            <a:endParaRPr lang="pt-BR" sz="2000" dirty="0" smtClean="0"/>
          </a:p>
        </p:txBody>
      </p:sp>
      <p:sp>
        <p:nvSpPr>
          <p:cNvPr id="75779" name="Espaço Reservado para Número de Slide 4"/>
          <p:cNvSpPr>
            <a:spLocks noGrp="1"/>
          </p:cNvSpPr>
          <p:nvPr>
            <p:ph type="sldNum" sz="quarter" idx="11"/>
          </p:nvPr>
        </p:nvSpPr>
        <p:spPr>
          <a:noFill/>
        </p:spPr>
        <p:txBody>
          <a:bodyPr/>
          <a:lstStyle/>
          <a:p>
            <a:r>
              <a:rPr lang="nl-NL" smtClean="0"/>
              <a:t>PAGE </a:t>
            </a:r>
            <a:fld id="{B27261DF-8670-4310-962F-9E9F433FF091}" type="slidenum">
              <a:rPr lang="nl-NL" smtClean="0"/>
              <a:pPr/>
              <a:t>73</a:t>
            </a:fld>
            <a:endParaRPr lang="nl-NL" smtClean="0"/>
          </a:p>
        </p:txBody>
      </p:sp>
      <p:sp>
        <p:nvSpPr>
          <p:cNvPr id="75780" name="Título 1"/>
          <p:cNvSpPr>
            <a:spLocks noGrp="1"/>
          </p:cNvSpPr>
          <p:nvPr>
            <p:ph type="title"/>
          </p:nvPr>
        </p:nvSpPr>
        <p:spPr>
          <a:xfrm>
            <a:off x="0" y="215900"/>
            <a:ext cx="8024813" cy="922338"/>
          </a:xfrm>
        </p:spPr>
        <p:txBody>
          <a:bodyPr/>
          <a:lstStyle/>
          <a:p>
            <a:pPr algn="ctr"/>
            <a:r>
              <a:rPr lang="en-US" dirty="0" smtClean="0"/>
              <a:t>What will be the Implications on </a:t>
            </a:r>
            <a:br>
              <a:rPr lang="en-US" dirty="0" smtClean="0"/>
            </a:br>
            <a:r>
              <a:rPr lang="en-US" dirty="0" smtClean="0"/>
              <a:t>Signal Measurement</a:t>
            </a:r>
            <a:endParaRPr lang="pt-BR" dirty="0" smtClean="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4" name="Picture 4"/>
          <p:cNvPicPr>
            <a:picLocks noChangeAspect="1" noChangeArrowheads="1"/>
          </p:cNvPicPr>
          <p:nvPr/>
        </p:nvPicPr>
        <p:blipFill>
          <a:blip r:embed="rId3"/>
          <a:srcRect/>
          <a:stretch>
            <a:fillRect/>
          </a:stretch>
        </p:blipFill>
        <p:spPr bwMode="auto">
          <a:xfrm>
            <a:off x="0" y="1362074"/>
            <a:ext cx="9144000" cy="5495926"/>
          </a:xfrm>
          <a:prstGeom prst="rect">
            <a:avLst/>
          </a:prstGeom>
          <a:noFill/>
          <a:ln w="9525">
            <a:noFill/>
            <a:miter lim="800000"/>
            <a:headEnd/>
            <a:tailEnd/>
          </a:ln>
          <a:effectLst/>
        </p:spPr>
      </p:pic>
      <p:sp>
        <p:nvSpPr>
          <p:cNvPr id="7" name="Título 1"/>
          <p:cNvSpPr txBox="1">
            <a:spLocks/>
          </p:cNvSpPr>
          <p:nvPr/>
        </p:nvSpPr>
        <p:spPr>
          <a:xfrm>
            <a:off x="0" y="215900"/>
            <a:ext cx="8024813" cy="9223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Meter Requirements</a:t>
            </a:r>
            <a:endParaRPr kumimoji="0" lang="pt-BR" sz="32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75</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69986" name="Picture 2"/>
          <p:cNvPicPr>
            <a:picLocks noChangeAspect="1" noChangeArrowheads="1"/>
          </p:cNvPicPr>
          <p:nvPr/>
        </p:nvPicPr>
        <p:blipFill>
          <a:blip r:embed="rId3"/>
          <a:srcRect/>
          <a:stretch>
            <a:fillRect/>
          </a:stretch>
        </p:blipFill>
        <p:spPr bwMode="auto">
          <a:xfrm>
            <a:off x="0" y="1900238"/>
            <a:ext cx="9144000" cy="4957762"/>
          </a:xfrm>
          <a:prstGeom prst="rect">
            <a:avLst/>
          </a:prstGeom>
          <a:noFill/>
          <a:ln w="9525">
            <a:noFill/>
            <a:miter lim="800000"/>
            <a:headEnd/>
            <a:tailEnd/>
          </a:ln>
          <a:effectLst/>
        </p:spPr>
      </p:pic>
      <p:pic>
        <p:nvPicPr>
          <p:cNvPr id="169987" name="Picture 3"/>
          <p:cNvPicPr>
            <a:picLocks noChangeAspect="1" noChangeArrowheads="1"/>
          </p:cNvPicPr>
          <p:nvPr/>
        </p:nvPicPr>
        <p:blipFill>
          <a:blip r:embed="rId4"/>
          <a:srcRect/>
          <a:stretch>
            <a:fillRect/>
          </a:stretch>
        </p:blipFill>
        <p:spPr bwMode="auto">
          <a:xfrm>
            <a:off x="0" y="1459995"/>
            <a:ext cx="9144000" cy="464055"/>
          </a:xfrm>
          <a:prstGeom prst="rect">
            <a:avLst/>
          </a:prstGeom>
          <a:noFill/>
          <a:ln w="9525">
            <a:noFill/>
            <a:miter lim="800000"/>
            <a:headEnd/>
            <a:tailEnd/>
          </a:ln>
          <a:effectLst/>
        </p:spPr>
      </p:pic>
      <p:sp>
        <p:nvSpPr>
          <p:cNvPr id="6" name="Título 1"/>
          <p:cNvSpPr txBox="1">
            <a:spLocks/>
          </p:cNvSpPr>
          <p:nvPr/>
        </p:nvSpPr>
        <p:spPr>
          <a:xfrm>
            <a:off x="0" y="215900"/>
            <a:ext cx="8024813" cy="9223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Meter Requirements</a:t>
            </a:r>
            <a:endParaRPr kumimoji="0" lang="pt-BR" sz="32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76</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71010" name="Picture 2"/>
          <p:cNvPicPr>
            <a:picLocks noChangeAspect="1" noChangeArrowheads="1"/>
          </p:cNvPicPr>
          <p:nvPr/>
        </p:nvPicPr>
        <p:blipFill>
          <a:blip r:embed="rId3"/>
          <a:srcRect/>
          <a:stretch>
            <a:fillRect/>
          </a:stretch>
        </p:blipFill>
        <p:spPr bwMode="auto">
          <a:xfrm>
            <a:off x="-21167" y="1543049"/>
            <a:ext cx="9165167" cy="5314951"/>
          </a:xfrm>
          <a:prstGeom prst="rect">
            <a:avLst/>
          </a:prstGeom>
          <a:noFill/>
          <a:ln w="9525">
            <a:noFill/>
            <a:miter lim="800000"/>
            <a:headEnd/>
            <a:tailEnd/>
          </a:ln>
          <a:effectLst/>
        </p:spPr>
      </p:pic>
      <p:sp>
        <p:nvSpPr>
          <p:cNvPr id="5" name="Título 1"/>
          <p:cNvSpPr txBox="1">
            <a:spLocks/>
          </p:cNvSpPr>
          <p:nvPr/>
        </p:nvSpPr>
        <p:spPr>
          <a:xfrm>
            <a:off x="0" y="215900"/>
            <a:ext cx="8024813" cy="92233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Smart Meter Requirements</a:t>
            </a:r>
            <a:endParaRPr kumimoji="0" lang="pt-BR" sz="32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xplosão 2 9"/>
          <p:cNvSpPr/>
          <p:nvPr/>
        </p:nvSpPr>
        <p:spPr>
          <a:xfrm>
            <a:off x="333375" y="1712913"/>
            <a:ext cx="8418513" cy="4252912"/>
          </a:xfrm>
          <a:prstGeom prst="irregularSeal2">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pt-BR"/>
          </a:p>
        </p:txBody>
      </p:sp>
      <p:sp>
        <p:nvSpPr>
          <p:cNvPr id="77827" name="Espaço Reservado para Conteúdo 2"/>
          <p:cNvSpPr>
            <a:spLocks noGrp="1"/>
          </p:cNvSpPr>
          <p:nvPr>
            <p:ph idx="1"/>
          </p:nvPr>
        </p:nvSpPr>
        <p:spPr/>
        <p:txBody>
          <a:bodyPr/>
          <a:lstStyle/>
          <a:p>
            <a:pPr marL="1588" indent="-1588" algn="ctr">
              <a:buFontTx/>
              <a:buNone/>
            </a:pPr>
            <a:r>
              <a:rPr lang="en-US" sz="3600" smtClean="0"/>
              <a:t>From an overall system performance perspective, the efficiency of generation and the transmission and distribution systems has improved slightly, while capacity factors, system reliability, and power quality has remained mainly flat.</a:t>
            </a:r>
            <a:endParaRPr lang="pt-BR" sz="3600" smtClean="0"/>
          </a:p>
        </p:txBody>
      </p:sp>
      <p:sp>
        <p:nvSpPr>
          <p:cNvPr id="77828" name="Espaço Reservado para Número de Slide 4"/>
          <p:cNvSpPr>
            <a:spLocks noGrp="1"/>
          </p:cNvSpPr>
          <p:nvPr>
            <p:ph type="sldNum" sz="quarter" idx="11"/>
          </p:nvPr>
        </p:nvSpPr>
        <p:spPr>
          <a:noFill/>
        </p:spPr>
        <p:txBody>
          <a:bodyPr/>
          <a:lstStyle/>
          <a:p>
            <a:r>
              <a:rPr lang="nl-NL" smtClean="0"/>
              <a:t>PAGE </a:t>
            </a:r>
            <a:fld id="{11CAC3C6-C14B-4ED4-8156-660367A962CA}" type="slidenum">
              <a:rPr lang="nl-NL" smtClean="0"/>
              <a:pPr/>
              <a:t>77</a:t>
            </a:fld>
            <a:endParaRPr lang="nl-NL" smtClean="0"/>
          </a:p>
        </p:txBody>
      </p:sp>
      <p:sp>
        <p:nvSpPr>
          <p:cNvPr id="9"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2"/>
          <p:cNvSpPr>
            <a:spLocks noGrp="1"/>
          </p:cNvSpPr>
          <p:nvPr>
            <p:ph idx="1"/>
          </p:nvPr>
        </p:nvSpPr>
        <p:spPr/>
        <p:txBody>
          <a:bodyPr/>
          <a:lstStyle/>
          <a:p>
            <a:r>
              <a:rPr lang="pt-BR" dirty="0" smtClean="0"/>
              <a:t>DG, </a:t>
            </a:r>
            <a:r>
              <a:rPr lang="pt-BR" dirty="0" err="1" smtClean="0"/>
              <a:t>T&amp;D</a:t>
            </a:r>
            <a:r>
              <a:rPr lang="pt-BR" dirty="0" smtClean="0"/>
              <a:t> </a:t>
            </a:r>
            <a:r>
              <a:rPr lang="pt-BR" dirty="0" err="1" smtClean="0"/>
              <a:t>automation</a:t>
            </a:r>
            <a:r>
              <a:rPr lang="pt-BR" dirty="0" smtClean="0"/>
              <a:t>, </a:t>
            </a:r>
            <a:r>
              <a:rPr lang="pt-BR" dirty="0" err="1" smtClean="0"/>
              <a:t>smart</a:t>
            </a:r>
            <a:r>
              <a:rPr lang="pt-BR" dirty="0" smtClean="0"/>
              <a:t> </a:t>
            </a:r>
            <a:r>
              <a:rPr lang="pt-BR" dirty="0" err="1" smtClean="0"/>
              <a:t>meters</a:t>
            </a:r>
            <a:endParaRPr lang="pt-BR" dirty="0" smtClean="0"/>
          </a:p>
          <a:p>
            <a:endParaRPr lang="pt-BR" dirty="0" smtClean="0"/>
          </a:p>
          <a:p>
            <a:r>
              <a:rPr lang="pt-BR" dirty="0" smtClean="0"/>
              <a:t>Real-Time data </a:t>
            </a:r>
            <a:r>
              <a:rPr lang="pt-BR" dirty="0" err="1" smtClean="0"/>
              <a:t>sharing</a:t>
            </a:r>
            <a:r>
              <a:rPr lang="pt-BR" dirty="0" smtClean="0"/>
              <a:t>, </a:t>
            </a:r>
            <a:r>
              <a:rPr lang="pt-BR" dirty="0" err="1" smtClean="0"/>
              <a:t>distributed</a:t>
            </a:r>
            <a:r>
              <a:rPr lang="pt-BR" dirty="0" smtClean="0"/>
              <a:t> </a:t>
            </a:r>
            <a:r>
              <a:rPr lang="pt-BR" dirty="0" err="1" smtClean="0"/>
              <a:t>resources</a:t>
            </a:r>
            <a:r>
              <a:rPr lang="pt-BR" dirty="0" smtClean="0"/>
              <a:t> </a:t>
            </a:r>
            <a:r>
              <a:rPr lang="pt-BR" dirty="0" err="1" smtClean="0"/>
              <a:t>interconnection</a:t>
            </a:r>
            <a:r>
              <a:rPr lang="pt-BR" dirty="0" smtClean="0"/>
              <a:t> </a:t>
            </a:r>
            <a:r>
              <a:rPr lang="pt-BR" dirty="0" err="1" smtClean="0"/>
              <a:t>standards</a:t>
            </a:r>
            <a:r>
              <a:rPr lang="pt-BR" dirty="0" smtClean="0"/>
              <a:t>, </a:t>
            </a:r>
            <a:r>
              <a:rPr lang="pt-BR" dirty="0" err="1" smtClean="0"/>
              <a:t>advanced</a:t>
            </a:r>
            <a:r>
              <a:rPr lang="pt-BR" dirty="0" smtClean="0"/>
              <a:t> </a:t>
            </a:r>
            <a:r>
              <a:rPr lang="pt-BR" dirty="0" err="1" smtClean="0"/>
              <a:t>measurement</a:t>
            </a:r>
            <a:r>
              <a:rPr lang="pt-BR" dirty="0" smtClean="0"/>
              <a:t> systems</a:t>
            </a:r>
          </a:p>
          <a:p>
            <a:endParaRPr lang="pt-BR" dirty="0" smtClean="0"/>
          </a:p>
          <a:p>
            <a:r>
              <a:rPr lang="pt-BR" dirty="0" err="1" smtClean="0"/>
              <a:t>Load</a:t>
            </a:r>
            <a:r>
              <a:rPr lang="pt-BR" dirty="0" smtClean="0"/>
              <a:t> </a:t>
            </a:r>
            <a:r>
              <a:rPr lang="pt-BR" dirty="0" err="1" smtClean="0"/>
              <a:t>participation</a:t>
            </a:r>
            <a:r>
              <a:rPr lang="pt-BR" dirty="0" smtClean="0"/>
              <a:t>, micro </a:t>
            </a:r>
            <a:r>
              <a:rPr lang="pt-BR" dirty="0" err="1" smtClean="0"/>
              <a:t>grids</a:t>
            </a:r>
            <a:r>
              <a:rPr lang="pt-BR" dirty="0" smtClean="0"/>
              <a:t>, plug-in EV, etc.</a:t>
            </a:r>
          </a:p>
          <a:p>
            <a:endParaRPr lang="pt-BR" dirty="0" smtClean="0"/>
          </a:p>
          <a:p>
            <a:r>
              <a:rPr lang="pt-BR" dirty="0" smtClean="0"/>
              <a:t>Cyber </a:t>
            </a:r>
            <a:r>
              <a:rPr lang="pt-BR" dirty="0" err="1" smtClean="0"/>
              <a:t>security</a:t>
            </a:r>
            <a:r>
              <a:rPr lang="pt-BR" dirty="0" smtClean="0"/>
              <a:t>, </a:t>
            </a:r>
            <a:r>
              <a:rPr lang="pt-BR" dirty="0" err="1" smtClean="0"/>
              <a:t>open-architeture</a:t>
            </a:r>
            <a:r>
              <a:rPr lang="pt-BR" dirty="0" smtClean="0"/>
              <a:t> / </a:t>
            </a:r>
            <a:r>
              <a:rPr lang="pt-BR" dirty="0" err="1" smtClean="0"/>
              <a:t>standards</a:t>
            </a:r>
            <a:endParaRPr lang="pt-BR" dirty="0" smtClean="0"/>
          </a:p>
          <a:p>
            <a:endParaRPr lang="pt-BR" dirty="0" smtClean="0"/>
          </a:p>
        </p:txBody>
      </p:sp>
      <p:sp>
        <p:nvSpPr>
          <p:cNvPr id="78851" name="Espaço Reservado para Número de Slide 4"/>
          <p:cNvSpPr>
            <a:spLocks noGrp="1"/>
          </p:cNvSpPr>
          <p:nvPr>
            <p:ph type="sldNum" sz="quarter" idx="11"/>
          </p:nvPr>
        </p:nvSpPr>
        <p:spPr>
          <a:noFill/>
        </p:spPr>
        <p:txBody>
          <a:bodyPr/>
          <a:lstStyle/>
          <a:p>
            <a:r>
              <a:rPr lang="nl-NL" smtClean="0"/>
              <a:t>PAGE </a:t>
            </a:r>
            <a:fld id="{D4749A49-C876-4042-8BB7-8FA859DAA9C9}" type="slidenum">
              <a:rPr lang="nl-NL" smtClean="0"/>
              <a:pPr/>
              <a:t>78</a:t>
            </a:fld>
            <a:endParaRPr lang="nl-NL" smtClean="0"/>
          </a:p>
        </p:txBody>
      </p:sp>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15900"/>
            <a:ext cx="8024813" cy="922338"/>
          </a:xfrm>
        </p:spPr>
        <p:txBody>
          <a:bodyPr anchor="ctr"/>
          <a:lstStyle/>
          <a:p>
            <a:pPr algn="ctr" eaLnBrk="1" hangingPunct="1">
              <a:defRPr/>
            </a:pPr>
            <a:r>
              <a:rPr lang="pt-BR" dirty="0" err="1" smtClean="0">
                <a:effectLst>
                  <a:outerShdw blurRad="38100" dist="38100" dir="2700000" algn="tl">
                    <a:srgbClr val="C0C0C0"/>
                  </a:outerShdw>
                </a:effectLst>
              </a:rPr>
              <a:t>Introduction</a:t>
            </a:r>
            <a:r>
              <a:rPr lang="pt-BR" dirty="0" smtClean="0">
                <a:effectLst>
                  <a:outerShdw blurRad="38100" dist="38100" dir="2700000" algn="tl">
                    <a:srgbClr val="C0C0C0"/>
                  </a:outerShdw>
                </a:effectLst>
              </a:rPr>
              <a:t> </a:t>
            </a:r>
            <a:br>
              <a:rPr lang="pt-BR" dirty="0" smtClean="0">
                <a:effectLst>
                  <a:outerShdw blurRad="38100" dist="38100" dir="2700000" algn="tl">
                    <a:srgbClr val="C0C0C0"/>
                  </a:outerShdw>
                </a:effectLst>
              </a:rPr>
            </a:br>
            <a:r>
              <a:rPr lang="pt-BR" dirty="0" err="1" smtClean="0">
                <a:effectLst>
                  <a:outerShdw blurRad="38100" dist="38100" dir="2700000" algn="tl">
                    <a:srgbClr val="C0C0C0"/>
                  </a:outerShdw>
                </a:effectLst>
              </a:rPr>
              <a:t>The</a:t>
            </a:r>
            <a:r>
              <a:rPr lang="pt-BR" dirty="0" smtClean="0">
                <a:effectLst>
                  <a:outerShdw blurRad="38100" dist="38100" dir="2700000" algn="tl">
                    <a:srgbClr val="C0C0C0"/>
                  </a:outerShdw>
                </a:effectLst>
              </a:rPr>
              <a:t> </a:t>
            </a:r>
            <a:r>
              <a:rPr lang="pt-BR" dirty="0" err="1" smtClean="0">
                <a:effectLst>
                  <a:outerShdw blurRad="38100" dist="38100" dir="2700000" algn="tl">
                    <a:srgbClr val="C0C0C0"/>
                  </a:outerShdw>
                </a:effectLst>
              </a:rPr>
              <a:t>Context</a:t>
            </a:r>
            <a:r>
              <a:rPr lang="pt-BR" dirty="0" smtClean="0">
                <a:effectLst>
                  <a:outerShdw blurRad="38100" dist="38100" dir="2700000" algn="tl">
                    <a:srgbClr val="C0C0C0"/>
                  </a:outerShdw>
                </a:effectLst>
              </a:rPr>
              <a:t> </a:t>
            </a:r>
          </a:p>
        </p:txBody>
      </p:sp>
      <p:sp>
        <p:nvSpPr>
          <p:cNvPr id="7" name="Rectangle 2"/>
          <p:cNvSpPr>
            <a:spLocks noChangeArrowheads="1"/>
          </p:cNvSpPr>
          <p:nvPr/>
        </p:nvSpPr>
        <p:spPr bwMode="auto">
          <a:xfrm>
            <a:off x="200024" y="1341438"/>
            <a:ext cx="8943975" cy="5078313"/>
          </a:xfrm>
          <a:prstGeom prst="rect">
            <a:avLst/>
          </a:prstGeom>
          <a:noFill/>
          <a:ln w="9525">
            <a:noFill/>
            <a:miter lim="800000"/>
            <a:headEnd/>
            <a:tailEnd/>
          </a:ln>
        </p:spPr>
        <p:txBody>
          <a:bodyPr wrap="square">
            <a:spAutoFit/>
          </a:bodyPr>
          <a:lstStyle/>
          <a:p>
            <a:pPr>
              <a:defRPr/>
            </a:pPr>
            <a:r>
              <a:rPr lang="pt-BR" sz="2000" dirty="0">
                <a:solidFill>
                  <a:schemeClr val="bg1">
                    <a:lumMod val="75000"/>
                  </a:schemeClr>
                </a:solidFill>
                <a:effectLst>
                  <a:outerShdw blurRad="38100" dist="38100" dir="2700000" algn="tl">
                    <a:srgbClr val="000000">
                      <a:alpha val="43137"/>
                    </a:srgbClr>
                  </a:outerShdw>
                </a:effectLst>
              </a:rPr>
              <a:t>One of the most </a:t>
            </a:r>
            <a:r>
              <a:rPr lang="pt-BR" sz="2000" dirty="0" smtClean="0">
                <a:solidFill>
                  <a:schemeClr val="bg1">
                    <a:lumMod val="75000"/>
                  </a:schemeClr>
                </a:solidFill>
                <a:effectLst>
                  <a:outerShdw blurRad="38100" dist="38100" dir="2700000" algn="tl">
                    <a:srgbClr val="000000">
                      <a:alpha val="43137"/>
                    </a:srgbClr>
                  </a:outerShdw>
                </a:effectLst>
              </a:rPr>
              <a:t>used </a:t>
            </a:r>
            <a:r>
              <a:rPr lang="pt-BR" sz="2000" dirty="0">
                <a:solidFill>
                  <a:schemeClr val="bg1">
                    <a:lumMod val="75000"/>
                  </a:schemeClr>
                </a:solidFill>
                <a:effectLst>
                  <a:outerShdw blurRad="38100" dist="38100" dir="2700000" algn="tl">
                    <a:srgbClr val="000000">
                      <a:alpha val="43137"/>
                    </a:srgbClr>
                  </a:outerShdw>
                </a:effectLst>
              </a:rPr>
              <a:t>terms in the utility </a:t>
            </a:r>
            <a:r>
              <a:rPr lang="pt-BR" sz="2000" dirty="0" smtClean="0">
                <a:solidFill>
                  <a:schemeClr val="bg1">
                    <a:lumMod val="75000"/>
                  </a:schemeClr>
                </a:solidFill>
                <a:effectLst>
                  <a:outerShdw blurRad="38100" dist="38100" dir="2700000" algn="tl">
                    <a:srgbClr val="000000">
                      <a:alpha val="43137"/>
                    </a:srgbClr>
                  </a:outerShdw>
                </a:effectLst>
              </a:rPr>
              <a:t>industry in  </a:t>
            </a:r>
            <a:r>
              <a:rPr lang="pt-BR" sz="2000" dirty="0">
                <a:solidFill>
                  <a:schemeClr val="bg1">
                    <a:lumMod val="75000"/>
                  </a:schemeClr>
                </a:solidFill>
                <a:effectLst>
                  <a:outerShdw blurRad="38100" dist="38100" dir="2700000" algn="tl">
                    <a:srgbClr val="000000">
                      <a:alpha val="43137"/>
                    </a:srgbClr>
                  </a:outerShdw>
                </a:effectLst>
              </a:rPr>
              <a:t>the last decades </a:t>
            </a:r>
            <a:r>
              <a:rPr lang="pt-BR" sz="2000" dirty="0" smtClean="0">
                <a:solidFill>
                  <a:schemeClr val="bg1">
                    <a:lumMod val="75000"/>
                  </a:schemeClr>
                </a:solidFill>
                <a:effectLst>
                  <a:outerShdw blurRad="38100" dist="38100" dir="2700000" algn="tl">
                    <a:srgbClr val="000000">
                      <a:alpha val="43137"/>
                    </a:srgbClr>
                  </a:outerShdw>
                </a:effectLst>
              </a:rPr>
              <a:t>is “</a:t>
            </a:r>
            <a:r>
              <a:rPr lang="pt-BR" sz="2000" b="1" dirty="0" smtClean="0">
                <a:solidFill>
                  <a:schemeClr val="bg1">
                    <a:lumMod val="75000"/>
                  </a:schemeClr>
                </a:solidFill>
                <a:effectLst>
                  <a:outerShdw blurRad="38100" dist="38100" dir="2700000" algn="tl">
                    <a:srgbClr val="000000">
                      <a:alpha val="43137"/>
                    </a:srgbClr>
                  </a:outerShdw>
                </a:effectLst>
              </a:rPr>
              <a:t>DEREGULATION</a:t>
            </a:r>
            <a:r>
              <a:rPr lang="pt-BR" sz="2000" dirty="0">
                <a:solidFill>
                  <a:schemeClr val="bg1">
                    <a:lumMod val="75000"/>
                  </a:schemeClr>
                </a:solidFill>
                <a:effectLst>
                  <a:outerShdw blurRad="38100" dist="38100" dir="2700000" algn="tl">
                    <a:srgbClr val="000000">
                      <a:alpha val="43137"/>
                    </a:srgbClr>
                  </a:outerShdw>
                </a:effectLst>
              </a:rPr>
              <a:t>” </a:t>
            </a:r>
            <a:r>
              <a:rPr lang="pt-BR" sz="2000" dirty="0" smtClean="0">
                <a:solidFill>
                  <a:schemeClr val="bg1">
                    <a:lumMod val="75000"/>
                  </a:schemeClr>
                </a:solidFill>
                <a:effectLst>
                  <a:outerShdw blurRad="38100" dist="38100" dir="2700000" algn="tl">
                    <a:srgbClr val="000000">
                      <a:alpha val="43137"/>
                    </a:srgbClr>
                  </a:outerShdw>
                </a:effectLst>
              </a:rPr>
              <a:t> and which has caused deep changes </a:t>
            </a:r>
            <a:r>
              <a:rPr lang="pt-BR" sz="2000" dirty="0">
                <a:solidFill>
                  <a:schemeClr val="bg1">
                    <a:lumMod val="75000"/>
                  </a:schemeClr>
                </a:solidFill>
                <a:effectLst>
                  <a:outerShdw blurRad="38100" dist="38100" dir="2700000" algn="tl">
                    <a:srgbClr val="000000">
                      <a:alpha val="43137"/>
                    </a:srgbClr>
                  </a:outerShdw>
                </a:effectLst>
              </a:rPr>
              <a:t>in </a:t>
            </a:r>
            <a:r>
              <a:rPr lang="pt-BR" sz="2000" dirty="0" smtClean="0">
                <a:solidFill>
                  <a:schemeClr val="bg1">
                    <a:lumMod val="75000"/>
                  </a:schemeClr>
                </a:solidFill>
                <a:effectLst>
                  <a:outerShdw blurRad="38100" dist="38100" dir="2700000" algn="tl">
                    <a:srgbClr val="000000">
                      <a:alpha val="43137"/>
                    </a:srgbClr>
                  </a:outerShdw>
                </a:effectLst>
              </a:rPr>
              <a:t>way power systems are designed and operated.</a:t>
            </a:r>
            <a:endParaRPr lang="pt-BR" sz="2000" dirty="0">
              <a:solidFill>
                <a:schemeClr val="bg1">
                  <a:lumMod val="75000"/>
                </a:schemeClr>
              </a:solidFill>
              <a:effectLst>
                <a:outerShdw blurRad="38100" dist="38100" dir="2700000" algn="tl">
                  <a:srgbClr val="000000">
                    <a:alpha val="43137"/>
                  </a:srgbClr>
                </a:outerShdw>
              </a:effectLst>
            </a:endParaRPr>
          </a:p>
          <a:p>
            <a:pPr>
              <a:defRPr/>
            </a:pPr>
            <a:endParaRPr lang="pt-BR" sz="1200" dirty="0">
              <a:solidFill>
                <a:srgbClr val="FF0000"/>
              </a:solidFill>
            </a:endParaRPr>
          </a:p>
          <a:p>
            <a:pPr>
              <a:defRPr/>
            </a:pPr>
            <a:r>
              <a:rPr lang="pt-BR" sz="2000" dirty="0" err="1">
                <a:solidFill>
                  <a:schemeClr val="tx1">
                    <a:lumMod val="50000"/>
                  </a:schemeClr>
                </a:solidFill>
                <a:effectLst>
                  <a:outerShdw blurRad="38100" dist="38100" dir="2700000" algn="tl">
                    <a:srgbClr val="000000">
                      <a:alpha val="43137"/>
                    </a:srgbClr>
                  </a:outerShdw>
                </a:effectLst>
              </a:rPr>
              <a:t>The</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centralized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and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verticalized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grid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model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based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on</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smtClean="0">
                <a:solidFill>
                  <a:schemeClr val="tx1">
                    <a:lumMod val="50000"/>
                  </a:schemeClr>
                </a:solidFill>
                <a:effectLst>
                  <a:outerShdw blurRad="38100" dist="38100" dir="2700000" algn="tl">
                    <a:srgbClr val="000000">
                      <a:alpha val="43137"/>
                    </a:srgbClr>
                  </a:outerShdw>
                </a:effectLst>
              </a:rPr>
              <a:t>electromechanical</a:t>
            </a:r>
            <a:r>
              <a:rPr lang="pt-BR" sz="2000" dirty="0" smtClean="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components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will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be</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substituted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by</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distributed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and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unbundled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model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with</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digitalized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components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Generation</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control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and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measurement</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will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suffer</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changes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and</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impacts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with</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this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new</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model</a:t>
            </a:r>
            <a:r>
              <a:rPr lang="pt-BR" sz="2000" dirty="0">
                <a:solidFill>
                  <a:schemeClr val="tx1">
                    <a:lumMod val="50000"/>
                  </a:schemeClr>
                </a:solidFill>
                <a:effectLst>
                  <a:outerShdw blurRad="38100" dist="38100" dir="2700000" algn="tl">
                    <a:srgbClr val="000000">
                      <a:alpha val="43137"/>
                    </a:srgbClr>
                  </a:outerShdw>
                </a:effectLst>
              </a:rPr>
              <a:t>. Power </a:t>
            </a:r>
            <a:r>
              <a:rPr lang="pt-BR" sz="2000" dirty="0" smtClean="0">
                <a:solidFill>
                  <a:schemeClr val="tx1">
                    <a:lumMod val="50000"/>
                  </a:schemeClr>
                </a:solidFill>
                <a:effectLst>
                  <a:outerShdw blurRad="38100" dist="38100" dir="2700000" algn="tl">
                    <a:srgbClr val="000000">
                      <a:alpha val="43137"/>
                    </a:srgbClr>
                  </a:outerShdw>
                </a:effectLst>
              </a:rPr>
              <a:t>systems </a:t>
            </a:r>
            <a:r>
              <a:rPr lang="pt-BR" sz="2000" dirty="0" err="1" smtClean="0">
                <a:solidFill>
                  <a:schemeClr val="tx1">
                    <a:lumMod val="50000"/>
                  </a:schemeClr>
                </a:solidFill>
                <a:effectLst>
                  <a:outerShdw blurRad="38100" dist="38100" dir="2700000" algn="tl">
                    <a:srgbClr val="000000">
                      <a:alpha val="43137"/>
                    </a:srgbClr>
                  </a:outerShdw>
                </a:effectLst>
              </a:rPr>
              <a:t>and</a:t>
            </a:r>
            <a:r>
              <a:rPr lang="pt-BR" sz="2000" dirty="0" smtClean="0">
                <a:solidFill>
                  <a:schemeClr val="tx1">
                    <a:lumMod val="50000"/>
                  </a:schemeClr>
                </a:solidFill>
                <a:effectLst>
                  <a:outerShdw blurRad="38100" dist="38100" dir="2700000" algn="tl">
                    <a:srgbClr val="000000">
                      <a:alpha val="43137"/>
                    </a:srgbClr>
                  </a:outerShdw>
                </a:effectLst>
              </a:rPr>
              <a:t> </a:t>
            </a:r>
            <a:r>
              <a:rPr lang="pt-BR" sz="2000" dirty="0" err="1" smtClean="0">
                <a:solidFill>
                  <a:schemeClr val="tx1">
                    <a:lumMod val="50000"/>
                  </a:schemeClr>
                </a:solidFill>
                <a:effectLst>
                  <a:outerShdw blurRad="38100" dist="38100" dir="2700000" algn="tl">
                    <a:srgbClr val="000000">
                      <a:alpha val="43137"/>
                    </a:srgbClr>
                  </a:outerShdw>
                </a:effectLst>
              </a:rPr>
              <a:t>power</a:t>
            </a:r>
            <a:r>
              <a:rPr lang="pt-BR" sz="2000" dirty="0" smtClean="0">
                <a:solidFill>
                  <a:schemeClr val="tx1">
                    <a:lumMod val="50000"/>
                  </a:schemeClr>
                </a:solidFill>
                <a:effectLst>
                  <a:outerShdw blurRad="38100" dist="38100" dir="2700000" algn="tl">
                    <a:srgbClr val="000000">
                      <a:alpha val="43137"/>
                    </a:srgbClr>
                  </a:outerShdw>
                </a:effectLst>
              </a:rPr>
              <a:t> </a:t>
            </a:r>
            <a:r>
              <a:rPr lang="pt-BR" sz="2000" dirty="0" err="1" smtClean="0">
                <a:solidFill>
                  <a:schemeClr val="tx1">
                    <a:lumMod val="50000"/>
                  </a:schemeClr>
                </a:solidFill>
                <a:effectLst>
                  <a:outerShdw blurRad="38100" dist="38100" dir="2700000" algn="tl">
                    <a:srgbClr val="000000">
                      <a:alpha val="43137"/>
                    </a:srgbClr>
                  </a:outerShdw>
                </a:effectLst>
              </a:rPr>
              <a:t>quality</a:t>
            </a:r>
            <a:r>
              <a:rPr lang="pt-BR" sz="2000" dirty="0" smtClean="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paradigms</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will</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a:solidFill>
                  <a:schemeClr val="tx1">
                    <a:lumMod val="50000"/>
                  </a:schemeClr>
                </a:solidFill>
                <a:effectLst>
                  <a:outerShdw blurRad="38100" dist="38100" dir="2700000" algn="tl">
                    <a:srgbClr val="000000">
                      <a:alpha val="43137"/>
                    </a:srgbClr>
                  </a:outerShdw>
                </a:effectLst>
              </a:rPr>
              <a:t>be</a:t>
            </a:r>
            <a:r>
              <a:rPr lang="pt-BR" sz="2000" dirty="0">
                <a:solidFill>
                  <a:schemeClr val="tx1">
                    <a:lumMod val="50000"/>
                  </a:schemeClr>
                </a:solidFill>
                <a:effectLst>
                  <a:outerShdw blurRad="38100" dist="38100" dir="2700000" algn="tl">
                    <a:srgbClr val="000000">
                      <a:alpha val="43137"/>
                    </a:srgbClr>
                  </a:outerShdw>
                </a:effectLst>
              </a:rPr>
              <a:t> </a:t>
            </a:r>
            <a:r>
              <a:rPr lang="pt-BR" sz="2000" dirty="0" err="1" smtClean="0">
                <a:solidFill>
                  <a:schemeClr val="tx1">
                    <a:lumMod val="50000"/>
                  </a:schemeClr>
                </a:solidFill>
                <a:effectLst>
                  <a:outerShdw blurRad="38100" dist="38100" dir="2700000" algn="tl">
                    <a:srgbClr val="000000">
                      <a:alpha val="43137"/>
                    </a:srgbClr>
                  </a:outerShdw>
                </a:effectLst>
              </a:rPr>
              <a:t>broken</a:t>
            </a:r>
            <a:r>
              <a:rPr lang="pt-BR" sz="2000" dirty="0" smtClean="0">
                <a:solidFill>
                  <a:schemeClr val="tx1">
                    <a:lumMod val="50000"/>
                  </a:schemeClr>
                </a:solidFill>
                <a:effectLst>
                  <a:outerShdw blurRad="38100" dist="38100" dir="2700000" algn="tl">
                    <a:srgbClr val="000000">
                      <a:alpha val="43137"/>
                    </a:srgbClr>
                  </a:outerShdw>
                </a:effectLst>
              </a:rPr>
              <a:t>. </a:t>
            </a:r>
            <a:endParaRPr lang="pt-BR" sz="2000" dirty="0">
              <a:solidFill>
                <a:schemeClr val="tx1">
                  <a:lumMod val="50000"/>
                </a:schemeClr>
              </a:solidFill>
              <a:effectLst>
                <a:outerShdw blurRad="38100" dist="38100" dir="2700000" algn="tl">
                  <a:srgbClr val="000000">
                    <a:alpha val="43137"/>
                  </a:srgbClr>
                </a:outerShdw>
              </a:effectLst>
            </a:endParaRPr>
          </a:p>
          <a:p>
            <a:pPr>
              <a:defRPr/>
            </a:pPr>
            <a:endParaRPr lang="pt-BR" sz="1200" dirty="0">
              <a:solidFill>
                <a:srgbClr val="FF0000"/>
              </a:solidFill>
            </a:endParaRPr>
          </a:p>
          <a:p>
            <a:pPr>
              <a:defRPr/>
            </a:pPr>
            <a:r>
              <a:rPr lang="pt-BR" sz="2000" b="1" dirty="0">
                <a:solidFill>
                  <a:schemeClr val="tx1">
                    <a:lumMod val="50000"/>
                  </a:schemeClr>
                </a:solidFill>
                <a:effectLst>
                  <a:outerShdw blurRad="38100" dist="38100" dir="2700000" algn="tl">
                    <a:srgbClr val="000000">
                      <a:alpha val="43137"/>
                    </a:srgbClr>
                  </a:outerShdw>
                </a:effectLst>
              </a:rPr>
              <a:t>Independently </a:t>
            </a:r>
            <a:r>
              <a:rPr lang="pt-BR" sz="2000" b="1" dirty="0" smtClean="0">
                <a:solidFill>
                  <a:schemeClr val="tx1">
                    <a:lumMod val="50000"/>
                  </a:schemeClr>
                </a:solidFill>
                <a:effectLst>
                  <a:outerShdw blurRad="38100" dist="38100" dir="2700000" algn="tl">
                    <a:srgbClr val="000000">
                      <a:alpha val="43137"/>
                    </a:srgbClr>
                  </a:outerShdw>
                </a:effectLst>
              </a:rPr>
              <a:t>of political </a:t>
            </a:r>
            <a:r>
              <a:rPr lang="pt-BR" sz="2000" b="1" dirty="0">
                <a:solidFill>
                  <a:schemeClr val="tx1">
                    <a:lumMod val="50000"/>
                  </a:schemeClr>
                </a:solidFill>
                <a:effectLst>
                  <a:outerShdw blurRad="38100" dist="38100" dir="2700000" algn="tl">
                    <a:srgbClr val="000000">
                      <a:alpha val="43137"/>
                    </a:srgbClr>
                  </a:outerShdw>
                </a:effectLst>
              </a:rPr>
              <a:t>actions that establishes commercial objectives and issues to the utilities and customers, the new model </a:t>
            </a:r>
            <a:r>
              <a:rPr lang="pt-BR" sz="2000" b="1" dirty="0" smtClean="0">
                <a:solidFill>
                  <a:schemeClr val="tx1">
                    <a:lumMod val="50000"/>
                  </a:schemeClr>
                </a:solidFill>
                <a:effectLst>
                  <a:outerShdw blurRad="38100" dist="38100" dir="2700000" algn="tl">
                    <a:srgbClr val="000000">
                      <a:alpha val="43137"/>
                    </a:srgbClr>
                  </a:outerShdw>
                </a:effectLst>
              </a:rPr>
              <a:t>is  </a:t>
            </a:r>
            <a:r>
              <a:rPr lang="pt-BR" sz="2000" b="1" dirty="0">
                <a:solidFill>
                  <a:schemeClr val="tx1">
                    <a:lumMod val="50000"/>
                  </a:schemeClr>
                </a:solidFill>
                <a:effectLst>
                  <a:outerShdw blurRad="38100" dist="38100" dir="2700000" algn="tl">
                    <a:srgbClr val="000000">
                      <a:alpha val="43137"/>
                    </a:srgbClr>
                  </a:outerShdw>
                </a:effectLst>
              </a:rPr>
              <a:t>being constructed and implemented </a:t>
            </a:r>
            <a:r>
              <a:rPr lang="pt-BR" sz="2000" b="1" dirty="0" smtClean="0">
                <a:solidFill>
                  <a:schemeClr val="tx1">
                    <a:lumMod val="50000"/>
                  </a:schemeClr>
                </a:solidFill>
                <a:effectLst>
                  <a:outerShdw blurRad="38100" dist="38100" dir="2700000" algn="tl">
                    <a:srgbClr val="000000">
                      <a:alpha val="43137"/>
                    </a:srgbClr>
                  </a:outerShdw>
                </a:effectLst>
              </a:rPr>
              <a:t>with the objective to achive higher </a:t>
            </a:r>
            <a:r>
              <a:rPr lang="pt-BR" sz="2000" b="1" dirty="0">
                <a:solidFill>
                  <a:schemeClr val="tx1">
                    <a:lumMod val="50000"/>
                  </a:schemeClr>
                </a:solidFill>
                <a:effectLst>
                  <a:outerShdw blurRad="38100" dist="38100" dir="2700000" algn="tl">
                    <a:srgbClr val="000000">
                      <a:alpha val="43137"/>
                    </a:srgbClr>
                  </a:outerShdw>
                </a:effectLst>
              </a:rPr>
              <a:t>reliability, quality, lower </a:t>
            </a:r>
            <a:r>
              <a:rPr lang="pt-BR" sz="2000" b="1" dirty="0" smtClean="0">
                <a:solidFill>
                  <a:schemeClr val="tx1">
                    <a:lumMod val="50000"/>
                  </a:schemeClr>
                </a:solidFill>
                <a:effectLst>
                  <a:outerShdw blurRad="38100" dist="38100" dir="2700000" algn="tl">
                    <a:srgbClr val="000000">
                      <a:alpha val="43137"/>
                    </a:srgbClr>
                  </a:outerShdw>
                </a:effectLst>
              </a:rPr>
              <a:t>costs, </a:t>
            </a:r>
            <a:r>
              <a:rPr lang="pt-BR" sz="2000" b="1" dirty="0">
                <a:solidFill>
                  <a:schemeClr val="tx1">
                    <a:lumMod val="50000"/>
                  </a:schemeClr>
                </a:solidFill>
                <a:effectLst>
                  <a:outerShdw blurRad="38100" dist="38100" dir="2700000" algn="tl">
                    <a:srgbClr val="000000">
                      <a:alpha val="43137"/>
                    </a:srgbClr>
                  </a:outerShdw>
                </a:effectLst>
              </a:rPr>
              <a:t>etc. </a:t>
            </a:r>
            <a:r>
              <a:rPr lang="pt-BR" sz="2000" b="1" dirty="0" smtClean="0">
                <a:solidFill>
                  <a:schemeClr val="tx1">
                    <a:lumMod val="50000"/>
                  </a:schemeClr>
                </a:solidFill>
                <a:effectLst>
                  <a:outerShdw blurRad="38100" dist="38100" dir="2700000" algn="tl">
                    <a:srgbClr val="000000">
                      <a:alpha val="43137"/>
                    </a:srgbClr>
                  </a:outerShdw>
                </a:effectLst>
              </a:rPr>
              <a:t> </a:t>
            </a:r>
          </a:p>
          <a:p>
            <a:pPr>
              <a:defRPr/>
            </a:pPr>
            <a:endParaRPr lang="pt-BR" sz="2000" b="1" dirty="0" smtClean="0">
              <a:solidFill>
                <a:schemeClr val="tx1">
                  <a:lumMod val="50000"/>
                </a:schemeClr>
              </a:solidFill>
              <a:effectLst>
                <a:outerShdw blurRad="38100" dist="38100" dir="2700000" algn="tl">
                  <a:srgbClr val="000000">
                    <a:alpha val="43137"/>
                  </a:srgbClr>
                </a:outerShdw>
              </a:effectLst>
            </a:endParaRPr>
          </a:p>
          <a:p>
            <a:pPr>
              <a:defRPr/>
            </a:pPr>
            <a:r>
              <a:rPr lang="pt-BR" sz="2000" b="1" dirty="0" smtClean="0">
                <a:solidFill>
                  <a:srgbClr val="FF0000"/>
                </a:solidFill>
                <a:effectLst>
                  <a:outerShdw blurRad="38100" dist="38100" dir="2700000" algn="tl">
                    <a:srgbClr val="000000">
                      <a:alpha val="43137"/>
                    </a:srgbClr>
                  </a:outerShdw>
                </a:effectLst>
              </a:rPr>
              <a:t>This is the context in which MacG-MicG-DG-DER-RES </a:t>
            </a:r>
            <a:r>
              <a:rPr lang="pt-BR" sz="2000" b="1" dirty="0">
                <a:solidFill>
                  <a:srgbClr val="FF0000"/>
                </a:solidFill>
                <a:effectLst>
                  <a:outerShdw blurRad="38100" dist="38100" dir="2700000" algn="tl">
                    <a:srgbClr val="000000">
                      <a:alpha val="43137"/>
                    </a:srgbClr>
                  </a:outerShdw>
                </a:effectLst>
              </a:rPr>
              <a:t>and SMART </a:t>
            </a:r>
            <a:r>
              <a:rPr lang="pt-BR" sz="2000" b="1" dirty="0" smtClean="0">
                <a:solidFill>
                  <a:srgbClr val="FF0000"/>
                </a:solidFill>
                <a:effectLst>
                  <a:outerShdw blurRad="38100" dist="38100" dir="2700000" algn="tl">
                    <a:srgbClr val="000000">
                      <a:alpha val="43137"/>
                    </a:srgbClr>
                  </a:outerShdw>
                </a:effectLst>
              </a:rPr>
              <a:t>GRIDS are being developed.</a:t>
            </a:r>
            <a:endParaRPr lang="en-US" sz="2000" b="1" dirty="0">
              <a:solidFill>
                <a:srgbClr val="FF0000"/>
              </a:solidFill>
              <a:effectLst>
                <a:outerShdw blurRad="38100" dist="38100" dir="2700000" algn="tl">
                  <a:srgbClr val="000000">
                    <a:alpha val="43137"/>
                  </a:srgbClr>
                </a:outerShdw>
              </a:effectLst>
            </a:endParaRPr>
          </a:p>
        </p:txBody>
      </p:sp>
      <p:pic>
        <p:nvPicPr>
          <p:cNvPr id="5" name="Picture 3"/>
          <p:cNvPicPr>
            <a:picLocks noChangeAspect="1" noChangeArrowheads="1"/>
          </p:cNvPicPr>
          <p:nvPr/>
        </p:nvPicPr>
        <p:blipFill>
          <a:blip r:embed="rId3"/>
          <a:srcRect/>
          <a:stretch>
            <a:fillRect/>
          </a:stretch>
        </p:blipFill>
        <p:spPr bwMode="auto">
          <a:xfrm>
            <a:off x="7627939" y="0"/>
            <a:ext cx="1147082" cy="114708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ox(in)">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ox(in)">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box(in)">
                                      <p:cBhvr>
                                        <p:cTn id="2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
        <p:nvSpPr>
          <p:cNvPr id="3" name="Espaço Reservado para Conteúdo 2"/>
          <p:cNvSpPr>
            <a:spLocks noGrp="1"/>
          </p:cNvSpPr>
          <p:nvPr>
            <p:ph idx="1"/>
          </p:nvPr>
        </p:nvSpPr>
        <p:spPr>
          <a:xfrm>
            <a:off x="611188" y="1600200"/>
            <a:ext cx="8532812" cy="5257800"/>
          </a:xfrm>
          <a:solidFill>
            <a:schemeClr val="tx2"/>
          </a:solidFill>
        </p:spPr>
        <p:txBody>
          <a:bodyPr/>
          <a:lstStyle/>
          <a:p>
            <a:pPr>
              <a:buClr>
                <a:schemeClr val="bg1">
                  <a:lumMod val="50000"/>
                </a:schemeClr>
              </a:buClr>
              <a:buFont typeface="Wingdings" pitchFamily="2" charset="2"/>
              <a:buChar char="ü"/>
              <a:defRPr/>
            </a:pPr>
            <a:r>
              <a:rPr lang="pt-BR" dirty="0" err="1" smtClean="0"/>
              <a:t>Development</a:t>
            </a:r>
            <a:endParaRPr lang="pt-BR" dirty="0" smtClean="0"/>
          </a:p>
          <a:p>
            <a:pPr lvl="1">
              <a:buClr>
                <a:schemeClr val="bg1">
                  <a:lumMod val="50000"/>
                </a:schemeClr>
              </a:buClr>
              <a:buFont typeface="Wingdings" pitchFamily="2" charset="2"/>
              <a:buChar char="ü"/>
              <a:defRPr/>
            </a:pPr>
            <a:r>
              <a:rPr lang="en-US" sz="2400" dirty="0" smtClean="0"/>
              <a:t>Substantially increase the use of existing production assets;</a:t>
            </a:r>
          </a:p>
          <a:p>
            <a:pPr lvl="1">
              <a:buClr>
                <a:schemeClr val="bg1">
                  <a:lumMod val="50000"/>
                </a:schemeClr>
              </a:buClr>
              <a:buFont typeface="Wingdings" pitchFamily="2" charset="2"/>
              <a:buChar char="ü"/>
              <a:defRPr/>
            </a:pPr>
            <a:r>
              <a:rPr lang="en-US" sz="2400" dirty="0" smtClean="0"/>
              <a:t> Readily accommodate new generation, transmission, distribution, </a:t>
            </a:r>
            <a:r>
              <a:rPr lang="pt-BR" sz="2400" dirty="0" err="1" smtClean="0"/>
              <a:t>and</a:t>
            </a:r>
            <a:r>
              <a:rPr lang="pt-BR" sz="2400" dirty="0" smtClean="0"/>
              <a:t> </a:t>
            </a:r>
            <a:r>
              <a:rPr lang="pt-BR" sz="2400" dirty="0" err="1" smtClean="0"/>
              <a:t>consumer</a:t>
            </a:r>
            <a:r>
              <a:rPr lang="pt-BR" sz="2400" dirty="0" smtClean="0"/>
              <a:t> </a:t>
            </a:r>
            <a:r>
              <a:rPr lang="pt-BR" sz="2400" dirty="0" err="1" smtClean="0"/>
              <a:t>technlogies</a:t>
            </a:r>
            <a:r>
              <a:rPr lang="pt-BR" sz="2400" dirty="0" smtClean="0"/>
              <a:t>;</a:t>
            </a:r>
          </a:p>
          <a:p>
            <a:pPr lvl="1">
              <a:buClr>
                <a:schemeClr val="bg1">
                  <a:lumMod val="50000"/>
                </a:schemeClr>
              </a:buClr>
              <a:buFont typeface="Wingdings" pitchFamily="2" charset="2"/>
              <a:buChar char="ü"/>
              <a:defRPr/>
            </a:pPr>
            <a:r>
              <a:rPr lang="pt-BR" sz="2400" dirty="0" smtClean="0"/>
              <a:t> A</a:t>
            </a:r>
            <a:r>
              <a:rPr lang="en-US" sz="2400" dirty="0" err="1" smtClean="0"/>
              <a:t>ctively</a:t>
            </a:r>
            <a:r>
              <a:rPr lang="en-US" sz="2400" dirty="0" smtClean="0"/>
              <a:t> identify and extract energy efficiency throughout </a:t>
            </a:r>
            <a:r>
              <a:rPr lang="pt-BR" sz="2400" dirty="0" err="1" smtClean="0"/>
              <a:t>the</a:t>
            </a:r>
            <a:r>
              <a:rPr lang="pt-BR" sz="2400" dirty="0" smtClean="0"/>
              <a:t> system;</a:t>
            </a:r>
          </a:p>
          <a:p>
            <a:pPr lvl="1">
              <a:buClr>
                <a:schemeClr val="bg1">
                  <a:lumMod val="50000"/>
                </a:schemeClr>
              </a:buClr>
              <a:buFont typeface="Wingdings" pitchFamily="2" charset="2"/>
              <a:buChar char="ü"/>
              <a:defRPr/>
            </a:pPr>
            <a:r>
              <a:rPr lang="pt-BR" sz="2400" dirty="0" smtClean="0"/>
              <a:t> A</a:t>
            </a:r>
            <a:r>
              <a:rPr lang="en-US" sz="2400" dirty="0" err="1" smtClean="0"/>
              <a:t>ddress</a:t>
            </a:r>
            <a:r>
              <a:rPr lang="en-US" sz="2400" dirty="0" smtClean="0"/>
              <a:t> growing complexity of efficient system operations </a:t>
            </a:r>
            <a:r>
              <a:rPr lang="pt-BR" sz="2400" dirty="0" err="1" smtClean="0"/>
              <a:t>through</a:t>
            </a:r>
            <a:r>
              <a:rPr lang="pt-BR" sz="2400" dirty="0" smtClean="0"/>
              <a:t> </a:t>
            </a:r>
            <a:r>
              <a:rPr lang="pt-BR" sz="2400" dirty="0" err="1" smtClean="0"/>
              <a:t>highly</a:t>
            </a:r>
            <a:r>
              <a:rPr lang="pt-BR" sz="2400" dirty="0" smtClean="0"/>
              <a:t> </a:t>
            </a:r>
            <a:r>
              <a:rPr lang="pt-BR" sz="2400" dirty="0" err="1" smtClean="0"/>
              <a:t>distributed</a:t>
            </a:r>
            <a:r>
              <a:rPr lang="pt-BR" sz="2400" dirty="0" smtClean="0"/>
              <a:t> </a:t>
            </a:r>
            <a:r>
              <a:rPr lang="pt-BR" sz="2400" dirty="0" err="1" smtClean="0"/>
              <a:t>automation</a:t>
            </a:r>
            <a:r>
              <a:rPr lang="pt-BR" sz="2400" dirty="0" smtClean="0"/>
              <a:t>;</a:t>
            </a:r>
          </a:p>
          <a:p>
            <a:pPr lvl="1">
              <a:buClr>
                <a:schemeClr val="bg1">
                  <a:lumMod val="50000"/>
                </a:schemeClr>
              </a:buClr>
              <a:buFont typeface="Wingdings" pitchFamily="2" charset="2"/>
              <a:buChar char="ü"/>
              <a:defRPr/>
            </a:pPr>
            <a:r>
              <a:rPr lang="pt-BR" sz="2400" dirty="0" smtClean="0"/>
              <a:t> D</a:t>
            </a:r>
            <a:r>
              <a:rPr lang="en-US" sz="2400" dirty="0" err="1" smtClean="0"/>
              <a:t>eliver</a:t>
            </a:r>
            <a:r>
              <a:rPr lang="en-US" sz="2400" dirty="0" smtClean="0"/>
              <a:t> appropriate levels of power quality, and reliability </a:t>
            </a:r>
            <a:r>
              <a:rPr lang="pt-BR" sz="2400" dirty="0" smtClean="0"/>
              <a:t>to </a:t>
            </a:r>
            <a:r>
              <a:rPr lang="pt-BR" sz="2400" dirty="0" err="1" smtClean="0"/>
              <a:t>different</a:t>
            </a:r>
            <a:r>
              <a:rPr lang="pt-BR" sz="2400" dirty="0" smtClean="0"/>
              <a:t> </a:t>
            </a:r>
            <a:r>
              <a:rPr lang="pt-BR" sz="2400" dirty="0" err="1" smtClean="0"/>
              <a:t>end-use</a:t>
            </a:r>
            <a:r>
              <a:rPr lang="pt-BR" sz="2400" dirty="0" smtClean="0"/>
              <a:t> </a:t>
            </a:r>
            <a:r>
              <a:rPr lang="pt-BR" sz="2400" dirty="0" err="1" smtClean="0"/>
              <a:t>needs</a:t>
            </a:r>
            <a:r>
              <a:rPr lang="pt-BR" sz="2400" dirty="0" smtClean="0"/>
              <a:t>;</a:t>
            </a:r>
          </a:p>
          <a:p>
            <a:pPr lvl="1">
              <a:buClr>
                <a:schemeClr val="bg1">
                  <a:lumMod val="50000"/>
                </a:schemeClr>
              </a:buClr>
              <a:buFont typeface="Wingdings" pitchFamily="2" charset="2"/>
              <a:buChar char="ü"/>
              <a:defRPr/>
            </a:pPr>
            <a:r>
              <a:rPr lang="pt-BR" sz="2400" dirty="0" smtClean="0"/>
              <a:t> I</a:t>
            </a:r>
            <a:r>
              <a:rPr lang="en-US" sz="2400" dirty="0" err="1" smtClean="0"/>
              <a:t>mproving</a:t>
            </a:r>
            <a:r>
              <a:rPr lang="en-US" sz="2400" dirty="0" smtClean="0"/>
              <a:t> the security </a:t>
            </a:r>
            <a:r>
              <a:rPr lang="pt-BR" sz="2400" dirty="0" err="1" smtClean="0"/>
              <a:t>posture</a:t>
            </a:r>
            <a:r>
              <a:rPr lang="pt-BR" sz="2400" dirty="0" smtClean="0"/>
              <a:t> </a:t>
            </a:r>
            <a:r>
              <a:rPr lang="pt-BR" sz="2400" dirty="0" err="1" smtClean="0"/>
              <a:t>of</a:t>
            </a:r>
            <a:r>
              <a:rPr lang="pt-BR" sz="2400" dirty="0" smtClean="0"/>
              <a:t> </a:t>
            </a:r>
            <a:r>
              <a:rPr lang="pt-BR" sz="2400" dirty="0" err="1" smtClean="0"/>
              <a:t>the</a:t>
            </a:r>
            <a:r>
              <a:rPr lang="pt-BR" sz="2400" dirty="0" smtClean="0"/>
              <a:t> system.</a:t>
            </a:r>
            <a:endParaRPr lang="pt-BR" sz="2400" dirty="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en-US" dirty="0" smtClean="0"/>
              <a:t>Proposed Areas of Research on General</a:t>
            </a:r>
          </a:p>
          <a:p>
            <a:pPr>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r>
              <a:rPr lang="en-US" dirty="0" smtClean="0"/>
              <a:t> Understand the interdependencies of electric, communications, and other infrastructures, as well as their reaction and stability to system disturbances;</a:t>
            </a:r>
          </a:p>
          <a:p>
            <a:pPr lvl="1">
              <a:buClr>
                <a:schemeClr val="bg1">
                  <a:lumMod val="50000"/>
                </a:schemeClr>
              </a:buClr>
              <a:buFont typeface="Wingdings" pitchFamily="2" charset="2"/>
              <a:buChar char="ü"/>
              <a:defRPr/>
            </a:pPr>
            <a:r>
              <a:rPr lang="en-US" dirty="0" smtClean="0"/>
              <a:t> Study the behavior of end-users reaction to and acceptance of smart grid functions;</a:t>
            </a:r>
          </a:p>
          <a:p>
            <a:pPr lvl="1">
              <a:buClr>
                <a:schemeClr val="bg1">
                  <a:lumMod val="50000"/>
                </a:schemeClr>
              </a:buClr>
              <a:buFont typeface="Wingdings" pitchFamily="2" charset="2"/>
              <a:buChar char="ü"/>
              <a:defRPr/>
            </a:pPr>
            <a:r>
              <a:rPr lang="en-US" dirty="0" smtClean="0"/>
              <a:t>Analyze the impact on generation, transmission, and distribution capacity from DER in demand response markets, including prices that reflect system operating constraints;</a:t>
            </a:r>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endParaRPr lang="pt-BR" sz="2000" dirty="0"/>
          </a:p>
        </p:txBody>
      </p:sp>
      <p:sp>
        <p:nvSpPr>
          <p:cNvPr id="80899" name="Espaço Reservado para Número de Slide 4"/>
          <p:cNvSpPr>
            <a:spLocks noGrp="1"/>
          </p:cNvSpPr>
          <p:nvPr>
            <p:ph type="sldNum" sz="quarter" idx="11"/>
          </p:nvPr>
        </p:nvSpPr>
        <p:spPr>
          <a:noFill/>
        </p:spPr>
        <p:txBody>
          <a:bodyPr/>
          <a:lstStyle/>
          <a:p>
            <a:r>
              <a:rPr lang="nl-NL" smtClean="0"/>
              <a:t>PAGE </a:t>
            </a:r>
            <a:fld id="{C318CFB9-3B46-4D8C-B8B2-5A60B19F2CE2}" type="slidenum">
              <a:rPr lang="nl-NL" smtClean="0"/>
              <a:pPr/>
              <a:t>80</a:t>
            </a:fld>
            <a:endParaRPr lang="nl-NL" smtClean="0"/>
          </a:p>
        </p:txBody>
      </p:sp>
      <p:sp>
        <p:nvSpPr>
          <p:cNvPr id="80900" name="Espaço Reservado para Data 5"/>
          <p:cNvSpPr>
            <a:spLocks noGrp="1"/>
          </p:cNvSpPr>
          <p:nvPr>
            <p:ph type="dt" sz="quarter" idx="12"/>
          </p:nvPr>
        </p:nvSpPr>
        <p:spPr>
          <a:noFill/>
        </p:spPr>
        <p:txBody>
          <a:bodyPr/>
          <a:lstStyle/>
          <a:p>
            <a:fld id="{169B70D7-31AE-410E-95DE-F50A47475748}" type="datetime1">
              <a:rPr lang="nl-NL" smtClean="0"/>
              <a:pPr/>
              <a:t>17-9-2010</a:t>
            </a:fld>
            <a:endParaRPr lang="nl-NL" smtClean="0"/>
          </a:p>
        </p:txBody>
      </p:sp>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en-US" dirty="0" smtClean="0"/>
              <a:t>Proposed Areas of Research on General</a:t>
            </a:r>
          </a:p>
          <a:p>
            <a:pPr>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r>
              <a:rPr lang="en-US" dirty="0" smtClean="0"/>
              <a:t>Estimate the ability of smart grid resources to enhance energy efficiency including awareness, diagnostics, and validation of energy efficiency programs;</a:t>
            </a:r>
          </a:p>
          <a:p>
            <a:pPr lvl="1">
              <a:buClr>
                <a:schemeClr val="bg1">
                  <a:lumMod val="50000"/>
                </a:schemeClr>
              </a:buClr>
              <a:buFont typeface="Wingdings" pitchFamily="2" charset="2"/>
              <a:buChar char="ü"/>
              <a:defRPr/>
            </a:pPr>
            <a:r>
              <a:rPr lang="en-US" dirty="0" smtClean="0"/>
              <a:t>  Estimate the societal benefits of smart grid and considerations for cost/benefit allocation by policymakers;</a:t>
            </a:r>
          </a:p>
          <a:p>
            <a:pPr lvl="1">
              <a:buClr>
                <a:schemeClr val="bg1">
                  <a:lumMod val="50000"/>
                </a:schemeClr>
              </a:buClr>
              <a:buFont typeface="Wingdings" pitchFamily="2" charset="2"/>
              <a:buChar char="ü"/>
              <a:defRPr/>
            </a:pPr>
            <a:r>
              <a:rPr lang="en-US" dirty="0" smtClean="0"/>
              <a:t>Standardize formats for smart grid device and system description and exchange;</a:t>
            </a:r>
          </a:p>
          <a:p>
            <a:pPr lvl="1">
              <a:buClr>
                <a:schemeClr val="bg1">
                  <a:lumMod val="50000"/>
                </a:schemeClr>
              </a:buClr>
              <a:buFont typeface="Wingdings" pitchFamily="2" charset="2"/>
              <a:buChar char="ü"/>
              <a:defRPr/>
            </a:pPr>
            <a:r>
              <a:rPr lang="en-US" dirty="0" smtClean="0"/>
              <a:t> Integrate smart grid engineering models with service provider enterprise systems, e.g., work order, outage management, and AM/FM/GIS systems;</a:t>
            </a:r>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endParaRPr lang="pt-BR" sz="2000" dirty="0"/>
          </a:p>
        </p:txBody>
      </p:sp>
      <p:sp>
        <p:nvSpPr>
          <p:cNvPr id="81923" name="Espaço Reservado para Número de Slide 4"/>
          <p:cNvSpPr>
            <a:spLocks noGrp="1"/>
          </p:cNvSpPr>
          <p:nvPr>
            <p:ph type="sldNum" sz="quarter" idx="11"/>
          </p:nvPr>
        </p:nvSpPr>
        <p:spPr>
          <a:noFill/>
        </p:spPr>
        <p:txBody>
          <a:bodyPr/>
          <a:lstStyle/>
          <a:p>
            <a:r>
              <a:rPr lang="nl-NL" smtClean="0"/>
              <a:t>PAGE </a:t>
            </a:r>
            <a:fld id="{FC79C484-9F90-48A6-9BB4-19E78F4E2E66}" type="slidenum">
              <a:rPr lang="nl-NL" smtClean="0"/>
              <a:pPr/>
              <a:t>81</a:t>
            </a:fld>
            <a:endParaRPr lang="nl-NL" smtClean="0"/>
          </a:p>
        </p:txBody>
      </p:sp>
      <p:sp>
        <p:nvSpPr>
          <p:cNvPr id="81924" name="Espaço Reservado para Data 5"/>
          <p:cNvSpPr>
            <a:spLocks noGrp="1"/>
          </p:cNvSpPr>
          <p:nvPr>
            <p:ph type="dt" sz="quarter" idx="12"/>
          </p:nvPr>
        </p:nvSpPr>
        <p:spPr>
          <a:noFill/>
        </p:spPr>
        <p:txBody>
          <a:bodyPr/>
          <a:lstStyle/>
          <a:p>
            <a:fld id="{54849F55-0A18-4481-B725-3AFDBCB00A04}" type="datetime1">
              <a:rPr lang="nl-NL" smtClean="0"/>
              <a:pPr/>
              <a:t>17-9-2010</a:t>
            </a:fld>
            <a:endParaRPr lang="nl-NL" smtClean="0"/>
          </a:p>
        </p:txBody>
      </p:sp>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a:buClr>
                <a:schemeClr val="bg1">
                  <a:lumMod val="50000"/>
                </a:schemeClr>
              </a:buClr>
              <a:buFont typeface="Wingdings" pitchFamily="2" charset="2"/>
              <a:buChar char="ü"/>
              <a:defRPr/>
            </a:pPr>
            <a:r>
              <a:rPr lang="en-US" dirty="0" smtClean="0"/>
              <a:t>Proposed Areas of Research on General</a:t>
            </a:r>
          </a:p>
          <a:p>
            <a:pPr lvl="1">
              <a:buClr>
                <a:schemeClr val="bg1">
                  <a:lumMod val="50000"/>
                </a:schemeClr>
              </a:buClr>
              <a:buFont typeface="Wingdings" pitchFamily="2" charset="2"/>
              <a:buChar char="ü"/>
              <a:defRPr/>
            </a:pPr>
            <a:r>
              <a:rPr lang="en-US" dirty="0" smtClean="0"/>
              <a:t> Research mixed direct and alternating current electric distribution technologies;</a:t>
            </a:r>
          </a:p>
          <a:p>
            <a:pPr lvl="1">
              <a:buClr>
                <a:schemeClr val="bg1">
                  <a:lumMod val="50000"/>
                </a:schemeClr>
              </a:buClr>
              <a:buFont typeface="Wingdings" pitchFamily="2" charset="2"/>
              <a:buChar char="ü"/>
              <a:defRPr/>
            </a:pPr>
            <a:r>
              <a:rPr lang="en-US" dirty="0" smtClean="0"/>
              <a:t> Advance power electronics technology for electricity transformation to manage storage, charging stations, voltage control, and reactive compensation;</a:t>
            </a:r>
          </a:p>
          <a:p>
            <a:pPr lvl="1">
              <a:buClr>
                <a:schemeClr val="bg1">
                  <a:lumMod val="50000"/>
                </a:schemeClr>
              </a:buClr>
              <a:buFont typeface="Wingdings" pitchFamily="2" charset="2"/>
              <a:buChar char="ü"/>
              <a:defRPr/>
            </a:pPr>
            <a:r>
              <a:rPr lang="en-US" dirty="0" smtClean="0"/>
              <a:t>Verify performance of smart grid technologies, including control methods and interoperability;</a:t>
            </a:r>
          </a:p>
          <a:p>
            <a:pPr lvl="1">
              <a:buClr>
                <a:schemeClr val="bg1">
                  <a:lumMod val="50000"/>
                </a:schemeClr>
              </a:buClr>
              <a:buFont typeface="Wingdings" pitchFamily="2" charset="2"/>
              <a:buChar char="ü"/>
              <a:defRPr/>
            </a:pPr>
            <a:r>
              <a:rPr lang="en-US" dirty="0" smtClean="0"/>
              <a:t>Provide test processes and facilities to support product development;</a:t>
            </a:r>
          </a:p>
          <a:p>
            <a:pPr lvl="1">
              <a:buClr>
                <a:schemeClr val="bg1">
                  <a:lumMod val="50000"/>
                </a:schemeClr>
              </a:buClr>
              <a:buFont typeface="Wingdings" pitchFamily="2" charset="2"/>
              <a:buChar char="ü"/>
              <a:defRPr/>
            </a:pPr>
            <a:r>
              <a:rPr lang="en-US" dirty="0" smtClean="0"/>
              <a:t>Develop requirements and tests to advance interoperability and ease integration, maintenance, and upgrade;</a:t>
            </a:r>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en-US" dirty="0" smtClean="0"/>
          </a:p>
          <a:p>
            <a:pPr lvl="1">
              <a:buClr>
                <a:schemeClr val="bg1">
                  <a:lumMod val="50000"/>
                </a:schemeClr>
              </a:buClr>
              <a:buFont typeface="Wingdings" pitchFamily="2" charset="2"/>
              <a:buChar char="ü"/>
              <a:defRPr/>
            </a:pPr>
            <a:endParaRPr lang="pt-BR" dirty="0" smtClean="0"/>
          </a:p>
          <a:p>
            <a:pPr lvl="1">
              <a:buClr>
                <a:schemeClr val="bg1">
                  <a:lumMod val="50000"/>
                </a:schemeClr>
              </a:buClr>
              <a:buFont typeface="Wingdings" pitchFamily="2" charset="2"/>
              <a:buChar char="ü"/>
              <a:defRPr/>
            </a:pPr>
            <a:endParaRPr lang="pt-BR" sz="2000" dirty="0"/>
          </a:p>
        </p:txBody>
      </p:sp>
      <p:sp>
        <p:nvSpPr>
          <p:cNvPr id="82947" name="Espaço Reservado para Número de Slide 4"/>
          <p:cNvSpPr>
            <a:spLocks noGrp="1"/>
          </p:cNvSpPr>
          <p:nvPr>
            <p:ph type="sldNum" sz="quarter" idx="11"/>
          </p:nvPr>
        </p:nvSpPr>
        <p:spPr>
          <a:noFill/>
        </p:spPr>
        <p:txBody>
          <a:bodyPr/>
          <a:lstStyle/>
          <a:p>
            <a:r>
              <a:rPr lang="nl-NL" smtClean="0"/>
              <a:t>PAGE </a:t>
            </a:r>
            <a:fld id="{0E4D6500-AE9D-4ED7-965C-9C48CB4B10E1}" type="slidenum">
              <a:rPr lang="nl-NL" smtClean="0"/>
              <a:pPr/>
              <a:t>82</a:t>
            </a:fld>
            <a:endParaRPr lang="nl-NL" smtClean="0"/>
          </a:p>
        </p:txBody>
      </p:sp>
      <p:sp>
        <p:nvSpPr>
          <p:cNvPr id="82948" name="Espaço Reservado para Data 5"/>
          <p:cNvSpPr>
            <a:spLocks noGrp="1"/>
          </p:cNvSpPr>
          <p:nvPr>
            <p:ph type="dt" sz="quarter" idx="12"/>
          </p:nvPr>
        </p:nvSpPr>
        <p:spPr>
          <a:noFill/>
        </p:spPr>
        <p:txBody>
          <a:bodyPr/>
          <a:lstStyle/>
          <a:p>
            <a:fld id="{EB99538B-31CF-4B07-A50F-9C1357C4A32B}" type="datetime1">
              <a:rPr lang="nl-NL" smtClean="0"/>
              <a:pPr/>
              <a:t>17-9-2010</a:t>
            </a:fld>
            <a:endParaRPr lang="nl-NL" smtClean="0"/>
          </a:p>
        </p:txBody>
      </p:sp>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0" y="215900"/>
            <a:ext cx="8024813" cy="922338"/>
          </a:xfrm>
        </p:spPr>
        <p:txBody>
          <a:bodyPr anchor="ctr"/>
          <a:lstStyle/>
          <a:p>
            <a:pPr algn="ctr">
              <a:defRPr/>
            </a:pPr>
            <a:r>
              <a:rPr lang="en-US" dirty="0" smtClean="0">
                <a:effectLst>
                  <a:outerShdw blurRad="38100" dist="38100" dir="2700000" algn="tl">
                    <a:srgbClr val="000000">
                      <a:alpha val="43137"/>
                    </a:srgbClr>
                  </a:outerShdw>
                </a:effectLst>
              </a:rPr>
              <a:t>Opportunities for Research and Development</a:t>
            </a:r>
          </a:p>
        </p:txBody>
      </p:sp>
      <p:pic>
        <p:nvPicPr>
          <p:cNvPr id="114690" name="Picture 2"/>
          <p:cNvPicPr>
            <a:picLocks noChangeAspect="1" noChangeArrowheads="1"/>
          </p:cNvPicPr>
          <p:nvPr/>
        </p:nvPicPr>
        <p:blipFill>
          <a:blip r:embed="rId3" cstate="print"/>
          <a:srcRect/>
          <a:stretch>
            <a:fillRect/>
          </a:stretch>
        </p:blipFill>
        <p:spPr bwMode="auto">
          <a:xfrm>
            <a:off x="1809523" y="1335314"/>
            <a:ext cx="5508173" cy="550817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0"/>
          </p:nvPr>
        </p:nvSpPr>
        <p:spPr>
          <a:noFill/>
        </p:spPr>
        <p:txBody>
          <a:bodyPr/>
          <a:lstStyle/>
          <a:p>
            <a:fld id="{584618AD-85F6-494A-9601-CD94AA3E51B7}" type="slidenum">
              <a:rPr lang="en-US"/>
              <a:pPr/>
              <a:t>84</a:t>
            </a:fld>
            <a:endParaRPr lang="en-US"/>
          </a:p>
        </p:txBody>
      </p:sp>
      <p:sp>
        <p:nvSpPr>
          <p:cNvPr id="28675" name="Text Box 4"/>
          <p:cNvSpPr txBox="1">
            <a:spLocks noChangeArrowheads="1"/>
          </p:cNvSpPr>
          <p:nvPr/>
        </p:nvSpPr>
        <p:spPr bwMode="auto">
          <a:xfrm>
            <a:off x="518886" y="1233712"/>
            <a:ext cx="8397875" cy="5575300"/>
          </a:xfrm>
          <a:prstGeom prst="rect">
            <a:avLst/>
          </a:prstGeom>
          <a:noFill/>
          <a:ln w="9525">
            <a:noFill/>
            <a:miter lim="800000"/>
            <a:headEnd/>
            <a:tailEnd/>
          </a:ln>
        </p:spPr>
        <p:txBody>
          <a:bodyPr>
            <a:spAutoFit/>
          </a:bodyPr>
          <a:lstStyle/>
          <a:p>
            <a:r>
              <a:rPr lang="en-US" sz="2800" b="1" dirty="0"/>
              <a:t>Challenges</a:t>
            </a:r>
          </a:p>
          <a:p>
            <a:endParaRPr lang="en-US" sz="1200" b="1" dirty="0"/>
          </a:p>
          <a:p>
            <a:r>
              <a:rPr lang="en-US" b="1" dirty="0"/>
              <a:t>Research and Development</a:t>
            </a:r>
          </a:p>
          <a:p>
            <a:endParaRPr lang="en-US" b="1" dirty="0"/>
          </a:p>
          <a:p>
            <a:pPr lvl="1"/>
            <a:r>
              <a:rPr lang="en-US" b="1" dirty="0"/>
              <a:t>DG Integration (</a:t>
            </a:r>
            <a:r>
              <a:rPr lang="en-US" b="1" dirty="0" err="1"/>
              <a:t>Catalyzer</a:t>
            </a:r>
            <a:r>
              <a:rPr lang="en-US" b="1" dirty="0"/>
              <a:t>)</a:t>
            </a:r>
          </a:p>
          <a:p>
            <a:pPr lvl="2">
              <a:buFontTx/>
              <a:buChar char="•"/>
            </a:pPr>
            <a:r>
              <a:rPr lang="en-US" sz="2000" b="1" dirty="0"/>
              <a:t>Compatibility with Transmission Requirements and Load 	Sensitivity</a:t>
            </a:r>
          </a:p>
          <a:p>
            <a:pPr lvl="2">
              <a:buFontTx/>
              <a:buChar char="•"/>
            </a:pPr>
            <a:r>
              <a:rPr lang="en-US" sz="2000" b="1" dirty="0"/>
              <a:t>Levels of Penetration per Technology</a:t>
            </a:r>
          </a:p>
          <a:p>
            <a:pPr lvl="2">
              <a:buFontTx/>
              <a:buChar char="•"/>
            </a:pPr>
            <a:r>
              <a:rPr lang="en-US" sz="2000" b="1" dirty="0"/>
              <a:t>Integration of Communications and Computer Control</a:t>
            </a:r>
          </a:p>
          <a:p>
            <a:pPr lvl="1"/>
            <a:endParaRPr lang="en-US" sz="2000" b="1" dirty="0"/>
          </a:p>
          <a:p>
            <a:pPr lvl="1"/>
            <a:r>
              <a:rPr lang="en-US" b="1" dirty="0"/>
              <a:t>Systems Issues</a:t>
            </a:r>
          </a:p>
          <a:p>
            <a:pPr lvl="2">
              <a:buFontTx/>
              <a:buChar char="•"/>
            </a:pPr>
            <a:r>
              <a:rPr lang="en-US" sz="2000" b="1" dirty="0"/>
              <a:t>State Estimation for Contingency Analysis</a:t>
            </a:r>
          </a:p>
          <a:p>
            <a:pPr lvl="2">
              <a:buFontTx/>
              <a:buChar char="•"/>
            </a:pPr>
            <a:r>
              <a:rPr lang="en-US" sz="2000" b="1" dirty="0"/>
              <a:t>Modeling and Simulation: Graph Visualization e Software 	Integration</a:t>
            </a:r>
          </a:p>
          <a:p>
            <a:pPr lvl="2">
              <a:buFontTx/>
              <a:buChar char="•"/>
            </a:pPr>
            <a:r>
              <a:rPr lang="en-US" sz="2000" b="1" dirty="0"/>
              <a:t>Probabilistic Aspects and Novel Techniques</a:t>
            </a:r>
          </a:p>
          <a:p>
            <a:pPr lvl="1">
              <a:buFontTx/>
              <a:buChar char="•"/>
            </a:pPr>
            <a:endParaRPr lang="en-US" sz="2000" b="1" dirty="0"/>
          </a:p>
          <a:p>
            <a:pPr lvl="1"/>
            <a:r>
              <a:rPr lang="en-US" b="1" dirty="0"/>
              <a:t>Technology Development</a:t>
            </a:r>
            <a:endParaRPr lang="en-US" sz="2000" b="1" dirty="0"/>
          </a:p>
        </p:txBody>
      </p:sp>
      <p:sp>
        <p:nvSpPr>
          <p:cNvPr id="4"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smtClean="0">
                <a:ln>
                  <a:noFill/>
                </a:ln>
                <a:solidFill>
                  <a:schemeClr val="tx2"/>
                </a:solidFill>
                <a:effectLst>
                  <a:outerShdw blurRad="38100" dist="38100" dir="2700000" algn="tl">
                    <a:srgbClr val="000000">
                      <a:alpha val="43137"/>
                    </a:srgbClr>
                  </a:outerShdw>
                </a:effectLst>
                <a:uLnTx/>
                <a:uFillTx/>
                <a:latin typeface="+mj-lt"/>
                <a:ea typeface="+mj-ea"/>
                <a:cs typeface="+mj-cs"/>
              </a:rPr>
              <a:t>Opportunities for Research and Development</a:t>
            </a:r>
            <a:endPar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85</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112642" name="Picture 2"/>
          <p:cNvPicPr>
            <a:picLocks noChangeAspect="1" noChangeArrowheads="1"/>
          </p:cNvPicPr>
          <p:nvPr/>
        </p:nvPicPr>
        <p:blipFill>
          <a:blip r:embed="rId3" cstate="print"/>
          <a:srcRect/>
          <a:stretch>
            <a:fillRect/>
          </a:stretch>
        </p:blipFill>
        <p:spPr bwMode="auto">
          <a:xfrm>
            <a:off x="595087" y="1314450"/>
            <a:ext cx="8040914" cy="5277758"/>
          </a:xfrm>
          <a:prstGeom prst="rect">
            <a:avLst/>
          </a:prstGeom>
          <a:noFill/>
          <a:ln w="9525">
            <a:noFill/>
            <a:miter lim="800000"/>
            <a:headEnd/>
            <a:tailEnd/>
          </a:ln>
          <a:effectLst/>
        </p:spPr>
      </p:pic>
      <p:sp>
        <p:nvSpPr>
          <p:cNvPr id="5"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Smart Grid Projects in the USA</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150" y="671691"/>
            <a:ext cx="8705850" cy="6186309"/>
          </a:xfrm>
          <a:prstGeom prst="rect">
            <a:avLst/>
          </a:prstGeom>
          <a:solidFill>
            <a:schemeClr val="tx2"/>
          </a:solidFill>
        </p:spPr>
        <p:txBody>
          <a:bodyPr wrap="square">
            <a:spAutoFit/>
          </a:bodyPr>
          <a:lstStyle/>
          <a:p>
            <a:r>
              <a:rPr lang="en-US" b="1" dirty="0" smtClean="0"/>
              <a:t>What Smart Grids Do NOT </a:t>
            </a:r>
            <a:r>
              <a:rPr lang="en-US" b="1" dirty="0"/>
              <a:t>M</a:t>
            </a:r>
            <a:r>
              <a:rPr lang="en-US" b="1" dirty="0" smtClean="0"/>
              <a:t>ean?</a:t>
            </a:r>
          </a:p>
          <a:p>
            <a:endParaRPr lang="en-US" dirty="0"/>
          </a:p>
          <a:p>
            <a:r>
              <a:rPr lang="en-US" sz="2400" dirty="0"/>
              <a:t>The smart grid relates to the electricity network only </a:t>
            </a:r>
            <a:r>
              <a:rPr lang="en-US" sz="2400" dirty="0" smtClean="0"/>
              <a:t> </a:t>
            </a:r>
            <a:r>
              <a:rPr lang="en-US" sz="2400" dirty="0"/>
              <a:t>– it concerns both distribution and transmission levels.</a:t>
            </a:r>
          </a:p>
          <a:p>
            <a:r>
              <a:rPr lang="en-US" sz="2400" dirty="0"/>
              <a:t>Smart grids are not new “super grids”. They will not look significantly different to today’s “conventional” electricity grids transporting and distributing power over “copper and iron”. However, smart grids will lead to improved cost-efficiency and effectiveness.</a:t>
            </a:r>
          </a:p>
          <a:p>
            <a:r>
              <a:rPr lang="en-US" sz="2400" dirty="0"/>
              <a:t>The smart grid is no revolution but rather an evolution or a process within which electricity grids are being continuously improved to meet the needs of current and future customers.</a:t>
            </a:r>
          </a:p>
          <a:p>
            <a:r>
              <a:rPr lang="en-US" sz="2400" dirty="0"/>
              <a:t>There will not (and cannot) be any “roll-out” of smart grids, since such a “roll-out” is continuously occurring.</a:t>
            </a:r>
          </a:p>
          <a:p>
            <a:r>
              <a:rPr lang="en-US" sz="2400" dirty="0"/>
              <a:t>Although the concepts are sometimes confused, the smart grid is not smart metering – the smart grid is a much broader set of technologies and solutions (see diagram below).</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381000" y="1333500"/>
            <a:ext cx="8229600" cy="5089530"/>
          </a:xfrm>
          <a:prstGeom prst="rect">
            <a:avLst/>
          </a:prstGeom>
          <a:noFill/>
          <a:ln w="9525">
            <a:noFill/>
            <a:miter lim="800000"/>
            <a:headEnd/>
            <a:tailEnd/>
          </a:ln>
          <a:effectLst/>
        </p:spPr>
      </p:pic>
      <p:sp>
        <p:nvSpPr>
          <p:cNvPr id="3" name="Título 1"/>
          <p:cNvSpPr txBox="1">
            <a:spLocks/>
          </p:cNvSpPr>
          <p:nvPr/>
        </p:nvSpPr>
        <p:spPr>
          <a:xfrm>
            <a:off x="0" y="215900"/>
            <a:ext cx="8024813" cy="922338"/>
          </a:xfrm>
          <a:prstGeom prst="rect">
            <a:avLst/>
          </a:prstGeom>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mj-lt"/>
                <a:ea typeface="+mj-ea"/>
                <a:cs typeface="+mj-cs"/>
              </a:rPr>
              <a:t>Smart Grid Projects in Europe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468923" y="952500"/>
            <a:ext cx="7913077" cy="51435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62743" y="1288140"/>
            <a:ext cx="3385457" cy="15240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Intelligent / Sustainable </a:t>
            </a:r>
          </a:p>
          <a:p>
            <a:pPr algn="ctr"/>
            <a:r>
              <a:rPr lang="en-US" sz="1700" dirty="0" smtClean="0">
                <a:solidFill>
                  <a:schemeClr val="tx1"/>
                </a:solidFill>
              </a:rPr>
              <a:t>Cities</a:t>
            </a:r>
          </a:p>
          <a:p>
            <a:pPr algn="ctr"/>
            <a:r>
              <a:rPr lang="en-US" sz="1700" dirty="0" smtClean="0">
                <a:solidFill>
                  <a:schemeClr val="tx1"/>
                </a:solidFill>
              </a:rPr>
              <a:t>Buildings, Houses</a:t>
            </a:r>
            <a:r>
              <a:rPr lang="en-US" sz="1700" b="1" dirty="0" smtClean="0">
                <a:solidFill>
                  <a:schemeClr val="tx1"/>
                </a:solidFill>
              </a:rPr>
              <a:t>, </a:t>
            </a:r>
            <a:r>
              <a:rPr lang="en-US" sz="1700" dirty="0" smtClean="0">
                <a:solidFill>
                  <a:schemeClr val="tx1"/>
                </a:solidFill>
              </a:rPr>
              <a:t>Transportation, </a:t>
            </a:r>
          </a:p>
          <a:p>
            <a:pPr algn="ctr"/>
            <a:r>
              <a:rPr lang="en-US" sz="1700" dirty="0" smtClean="0">
                <a:solidFill>
                  <a:schemeClr val="tx1"/>
                </a:solidFill>
              </a:rPr>
              <a:t>Electric Grid</a:t>
            </a:r>
            <a:endParaRPr lang="en-US" sz="1700" dirty="0"/>
          </a:p>
        </p:txBody>
      </p:sp>
      <p:sp>
        <p:nvSpPr>
          <p:cNvPr id="3" name="Oval 2"/>
          <p:cNvSpPr/>
          <p:nvPr/>
        </p:nvSpPr>
        <p:spPr>
          <a:xfrm>
            <a:off x="5994396" y="1262742"/>
            <a:ext cx="2971800" cy="128813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chemeClr val="tx1"/>
                </a:solidFill>
              </a:rPr>
              <a:t>Distributed (Renewable) Energy Sources</a:t>
            </a:r>
            <a:endParaRPr lang="en-US" sz="1700" dirty="0"/>
          </a:p>
        </p:txBody>
      </p:sp>
      <p:sp>
        <p:nvSpPr>
          <p:cNvPr id="4" name="Oval 3"/>
          <p:cNvSpPr/>
          <p:nvPr/>
        </p:nvSpPr>
        <p:spPr>
          <a:xfrm>
            <a:off x="4343400" y="2514600"/>
            <a:ext cx="2971800" cy="15240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000000"/>
                </a:solidFill>
              </a:rPr>
              <a:t>Regionally Optimized Portfolio /Mix of Renewable Energy </a:t>
            </a:r>
            <a:endParaRPr lang="en-US" sz="1700" dirty="0"/>
          </a:p>
        </p:txBody>
      </p:sp>
      <p:sp>
        <p:nvSpPr>
          <p:cNvPr id="5" name="Oval 4"/>
          <p:cNvSpPr/>
          <p:nvPr/>
        </p:nvSpPr>
        <p:spPr>
          <a:xfrm>
            <a:off x="685800" y="2819400"/>
            <a:ext cx="2971800" cy="15240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000000"/>
                </a:solidFill>
              </a:rPr>
              <a:t>Integration with Macro and Micro Grids</a:t>
            </a:r>
            <a:endParaRPr lang="en-US" sz="1700" dirty="0"/>
          </a:p>
        </p:txBody>
      </p:sp>
      <p:sp>
        <p:nvSpPr>
          <p:cNvPr id="6" name="Oval 5"/>
          <p:cNvSpPr/>
          <p:nvPr/>
        </p:nvSpPr>
        <p:spPr>
          <a:xfrm>
            <a:off x="6096000" y="3886200"/>
            <a:ext cx="2971800" cy="15240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000000"/>
                </a:solidFill>
              </a:rPr>
              <a:t>Normative Practices</a:t>
            </a:r>
          </a:p>
          <a:p>
            <a:pPr algn="ctr"/>
            <a:r>
              <a:rPr lang="en-US" sz="1700" dirty="0" smtClean="0">
                <a:solidFill>
                  <a:srgbClr val="000000"/>
                </a:solidFill>
              </a:rPr>
              <a:t>Economics, Market, Business</a:t>
            </a:r>
            <a:endParaRPr lang="en-US" sz="1700" dirty="0"/>
          </a:p>
        </p:txBody>
      </p:sp>
      <p:sp>
        <p:nvSpPr>
          <p:cNvPr id="7" name="Oval 6"/>
          <p:cNvSpPr/>
          <p:nvPr/>
        </p:nvSpPr>
        <p:spPr>
          <a:xfrm>
            <a:off x="304800" y="4495800"/>
            <a:ext cx="2971800" cy="15240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000000"/>
                </a:solidFill>
              </a:rPr>
              <a:t>Political Will</a:t>
            </a:r>
          </a:p>
          <a:p>
            <a:pPr algn="ctr"/>
            <a:r>
              <a:rPr lang="en-US" sz="1700" dirty="0" smtClean="0">
                <a:solidFill>
                  <a:srgbClr val="000000"/>
                </a:solidFill>
              </a:rPr>
              <a:t>For Caring and Just Communities</a:t>
            </a:r>
            <a:endParaRPr lang="en-US" sz="1700" dirty="0" smtClean="0"/>
          </a:p>
        </p:txBody>
      </p:sp>
      <p:sp>
        <p:nvSpPr>
          <p:cNvPr id="8" name="Oval 7"/>
          <p:cNvSpPr/>
          <p:nvPr/>
        </p:nvSpPr>
        <p:spPr>
          <a:xfrm>
            <a:off x="3429000" y="5029200"/>
            <a:ext cx="3276600" cy="17526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smtClean="0">
                <a:solidFill>
                  <a:srgbClr val="000000"/>
                </a:solidFill>
              </a:rPr>
              <a:t>Smart Living</a:t>
            </a:r>
          </a:p>
          <a:p>
            <a:pPr algn="ctr"/>
            <a:r>
              <a:rPr lang="en-US" sz="1700" dirty="0" smtClean="0">
                <a:solidFill>
                  <a:srgbClr val="000000"/>
                </a:solidFill>
              </a:rPr>
              <a:t>Attractively / Aesthetically / Ecologically Friend / Stable</a:t>
            </a:r>
          </a:p>
          <a:p>
            <a:pPr algn="ctr"/>
            <a:r>
              <a:rPr lang="en-US" sz="1700" dirty="0" smtClean="0">
                <a:solidFill>
                  <a:srgbClr val="000000"/>
                </a:solidFill>
              </a:rPr>
              <a:t>Environment </a:t>
            </a:r>
            <a:endParaRPr lang="en-US" sz="1700" dirty="0"/>
          </a:p>
        </p:txBody>
      </p:sp>
      <p:cxnSp>
        <p:nvCxnSpPr>
          <p:cNvPr id="11" name="Straight Arrow Connector 10"/>
          <p:cNvCxnSpPr>
            <a:stCxn id="2" idx="6"/>
            <a:endCxn id="3" idx="2"/>
          </p:cNvCxnSpPr>
          <p:nvPr/>
        </p:nvCxnSpPr>
        <p:spPr>
          <a:xfrm flipV="1">
            <a:off x="4648200" y="1906812"/>
            <a:ext cx="1346196" cy="1433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4"/>
            <a:endCxn id="4" idx="0"/>
          </p:cNvCxnSpPr>
          <p:nvPr/>
        </p:nvCxnSpPr>
        <p:spPr>
          <a:xfrm rot="5400000" flipH="1">
            <a:off x="6636657" y="1707243"/>
            <a:ext cx="36281" cy="16509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2"/>
            <a:endCxn id="5" idx="6"/>
          </p:cNvCxnSpPr>
          <p:nvPr/>
        </p:nvCxnSpPr>
        <p:spPr>
          <a:xfrm rot="10800000" flipV="1">
            <a:off x="3657600" y="1906812"/>
            <a:ext cx="2336796" cy="1674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0"/>
            <a:endCxn id="3" idx="4"/>
          </p:cNvCxnSpPr>
          <p:nvPr/>
        </p:nvCxnSpPr>
        <p:spPr>
          <a:xfrm rot="16200000" flipV="1">
            <a:off x="6863439" y="3167739"/>
            <a:ext cx="1335319" cy="1016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6"/>
            <a:endCxn id="6" idx="2"/>
          </p:cNvCxnSpPr>
          <p:nvPr/>
        </p:nvCxnSpPr>
        <p:spPr>
          <a:xfrm flipV="1">
            <a:off x="3276600" y="4648200"/>
            <a:ext cx="2819400" cy="609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6"/>
            <a:endCxn id="6" idx="4"/>
          </p:cNvCxnSpPr>
          <p:nvPr/>
        </p:nvCxnSpPr>
        <p:spPr>
          <a:xfrm flipV="1">
            <a:off x="6705600" y="5410200"/>
            <a:ext cx="876300" cy="4953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2"/>
            <a:endCxn id="7" idx="6"/>
          </p:cNvCxnSpPr>
          <p:nvPr/>
        </p:nvCxnSpPr>
        <p:spPr>
          <a:xfrm rot="10800000">
            <a:off x="3276600" y="5257800"/>
            <a:ext cx="152400" cy="6477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2"/>
            <a:endCxn id="4" idx="4"/>
          </p:cNvCxnSpPr>
          <p:nvPr/>
        </p:nvCxnSpPr>
        <p:spPr>
          <a:xfrm rot="10800000">
            <a:off x="5829300" y="4038600"/>
            <a:ext cx="266700" cy="609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9314" y="145145"/>
            <a:ext cx="6128601" cy="1077218"/>
          </a:xfrm>
          <a:prstGeom prst="rect">
            <a:avLst/>
          </a:prstGeom>
          <a:noFill/>
        </p:spPr>
        <p:txBody>
          <a:bodyPr wrap="none" rtlCol="0">
            <a:spAutoFit/>
          </a:bodyPr>
          <a:lstStyle/>
          <a:p>
            <a:r>
              <a:rPr lang="en-US" sz="3200" b="1" dirty="0" smtClean="0">
                <a:solidFill>
                  <a:schemeClr val="tx2"/>
                </a:solidFill>
              </a:rPr>
              <a:t>Introduction</a:t>
            </a:r>
          </a:p>
          <a:p>
            <a:r>
              <a:rPr lang="en-US" sz="3200" b="1" dirty="0" smtClean="0">
                <a:solidFill>
                  <a:schemeClr val="tx2"/>
                </a:solidFill>
              </a:rPr>
              <a:t>The Big Picture – Smart Living</a:t>
            </a:r>
            <a:endParaRPr lang="en-US" sz="3200" b="1"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i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500"/>
                                        <p:tgtEl>
                                          <p:spTgt spid="8"/>
                                        </p:tgtEl>
                                      </p:cBhvr>
                                    </p:animEffect>
                                  </p:childTnLst>
                                </p:cTn>
                              </p:par>
                              <p:par>
                                <p:cTn id="38" presetID="4" presetClass="entr" presetSubtype="16"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ox(in)">
                                      <p:cBhvr>
                                        <p:cTn id="40" dur="500"/>
                                        <p:tgtEl>
                                          <p:spTgt spid="11"/>
                                        </p:tgtEl>
                                      </p:cBhvr>
                                    </p:animEffect>
                                  </p:childTnLst>
                                </p:cTn>
                              </p:par>
                              <p:par>
                                <p:cTn id="41" presetID="4" presetClass="entr" presetSubtype="16"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ox(in)">
                                      <p:cBhvr>
                                        <p:cTn id="43" dur="500"/>
                                        <p:tgtEl>
                                          <p:spTgt spid="17"/>
                                        </p:tgtEl>
                                      </p:cBhvr>
                                    </p:animEffect>
                                  </p:childTnLst>
                                </p:cTn>
                              </p:par>
                              <p:par>
                                <p:cTn id="44" presetID="4" presetClass="entr" presetSubtype="16"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ox(in)">
                                      <p:cBhvr>
                                        <p:cTn id="46" dur="500"/>
                                        <p:tgtEl>
                                          <p:spTgt spid="19"/>
                                        </p:tgtEl>
                                      </p:cBhvr>
                                    </p:animEffect>
                                  </p:childTnLst>
                                </p:cTn>
                              </p:par>
                              <p:par>
                                <p:cTn id="47" presetID="4" presetClass="entr" presetSubtype="16"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ox(in)">
                                      <p:cBhvr>
                                        <p:cTn id="49" dur="500"/>
                                        <p:tgtEl>
                                          <p:spTgt spid="21"/>
                                        </p:tgtEl>
                                      </p:cBhvr>
                                    </p:animEffect>
                                  </p:childTnLst>
                                </p:cTn>
                              </p:par>
                              <p:par>
                                <p:cTn id="50" presetID="4" presetClass="entr" presetSubtype="16"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ox(in)">
                                      <p:cBhvr>
                                        <p:cTn id="52" dur="500"/>
                                        <p:tgtEl>
                                          <p:spTgt spid="23"/>
                                        </p:tgtEl>
                                      </p:cBhvr>
                                    </p:animEffect>
                                  </p:childTnLst>
                                </p:cTn>
                              </p:par>
                              <p:par>
                                <p:cTn id="53" presetID="4" presetClass="entr" presetSubtype="16"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ox(in)">
                                      <p:cBhvr>
                                        <p:cTn id="55" dur="500"/>
                                        <p:tgtEl>
                                          <p:spTgt spid="25"/>
                                        </p:tgtEl>
                                      </p:cBhvr>
                                    </p:animEffect>
                                  </p:childTnLst>
                                </p:cTn>
                              </p:par>
                              <p:par>
                                <p:cTn id="56" presetID="4" presetClass="entr" presetSubtype="16"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box(in)">
                                      <p:cBhvr>
                                        <p:cTn id="58" dur="500"/>
                                        <p:tgtEl>
                                          <p:spTgt spid="27"/>
                                        </p:tgtEl>
                                      </p:cBhvr>
                                    </p:animEffect>
                                  </p:childTnLst>
                                </p:cTn>
                              </p:par>
                              <p:par>
                                <p:cTn id="59" presetID="4" presetClass="entr" presetSubtype="16"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ox(in)">
                                      <p:cBhvr>
                                        <p:cTn id="6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Factors Driving Smart Grid Development</a:t>
            </a:r>
            <a:endParaRPr lang="en-US" dirty="0"/>
          </a:p>
        </p:txBody>
      </p:sp>
      <p:sp>
        <p:nvSpPr>
          <p:cNvPr id="2" name="Slide Number Placeholder 1"/>
          <p:cNvSpPr>
            <a:spLocks noGrp="1"/>
          </p:cNvSpPr>
          <p:nvPr>
            <p:ph type="sldNum" sz="quarter" idx="11"/>
          </p:nvPr>
        </p:nvSpPr>
        <p:spPr/>
        <p:txBody>
          <a:bodyPr/>
          <a:lstStyle/>
          <a:p>
            <a:pPr>
              <a:defRPr/>
            </a:pPr>
            <a:r>
              <a:rPr lang="nl-NL" smtClean="0"/>
              <a:t>PAGE </a:t>
            </a:r>
            <a:fld id="{9670885E-B699-4805-B224-B30AA555F616}" type="slidenum">
              <a:rPr lang="nl-NL" smtClean="0"/>
              <a:pPr>
                <a:defRPr/>
              </a:pPr>
              <a:t>89</a:t>
            </a:fld>
            <a:endParaRPr lang="nl-NL"/>
          </a:p>
        </p:txBody>
      </p:sp>
      <p:sp>
        <p:nvSpPr>
          <p:cNvPr id="3" name="Date Placeholder 2"/>
          <p:cNvSpPr>
            <a:spLocks noGrp="1"/>
          </p:cNvSpPr>
          <p:nvPr>
            <p:ph type="dt" sz="half" idx="12"/>
          </p:nvPr>
        </p:nvSpPr>
        <p:spPr/>
        <p:txBody>
          <a:bodyPr/>
          <a:lstStyle/>
          <a:p>
            <a:pPr>
              <a:defRPr/>
            </a:pPr>
            <a:fld id="{ACA9B615-9988-4730-906C-6FCC199799FA}" type="datetime1">
              <a:rPr lang="nl-NL" smtClean="0"/>
              <a:pPr>
                <a:defRPr/>
              </a:pPr>
              <a:t>17-9-2010</a:t>
            </a:fld>
            <a:endParaRPr lang="nl-NL"/>
          </a:p>
        </p:txBody>
      </p:sp>
      <p:pic>
        <p:nvPicPr>
          <p:cNvPr id="173058" name="Picture 2"/>
          <p:cNvPicPr>
            <a:picLocks noChangeAspect="1" noChangeArrowheads="1"/>
          </p:cNvPicPr>
          <p:nvPr/>
        </p:nvPicPr>
        <p:blipFill>
          <a:blip r:embed="rId3"/>
          <a:srcRect/>
          <a:stretch>
            <a:fillRect/>
          </a:stretch>
        </p:blipFill>
        <p:spPr bwMode="auto">
          <a:xfrm>
            <a:off x="0" y="1138238"/>
            <a:ext cx="9144000" cy="5719762"/>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90</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4" name="Picture 2"/>
          <p:cNvPicPr>
            <a:picLocks noChangeAspect="1" noChangeArrowheads="1"/>
          </p:cNvPicPr>
          <p:nvPr/>
        </p:nvPicPr>
        <p:blipFill>
          <a:blip r:embed="rId3" cstate="print"/>
          <a:srcRect/>
          <a:stretch>
            <a:fillRect/>
          </a:stretch>
        </p:blipFill>
        <p:spPr bwMode="auto">
          <a:xfrm>
            <a:off x="2214563" y="1320800"/>
            <a:ext cx="4714875" cy="4541838"/>
          </a:xfrm>
          <a:prstGeom prst="rect">
            <a:avLst/>
          </a:prstGeom>
          <a:noFill/>
          <a:ln w="9525">
            <a:noFill/>
            <a:miter lim="800000"/>
            <a:headEnd/>
            <a:tailEnd/>
          </a:ln>
          <a:effectLst/>
        </p:spPr>
      </p:pic>
      <p:pic>
        <p:nvPicPr>
          <p:cNvPr id="113666" name="Picture 2"/>
          <p:cNvPicPr>
            <a:picLocks noChangeAspect="1" noChangeArrowheads="1"/>
          </p:cNvPicPr>
          <p:nvPr/>
        </p:nvPicPr>
        <p:blipFill>
          <a:blip r:embed="rId4" cstate="print"/>
          <a:srcRect/>
          <a:stretch>
            <a:fillRect/>
          </a:stretch>
        </p:blipFill>
        <p:spPr bwMode="auto">
          <a:xfrm>
            <a:off x="415672" y="2365148"/>
            <a:ext cx="7761314" cy="3469595"/>
          </a:xfrm>
          <a:prstGeom prst="rect">
            <a:avLst/>
          </a:prstGeom>
          <a:noFill/>
          <a:ln w="9525">
            <a:noFill/>
            <a:miter lim="800000"/>
            <a:headEnd/>
            <a:tailEnd/>
          </a:ln>
          <a:effectLst/>
        </p:spPr>
      </p:pic>
      <p:sp>
        <p:nvSpPr>
          <p:cNvPr id="6" name="Title 1"/>
          <p:cNvSpPr txBox="1">
            <a:spLocks/>
          </p:cNvSpPr>
          <p:nvPr/>
        </p:nvSpPr>
        <p:spPr>
          <a:xfrm>
            <a:off x="319314" y="215900"/>
            <a:ext cx="8316686"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Politics</a:t>
            </a:r>
            <a:r>
              <a:rPr kumimoji="0" lang="en-US" sz="3200" b="1" i="0" u="none" strike="noStrike" kern="0" cap="none" spc="0" normalizeH="0" noProof="0" dirty="0" smtClean="0">
                <a:ln>
                  <a:noFill/>
                </a:ln>
                <a:solidFill>
                  <a:schemeClr val="tx2"/>
                </a:solidFill>
                <a:effectLst/>
                <a:uLnTx/>
                <a:uFillTx/>
                <a:latin typeface="+mj-lt"/>
                <a:ea typeface="+mj-ea"/>
                <a:cs typeface="+mj-cs"/>
              </a:rPr>
              <a:t> and Economics: </a:t>
            </a:r>
            <a:r>
              <a:rPr kumimoji="0" lang="en-US" sz="3200" b="1" i="0" u="none" strike="noStrike" kern="0" cap="none" spc="0" normalizeH="0" baseline="0" noProof="0" dirty="0" smtClean="0">
                <a:ln>
                  <a:noFill/>
                </a:ln>
                <a:solidFill>
                  <a:schemeClr val="tx2"/>
                </a:solidFill>
                <a:effectLst/>
                <a:uLnTx/>
                <a:uFillTx/>
                <a:latin typeface="+mj-lt"/>
                <a:ea typeface="+mj-ea"/>
                <a:cs typeface="+mj-cs"/>
              </a:rPr>
              <a:t>PSC of Maryland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Decision on Smart Grid Proposal</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nl-NL" smtClean="0"/>
              <a:t>PAGE </a:t>
            </a:r>
            <a:fld id="{9670885E-B699-4805-B224-B30AA555F616}" type="slidenum">
              <a:rPr lang="nl-NL" smtClean="0"/>
              <a:pPr>
                <a:defRPr/>
              </a:pPr>
              <a:t>91</a:t>
            </a:fld>
            <a:endParaRPr lang="nl-NL"/>
          </a:p>
        </p:txBody>
      </p:sp>
      <p:sp>
        <p:nvSpPr>
          <p:cNvPr id="3" name="Date Placeholder 2"/>
          <p:cNvSpPr>
            <a:spLocks noGrp="1"/>
          </p:cNvSpPr>
          <p:nvPr>
            <p:ph type="dt" sz="half" idx="11"/>
          </p:nvPr>
        </p:nvSpPr>
        <p:spPr/>
        <p:txBody>
          <a:bodyPr/>
          <a:lstStyle/>
          <a:p>
            <a:pPr>
              <a:defRPr/>
            </a:pPr>
            <a:fld id="{ACA9B615-9988-4730-906C-6FCC199799FA}" type="datetime1">
              <a:rPr lang="nl-NL" smtClean="0"/>
              <a:pPr>
                <a:defRPr/>
              </a:pPr>
              <a:t>17-9-2010</a:t>
            </a:fld>
            <a:endParaRPr lang="nl-NL"/>
          </a:p>
        </p:txBody>
      </p:sp>
      <p:pic>
        <p:nvPicPr>
          <p:cNvPr id="4" name="Picture 2"/>
          <p:cNvPicPr>
            <a:picLocks noChangeAspect="1" noChangeArrowheads="1"/>
          </p:cNvPicPr>
          <p:nvPr/>
        </p:nvPicPr>
        <p:blipFill>
          <a:blip r:embed="rId3" cstate="print"/>
          <a:srcRect/>
          <a:stretch>
            <a:fillRect/>
          </a:stretch>
        </p:blipFill>
        <p:spPr bwMode="auto">
          <a:xfrm>
            <a:off x="1" y="1320800"/>
            <a:ext cx="9144000" cy="5822950"/>
          </a:xfrm>
          <a:prstGeom prst="rect">
            <a:avLst/>
          </a:prstGeom>
          <a:noFill/>
          <a:ln w="9525">
            <a:noFill/>
            <a:miter lim="800000"/>
            <a:headEnd/>
            <a:tailEnd/>
          </a:ln>
          <a:effectLst/>
        </p:spPr>
      </p:pic>
      <p:sp>
        <p:nvSpPr>
          <p:cNvPr id="5" name="Title 1"/>
          <p:cNvSpPr txBox="1">
            <a:spLocks/>
          </p:cNvSpPr>
          <p:nvPr/>
        </p:nvSpPr>
        <p:spPr>
          <a:xfrm>
            <a:off x="319314" y="215900"/>
            <a:ext cx="8316686"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Politics</a:t>
            </a:r>
            <a:r>
              <a:rPr kumimoji="0" lang="en-US" sz="3200" b="1" i="0" u="none" strike="noStrike" kern="0" cap="none" spc="0" normalizeH="0" noProof="0" dirty="0" smtClean="0">
                <a:ln>
                  <a:noFill/>
                </a:ln>
                <a:solidFill>
                  <a:schemeClr val="tx2"/>
                </a:solidFill>
                <a:effectLst/>
                <a:uLnTx/>
                <a:uFillTx/>
                <a:latin typeface="+mj-lt"/>
                <a:ea typeface="+mj-ea"/>
                <a:cs typeface="+mj-cs"/>
              </a:rPr>
              <a:t> and Economics: </a:t>
            </a:r>
            <a:r>
              <a:rPr kumimoji="0" lang="en-US" sz="3200" b="1" i="0" u="none" strike="noStrike" kern="0" cap="none" spc="0" normalizeH="0" baseline="0" noProof="0" dirty="0" smtClean="0">
                <a:ln>
                  <a:noFill/>
                </a:ln>
                <a:solidFill>
                  <a:schemeClr val="tx2"/>
                </a:solidFill>
                <a:effectLst/>
                <a:uLnTx/>
                <a:uFillTx/>
                <a:latin typeface="+mj-lt"/>
                <a:ea typeface="+mj-ea"/>
                <a:cs typeface="+mj-cs"/>
              </a:rPr>
              <a:t>PSC of Maryland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Decision on Smart Grid Proposal</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nl-NL" smtClean="0"/>
              <a:t>/ Electrical Power Systems</a:t>
            </a:r>
            <a:endParaRPr lang="nl-NL"/>
          </a:p>
        </p:txBody>
      </p:sp>
      <p:sp>
        <p:nvSpPr>
          <p:cNvPr id="4" name="Slide Number Placeholder 3"/>
          <p:cNvSpPr>
            <a:spLocks noGrp="1"/>
          </p:cNvSpPr>
          <p:nvPr>
            <p:ph type="sldNum" sz="quarter" idx="11"/>
          </p:nvPr>
        </p:nvSpPr>
        <p:spPr/>
        <p:txBody>
          <a:bodyPr/>
          <a:lstStyle/>
          <a:p>
            <a:pPr>
              <a:defRPr/>
            </a:pPr>
            <a:r>
              <a:rPr lang="nl-NL" smtClean="0"/>
              <a:t>PAGE </a:t>
            </a:r>
            <a:fld id="{A84F5ABA-DC0C-4A21-B5C8-743F1AC2DDF0}" type="slidenum">
              <a:rPr lang="nl-NL" smtClean="0"/>
              <a:pPr>
                <a:defRPr/>
              </a:pPr>
              <a:t>92</a:t>
            </a:fld>
            <a:endParaRPr lang="nl-NL"/>
          </a:p>
        </p:txBody>
      </p:sp>
      <p:sp>
        <p:nvSpPr>
          <p:cNvPr id="5" name="Date Placeholder 4"/>
          <p:cNvSpPr>
            <a:spLocks noGrp="1"/>
          </p:cNvSpPr>
          <p:nvPr>
            <p:ph type="dt" sz="half" idx="12"/>
          </p:nvPr>
        </p:nvSpPr>
        <p:spPr/>
        <p:txBody>
          <a:bodyPr/>
          <a:lstStyle/>
          <a:p>
            <a:pPr>
              <a:defRPr/>
            </a:pPr>
            <a:fld id="{07EB2C65-2A5F-461A-9636-CF1656CC86AF}" type="datetime1">
              <a:rPr lang="nl-NL" smtClean="0"/>
              <a:pPr>
                <a:defRPr/>
              </a:pPr>
              <a:t>17-9-2010</a:t>
            </a:fld>
            <a:endParaRPr lang="nl-NL"/>
          </a:p>
        </p:txBody>
      </p:sp>
      <p:sp>
        <p:nvSpPr>
          <p:cNvPr id="6" name="Rectangle 5"/>
          <p:cNvSpPr/>
          <p:nvPr/>
        </p:nvSpPr>
        <p:spPr>
          <a:xfrm>
            <a:off x="315311" y="1661500"/>
            <a:ext cx="8529144" cy="3139321"/>
          </a:xfrm>
          <a:prstGeom prst="rect">
            <a:avLst/>
          </a:prstGeom>
        </p:spPr>
        <p:txBody>
          <a:bodyPr wrap="square">
            <a:spAutoFit/>
          </a:bodyPr>
          <a:lstStyle/>
          <a:p>
            <a:r>
              <a:rPr lang="en-US" dirty="0" smtClean="0"/>
              <a:t>Supply-side </a:t>
            </a:r>
            <a:r>
              <a:rPr lang="en-US" dirty="0" smtClean="0"/>
              <a:t>benefits relies upon numerous key assumptions, including, among others: </a:t>
            </a:r>
          </a:p>
          <a:p>
            <a:r>
              <a:rPr lang="en-US" dirty="0" smtClean="0"/>
              <a:t>(1) customers will continue to receive a PTR rebate equal to the initial estimate of $1.25/kWh; </a:t>
            </a:r>
          </a:p>
          <a:p>
            <a:r>
              <a:rPr lang="en-US" dirty="0" smtClean="0"/>
              <a:t>(2) 70% of non-</a:t>
            </a:r>
            <a:r>
              <a:rPr lang="en-US" dirty="0" err="1" smtClean="0"/>
              <a:t>PeakRewards</a:t>
            </a:r>
            <a:r>
              <a:rPr lang="en-US" dirty="0" smtClean="0"/>
              <a:t> residential customers and 50% of non-</a:t>
            </a:r>
            <a:r>
              <a:rPr lang="en-US" dirty="0" err="1" smtClean="0"/>
              <a:t>PeakRewards</a:t>
            </a:r>
            <a:r>
              <a:rPr lang="en-US" dirty="0" smtClean="0"/>
              <a:t> small commercial customers will participate in shifting their energy use during declared critical peak periods; </a:t>
            </a:r>
          </a:p>
          <a:p>
            <a:r>
              <a:rPr lang="en-US" dirty="0" smtClean="0"/>
              <a:t>(3) those non-</a:t>
            </a:r>
            <a:r>
              <a:rPr lang="en-US" dirty="0" err="1" smtClean="0"/>
              <a:t>PeakRewards</a:t>
            </a:r>
            <a:r>
              <a:rPr lang="en-US" dirty="0" smtClean="0"/>
              <a:t> residential customers who do participate will reduce their peak load by an average of 0.49 kW and those non-</a:t>
            </a:r>
            <a:r>
              <a:rPr lang="en-US" dirty="0" err="1" smtClean="0"/>
              <a:t>PeakRewards</a:t>
            </a:r>
            <a:r>
              <a:rPr lang="en-US" dirty="0" smtClean="0"/>
              <a:t> small commercial customers who do participate will reduce their peak load by an average of 0.60 kW; </a:t>
            </a:r>
            <a:r>
              <a:rPr lang="en-US" dirty="0" smtClean="0"/>
              <a:t>E </a:t>
            </a:r>
            <a:r>
              <a:rPr lang="en-US" dirty="0" smtClean="0"/>
              <a:t>value of $176 per MW-day.102 </a:t>
            </a:r>
            <a:endParaRPr lang="en-US" dirty="0"/>
          </a:p>
        </p:txBody>
      </p:sp>
      <p:sp>
        <p:nvSpPr>
          <p:cNvPr id="7" name="Title 1"/>
          <p:cNvSpPr txBox="1">
            <a:spLocks/>
          </p:cNvSpPr>
          <p:nvPr/>
        </p:nvSpPr>
        <p:spPr>
          <a:xfrm>
            <a:off x="322817" y="231665"/>
            <a:ext cx="8316686"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Politics</a:t>
            </a:r>
            <a:r>
              <a:rPr kumimoji="0" lang="en-US" sz="3200" b="1" i="0" u="none" strike="noStrike" kern="0" cap="none" spc="0" normalizeH="0" noProof="0" dirty="0" smtClean="0">
                <a:ln>
                  <a:noFill/>
                </a:ln>
                <a:solidFill>
                  <a:schemeClr val="tx2"/>
                </a:solidFill>
                <a:effectLst/>
                <a:uLnTx/>
                <a:uFillTx/>
                <a:latin typeface="+mj-lt"/>
                <a:ea typeface="+mj-ea"/>
                <a:cs typeface="+mj-cs"/>
              </a:rPr>
              <a:t> and Economics: </a:t>
            </a:r>
            <a:r>
              <a:rPr kumimoji="0" lang="en-US" sz="3200" b="1" i="0" u="none" strike="noStrike" kern="0" cap="none" spc="0" normalizeH="0" baseline="0" noProof="0" dirty="0" smtClean="0">
                <a:ln>
                  <a:noFill/>
                </a:ln>
                <a:solidFill>
                  <a:schemeClr val="tx2"/>
                </a:solidFill>
                <a:effectLst/>
                <a:uLnTx/>
                <a:uFillTx/>
                <a:latin typeface="+mj-lt"/>
                <a:ea typeface="+mj-ea"/>
                <a:cs typeface="+mj-cs"/>
              </a:rPr>
              <a:t>PSC of Maryland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Decision on Smart Grid Proposal</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nl-NL" smtClean="0"/>
              <a:t>/ Electrical Power Systems</a:t>
            </a:r>
            <a:endParaRPr lang="nl-NL"/>
          </a:p>
        </p:txBody>
      </p:sp>
      <p:sp>
        <p:nvSpPr>
          <p:cNvPr id="4" name="Slide Number Placeholder 3"/>
          <p:cNvSpPr>
            <a:spLocks noGrp="1"/>
          </p:cNvSpPr>
          <p:nvPr>
            <p:ph type="sldNum" sz="quarter" idx="11"/>
          </p:nvPr>
        </p:nvSpPr>
        <p:spPr/>
        <p:txBody>
          <a:bodyPr/>
          <a:lstStyle/>
          <a:p>
            <a:pPr>
              <a:defRPr/>
            </a:pPr>
            <a:r>
              <a:rPr lang="nl-NL" smtClean="0"/>
              <a:t>PAGE </a:t>
            </a:r>
            <a:fld id="{A84F5ABA-DC0C-4A21-B5C8-743F1AC2DDF0}" type="slidenum">
              <a:rPr lang="nl-NL" smtClean="0"/>
              <a:pPr>
                <a:defRPr/>
              </a:pPr>
              <a:t>93</a:t>
            </a:fld>
            <a:endParaRPr lang="nl-NL"/>
          </a:p>
        </p:txBody>
      </p:sp>
      <p:sp>
        <p:nvSpPr>
          <p:cNvPr id="5" name="Date Placeholder 4"/>
          <p:cNvSpPr>
            <a:spLocks noGrp="1"/>
          </p:cNvSpPr>
          <p:nvPr>
            <p:ph type="dt" sz="half" idx="12"/>
          </p:nvPr>
        </p:nvSpPr>
        <p:spPr/>
        <p:txBody>
          <a:bodyPr/>
          <a:lstStyle/>
          <a:p>
            <a:pPr>
              <a:defRPr/>
            </a:pPr>
            <a:fld id="{07EB2C65-2A5F-461A-9636-CF1656CC86AF}" type="datetime1">
              <a:rPr lang="nl-NL" smtClean="0"/>
              <a:pPr>
                <a:defRPr/>
              </a:pPr>
              <a:t>17-9-2010</a:t>
            </a:fld>
            <a:endParaRPr lang="nl-NL"/>
          </a:p>
        </p:txBody>
      </p:sp>
      <p:sp>
        <p:nvSpPr>
          <p:cNvPr id="6" name="Rectangle 5"/>
          <p:cNvSpPr/>
          <p:nvPr/>
        </p:nvSpPr>
        <p:spPr>
          <a:xfrm>
            <a:off x="315311" y="1661500"/>
            <a:ext cx="8529144" cy="3139321"/>
          </a:xfrm>
          <a:prstGeom prst="rect">
            <a:avLst/>
          </a:prstGeom>
        </p:spPr>
        <p:txBody>
          <a:bodyPr wrap="square">
            <a:spAutoFit/>
          </a:bodyPr>
          <a:lstStyle/>
          <a:p>
            <a:r>
              <a:rPr lang="en-US" dirty="0" smtClean="0"/>
              <a:t>(</a:t>
            </a:r>
            <a:r>
              <a:rPr lang="en-US" dirty="0" smtClean="0"/>
              <a:t>4) 90% of </a:t>
            </a:r>
            <a:r>
              <a:rPr lang="en-US" dirty="0" err="1" smtClean="0"/>
              <a:t>PeakRewards</a:t>
            </a:r>
            <a:r>
              <a:rPr lang="en-US" dirty="0" smtClean="0"/>
              <a:t> residential customers and 50% of </a:t>
            </a:r>
            <a:r>
              <a:rPr lang="en-US" dirty="0" err="1" smtClean="0"/>
              <a:t>PeakRewards</a:t>
            </a:r>
            <a:r>
              <a:rPr lang="en-US" dirty="0" smtClean="0"/>
              <a:t> small commercial customers will participate in shifting their energy use during declared critical peak periods; </a:t>
            </a:r>
          </a:p>
          <a:p>
            <a:r>
              <a:rPr lang="en-US" dirty="0" smtClean="0"/>
              <a:t>(5) those </a:t>
            </a:r>
            <a:r>
              <a:rPr lang="en-US" dirty="0" err="1" smtClean="0"/>
              <a:t>PeakRewards</a:t>
            </a:r>
            <a:r>
              <a:rPr lang="en-US" dirty="0" smtClean="0"/>
              <a:t> residential customers who do participate will reduce their peak load by an average of 0.10 kW and those </a:t>
            </a:r>
            <a:r>
              <a:rPr lang="en-US" dirty="0" err="1" smtClean="0"/>
              <a:t>PeakRewards</a:t>
            </a:r>
            <a:r>
              <a:rPr lang="en-US" dirty="0" smtClean="0"/>
              <a:t> small commercial customers who do participate will reduce their peak load by an average of 0.12 kW, both of these in addition to their </a:t>
            </a:r>
            <a:r>
              <a:rPr lang="en-US" dirty="0" err="1" smtClean="0"/>
              <a:t>PeakRewards</a:t>
            </a:r>
            <a:r>
              <a:rPr lang="en-US" dirty="0" smtClean="0"/>
              <a:t> peak load reduction; </a:t>
            </a:r>
          </a:p>
          <a:p>
            <a:r>
              <a:rPr lang="en-US" dirty="0" smtClean="0"/>
              <a:t>(6) R-SEP and customer access to certain data through the web portal will reduce overall consumption by 1%; and </a:t>
            </a:r>
            <a:r>
              <a:rPr lang="en-US" dirty="0" smtClean="0"/>
              <a:t> 24 </a:t>
            </a:r>
            <a:endParaRPr lang="en-US" dirty="0" smtClean="0"/>
          </a:p>
          <a:p>
            <a:r>
              <a:rPr lang="en-US" dirty="0" smtClean="0"/>
              <a:t>(7) capacity prices subsequent to the 2012-13 delivery year will, on average, equal the 2012-13 SWMAAC </a:t>
            </a:r>
            <a:r>
              <a:rPr lang="en-US" dirty="0" err="1" smtClean="0"/>
              <a:t>NetCONE</a:t>
            </a:r>
            <a:r>
              <a:rPr lang="en-US" dirty="0" smtClean="0"/>
              <a:t> value of $176 per MW-day.102 </a:t>
            </a:r>
            <a:endParaRPr lang="en-US" dirty="0"/>
          </a:p>
        </p:txBody>
      </p:sp>
      <p:sp>
        <p:nvSpPr>
          <p:cNvPr id="7" name="Title 1"/>
          <p:cNvSpPr txBox="1">
            <a:spLocks/>
          </p:cNvSpPr>
          <p:nvPr/>
        </p:nvSpPr>
        <p:spPr>
          <a:xfrm>
            <a:off x="366610" y="263197"/>
            <a:ext cx="8316686" cy="9223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Politics</a:t>
            </a:r>
            <a:r>
              <a:rPr kumimoji="0" lang="en-US" sz="3200" b="1" i="0" u="none" strike="noStrike" kern="0" cap="none" spc="0" normalizeH="0" noProof="0" dirty="0" smtClean="0">
                <a:ln>
                  <a:noFill/>
                </a:ln>
                <a:solidFill>
                  <a:schemeClr val="tx2"/>
                </a:solidFill>
                <a:effectLst/>
                <a:uLnTx/>
                <a:uFillTx/>
                <a:latin typeface="+mj-lt"/>
                <a:ea typeface="+mj-ea"/>
                <a:cs typeface="+mj-cs"/>
              </a:rPr>
              <a:t> and Economics: </a:t>
            </a:r>
            <a:r>
              <a:rPr kumimoji="0" lang="en-US" sz="3200" b="1" i="0" u="none" strike="noStrike" kern="0" cap="none" spc="0" normalizeH="0" baseline="0" noProof="0" dirty="0" smtClean="0">
                <a:ln>
                  <a:noFill/>
                </a:ln>
                <a:solidFill>
                  <a:schemeClr val="tx2"/>
                </a:solidFill>
                <a:effectLst/>
                <a:uLnTx/>
                <a:uFillTx/>
                <a:latin typeface="+mj-lt"/>
                <a:ea typeface="+mj-ea"/>
                <a:cs typeface="+mj-cs"/>
              </a:rPr>
              <a:t>PSC of Maryland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mj-lt"/>
                <a:ea typeface="+mj-ea"/>
                <a:cs typeface="+mj-cs"/>
              </a:rPr>
              <a:t>Decision on Smart Grid Proposal</a:t>
            </a:r>
            <a:endParaRPr kumimoji="0" lang="en-US" sz="32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noChangeArrowheads="1"/>
          </p:cNvSpPr>
          <p:nvPr>
            <p:ph type="title" idx="4294967295"/>
          </p:nvPr>
        </p:nvSpPr>
        <p:spPr>
          <a:xfrm>
            <a:off x="381000" y="152400"/>
            <a:ext cx="7772400" cy="495300"/>
          </a:xfrm>
        </p:spPr>
        <p:txBody>
          <a:bodyPr lIns="91440" tIns="45720" rIns="91440" bIns="45720" anchor="ctr"/>
          <a:lstStyle/>
          <a:p>
            <a:pPr eaLnBrk="1" hangingPunct="1"/>
            <a:r>
              <a:rPr lang="en-US" sz="2800" smtClean="0"/>
              <a:t>Conclusion</a:t>
            </a:r>
          </a:p>
        </p:txBody>
      </p:sp>
      <p:sp>
        <p:nvSpPr>
          <p:cNvPr id="148483" name="Rectangle 4"/>
          <p:cNvSpPr>
            <a:spLocks noGrp="1" noChangeArrowheads="1"/>
          </p:cNvSpPr>
          <p:nvPr>
            <p:ph type="body" idx="4294967295"/>
          </p:nvPr>
        </p:nvSpPr>
        <p:spPr>
          <a:xfrm>
            <a:off x="558800" y="1600200"/>
            <a:ext cx="7848600" cy="5257800"/>
          </a:xfrm>
        </p:spPr>
        <p:txBody>
          <a:bodyPr lIns="91440" tIns="45720" rIns="91440" bIns="45720"/>
          <a:lstStyle/>
          <a:p>
            <a:pPr eaLnBrk="1" hangingPunct="1">
              <a:lnSpc>
                <a:spcPct val="90000"/>
              </a:lnSpc>
            </a:pPr>
            <a:r>
              <a:rPr lang="en-US" smtClean="0"/>
              <a:t>Many of the standards we need are already there</a:t>
            </a:r>
          </a:p>
          <a:p>
            <a:pPr eaLnBrk="1" hangingPunct="1">
              <a:lnSpc>
                <a:spcPct val="90000"/>
              </a:lnSpc>
            </a:pPr>
            <a:r>
              <a:rPr lang="en-US" smtClean="0"/>
              <a:t>There are different needs in different environments</a:t>
            </a:r>
          </a:p>
          <a:p>
            <a:pPr lvl="1" eaLnBrk="1" hangingPunct="1">
              <a:lnSpc>
                <a:spcPct val="90000"/>
              </a:lnSpc>
            </a:pPr>
            <a:r>
              <a:rPr lang="en-US" smtClean="0"/>
              <a:t>Define new applications and procedures</a:t>
            </a:r>
          </a:p>
          <a:p>
            <a:pPr lvl="1" eaLnBrk="1" hangingPunct="1">
              <a:lnSpc>
                <a:spcPct val="90000"/>
              </a:lnSpc>
            </a:pPr>
            <a:r>
              <a:rPr lang="en-US" smtClean="0"/>
              <a:t>Agree on common information models</a:t>
            </a:r>
          </a:p>
          <a:p>
            <a:pPr lvl="1" eaLnBrk="1" hangingPunct="1">
              <a:lnSpc>
                <a:spcPct val="90000"/>
              </a:lnSpc>
            </a:pPr>
            <a:r>
              <a:rPr lang="en-US" smtClean="0"/>
              <a:t>Adopt, evolve existing technologies and protocols</a:t>
            </a:r>
          </a:p>
          <a:p>
            <a:pPr lvl="1" eaLnBrk="1" hangingPunct="1">
              <a:lnSpc>
                <a:spcPct val="90000"/>
              </a:lnSpc>
            </a:pPr>
            <a:r>
              <a:rPr lang="en-US" smtClean="0"/>
              <a:t>Develop new technologies and protocols</a:t>
            </a:r>
          </a:p>
          <a:p>
            <a:pPr lvl="1" eaLnBrk="1" hangingPunct="1">
              <a:lnSpc>
                <a:spcPct val="90000"/>
              </a:lnSpc>
            </a:pPr>
            <a:r>
              <a:rPr lang="en-US" smtClean="0"/>
              <a:t>Apply systems engineering discipline</a:t>
            </a:r>
          </a:p>
          <a:p>
            <a:pPr eaLnBrk="1" hangingPunct="1">
              <a:lnSpc>
                <a:spcPct val="90000"/>
              </a:lnSpc>
            </a:pPr>
            <a:r>
              <a:rPr lang="en-US" smtClean="0"/>
              <a:t>Each of these tasks comes with a cost</a:t>
            </a:r>
          </a:p>
          <a:p>
            <a:pPr eaLnBrk="1" hangingPunct="1">
              <a:lnSpc>
                <a:spcPct val="90000"/>
              </a:lnSpc>
            </a:pPr>
            <a:r>
              <a:rPr lang="en-US" smtClean="0"/>
              <a:t>Standards provide the most benefit when implemented frequently and pervasively</a:t>
            </a:r>
          </a:p>
          <a:p>
            <a:pPr eaLnBrk="1" hangingPunct="1">
              <a:lnSpc>
                <a:spcPct val="90000"/>
              </a:lnSpc>
            </a:pPr>
            <a:r>
              <a:rPr lang="en-US" smtClean="0"/>
              <a:t>Pay attention to the business case </a:t>
            </a:r>
          </a:p>
          <a:p>
            <a:pPr eaLnBrk="1" hangingPunct="1">
              <a:lnSpc>
                <a:spcPct val="90000"/>
              </a:lnSpc>
            </a:pPr>
            <a:r>
              <a:rPr lang="en-US" smtClean="0"/>
              <a:t>Specify the use of standards in RFP’s</a:t>
            </a:r>
          </a:p>
          <a:p>
            <a:pPr eaLnBrk="1" hangingPunct="1">
              <a:lnSpc>
                <a:spcPct val="90000"/>
              </a:lnSpc>
            </a:pPr>
            <a:r>
              <a:rPr lang="en-US" smtClean="0"/>
              <a:t>Synchronize with the NIST roadmap</a:t>
            </a:r>
          </a:p>
          <a:p>
            <a:pPr lvl="1" eaLnBrk="1" hangingPunct="1">
              <a:lnSpc>
                <a:spcPct val="90000"/>
              </a:lnSpc>
            </a:pPr>
            <a:endParaRPr lang="en-US" smtClean="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Conclusios</a:t>
            </a:r>
            <a:endParaRPr lang="en-US" dirty="0"/>
          </a:p>
        </p:txBody>
      </p:sp>
      <p:sp>
        <p:nvSpPr>
          <p:cNvPr id="30722" name="Slide Number Placeholder 1"/>
          <p:cNvSpPr>
            <a:spLocks noGrp="1"/>
          </p:cNvSpPr>
          <p:nvPr>
            <p:ph type="sldNum" sz="quarter" idx="11"/>
          </p:nvPr>
        </p:nvSpPr>
        <p:spPr>
          <a:noFill/>
        </p:spPr>
        <p:txBody>
          <a:bodyPr/>
          <a:lstStyle/>
          <a:p>
            <a:fld id="{28372653-7BFA-4FB4-BC78-3E92C4312DBC}" type="slidenum">
              <a:rPr lang="en-US"/>
              <a:pPr/>
              <a:t>95</a:t>
            </a:fld>
            <a:endParaRPr lang="en-US"/>
          </a:p>
        </p:txBody>
      </p:sp>
      <p:sp>
        <p:nvSpPr>
          <p:cNvPr id="30723" name="Rectangle 2"/>
          <p:cNvSpPr>
            <a:spLocks noChangeArrowheads="1"/>
          </p:cNvSpPr>
          <p:nvPr/>
        </p:nvSpPr>
        <p:spPr bwMode="auto">
          <a:xfrm>
            <a:off x="268015" y="1456698"/>
            <a:ext cx="8655268" cy="5105400"/>
          </a:xfrm>
          <a:prstGeom prst="rect">
            <a:avLst/>
          </a:prstGeom>
          <a:noFill/>
          <a:ln w="12700">
            <a:noFill/>
            <a:miter lim="800000"/>
            <a:headEnd/>
            <a:tailEnd/>
          </a:ln>
        </p:spPr>
        <p:txBody>
          <a:bodyPr lIns="90488" tIns="44450" rIns="90488" bIns="44450"/>
          <a:lstStyle/>
          <a:p>
            <a:pPr marL="285750" indent="-285750"/>
            <a:endParaRPr lang="en-US" sz="1000" b="1" dirty="0"/>
          </a:p>
          <a:p>
            <a:pPr marL="285750" indent="-285750"/>
            <a:r>
              <a:rPr lang="en-US" sz="2000" dirty="0" smtClean="0"/>
              <a:t>Electric Power and Energy Systems </a:t>
            </a:r>
            <a:r>
              <a:rPr lang="en-US" sz="2000" dirty="0"/>
              <a:t>will continue to grow in complexity and importance as the electric sector operates within a truly free economy.  </a:t>
            </a:r>
          </a:p>
          <a:p>
            <a:pPr marL="285750" indent="-285750"/>
            <a:endParaRPr lang="en-US" sz="2000" dirty="0"/>
          </a:p>
          <a:p>
            <a:pPr marL="285750" indent="-285750"/>
            <a:r>
              <a:rPr lang="en-US" sz="2000" dirty="0"/>
              <a:t>Utilities, customers, manufacturers, universities / research institutions will have to cooperate to establish a stable model for the power sector</a:t>
            </a:r>
          </a:p>
          <a:p>
            <a:pPr marL="285750" indent="-285750"/>
            <a:endParaRPr lang="en-US" sz="2000" dirty="0"/>
          </a:p>
          <a:p>
            <a:pPr marL="285750" indent="-285750"/>
            <a:r>
              <a:rPr lang="en-US" sz="2000" dirty="0"/>
              <a:t>Recent and Advanced Technologies and Techniques will create new challenges and opportunities</a:t>
            </a:r>
          </a:p>
          <a:p>
            <a:pPr marL="285750" indent="-285750"/>
            <a:endParaRPr lang="en-US" sz="2000" dirty="0"/>
          </a:p>
          <a:p>
            <a:pPr marL="285750" indent="-285750"/>
            <a:r>
              <a:rPr lang="en-US" sz="2000" dirty="0"/>
              <a:t>Universities and Research Institutions will have to adapt to face the new environment</a:t>
            </a:r>
          </a:p>
          <a:p>
            <a:pPr marL="285750" indent="-285750"/>
            <a:endParaRPr lang="en-US" sz="2000" dirty="0"/>
          </a:p>
          <a:p>
            <a:pPr marL="285750" indent="-285750"/>
            <a:r>
              <a:rPr lang="en-US" sz="2000" dirty="0"/>
              <a:t>An integrated Approach Is Essential to Guarantee Sustainability</a:t>
            </a:r>
          </a:p>
          <a:p>
            <a:pPr marL="285750" indent="-285750"/>
            <a:r>
              <a:rPr lang="en-US" sz="2000" dirty="0"/>
              <a:t>		</a:t>
            </a:r>
            <a:r>
              <a:rPr lang="en-US" sz="2000" u="sng" dirty="0"/>
              <a:t>Vision, Philosophy/Strategy and Integrated Initiative</a:t>
            </a:r>
            <a:endParaRPr lang="pt-BR" sz="2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28600" y="917912"/>
            <a:ext cx="4648200" cy="5940088"/>
          </a:xfrm>
          <a:prstGeom prst="rect">
            <a:avLst/>
          </a:prstGeom>
          <a:solidFill>
            <a:schemeClr val="tx2"/>
          </a:solidFill>
          <a:ln w="12700" cap="sq">
            <a:noFill/>
            <a:miter lim="800000"/>
            <a:headEnd type="none" w="sm" len="sm"/>
            <a:tailEnd type="none" w="sm" len="sm"/>
          </a:ln>
        </p:spPr>
        <p:txBody>
          <a:bodyPr>
            <a:spAutoFit/>
          </a:bodyPr>
          <a:lstStyle/>
          <a:p>
            <a:r>
              <a:rPr lang="en-US" sz="2000" i="1" dirty="0">
                <a:cs typeface="Times New Roman" pitchFamily="18" charset="0"/>
              </a:rPr>
              <a:t>A couple of years ago, when I was at grocery store in Grand Rapids, Michigan, examining some mango fruits, I did not know I was in for a surprise: the label on the mangos read “Sao Francisco Valley, Brazil.”   My heart pounded faster with excitement … this was the location of an irrigation </a:t>
            </a:r>
            <a:r>
              <a:rPr lang="en-US" sz="2000" i="1" dirty="0" smtClean="0">
                <a:cs typeface="Times New Roman" pitchFamily="18" charset="0"/>
              </a:rPr>
              <a:t>project </a:t>
            </a:r>
            <a:r>
              <a:rPr lang="en-US" sz="2000" i="1" dirty="0">
                <a:cs typeface="Times New Roman" pitchFamily="18" charset="0"/>
              </a:rPr>
              <a:t>I had worked on </a:t>
            </a:r>
            <a:r>
              <a:rPr lang="en-US" sz="2000" i="1" dirty="0" smtClean="0">
                <a:cs typeface="Times New Roman" pitchFamily="18" charset="0"/>
              </a:rPr>
              <a:t> its system studies </a:t>
            </a:r>
            <a:r>
              <a:rPr lang="en-US" sz="2000" i="1" dirty="0">
                <a:cs typeface="Times New Roman" pitchFamily="18" charset="0"/>
              </a:rPr>
              <a:t>for the substation expansion to include the irrigation load.  </a:t>
            </a:r>
          </a:p>
          <a:p>
            <a:endParaRPr lang="en-US" sz="2000" i="1" dirty="0">
              <a:cs typeface="Times New Roman" pitchFamily="18" charset="0"/>
            </a:endParaRPr>
          </a:p>
          <a:p>
            <a:r>
              <a:rPr lang="en-US" sz="2000" i="1" dirty="0">
                <a:cs typeface="Times New Roman" pitchFamily="18" charset="0"/>
              </a:rPr>
              <a:t>Finally, after over 25 years the connection  of a power engineering project </a:t>
            </a:r>
            <a:r>
              <a:rPr lang="en-US" sz="2000" i="1" dirty="0" smtClean="0">
                <a:cs typeface="Times New Roman" pitchFamily="18" charset="0"/>
              </a:rPr>
              <a:t>and a tropical fruit became very clear and I saw how electrical engineering plays </a:t>
            </a:r>
            <a:r>
              <a:rPr lang="en-US" sz="2000" i="1" dirty="0">
                <a:cs typeface="Times New Roman" pitchFamily="18" charset="0"/>
              </a:rPr>
              <a:t>an </a:t>
            </a:r>
            <a:r>
              <a:rPr lang="en-US" sz="2000" i="1" dirty="0" smtClean="0">
                <a:cs typeface="Times New Roman" pitchFamily="18" charset="0"/>
              </a:rPr>
              <a:t>integral </a:t>
            </a:r>
            <a:r>
              <a:rPr lang="en-US" sz="2000" i="1" dirty="0">
                <a:cs typeface="Times New Roman" pitchFamily="18" charset="0"/>
              </a:rPr>
              <a:t>part on the </a:t>
            </a:r>
            <a:r>
              <a:rPr lang="en-US" sz="2000" i="1" dirty="0" smtClean="0">
                <a:cs typeface="Times New Roman" pitchFamily="18" charset="0"/>
              </a:rPr>
              <a:t>wellbeing and sustainability of society </a:t>
            </a:r>
            <a:r>
              <a:rPr lang="en-US" sz="2000" i="1" smtClean="0">
                <a:cs typeface="Times New Roman" pitchFamily="18" charset="0"/>
              </a:rPr>
              <a:t>– for smart </a:t>
            </a:r>
            <a:r>
              <a:rPr lang="en-US" sz="2000" i="1" dirty="0" smtClean="0">
                <a:cs typeface="Times New Roman" pitchFamily="18" charset="0"/>
              </a:rPr>
              <a:t>living.</a:t>
            </a:r>
            <a:endParaRPr lang="en-US" dirty="0"/>
          </a:p>
        </p:txBody>
      </p:sp>
      <p:pic>
        <p:nvPicPr>
          <p:cNvPr id="33795" name="Picture 3" descr="C:\Documents and Settings\ribeiro\My Documents\My Pictures\mangas01-altamiro.bmp"/>
          <p:cNvPicPr>
            <a:picLocks noChangeAspect="1" noChangeArrowheads="1"/>
          </p:cNvPicPr>
          <p:nvPr/>
        </p:nvPicPr>
        <p:blipFill>
          <a:blip r:embed="rId3" cstate="print"/>
          <a:srcRect/>
          <a:stretch>
            <a:fillRect/>
          </a:stretch>
        </p:blipFill>
        <p:spPr bwMode="auto">
          <a:xfrm>
            <a:off x="5029200" y="0"/>
            <a:ext cx="4114800" cy="6940550"/>
          </a:xfrm>
          <a:prstGeom prst="rect">
            <a:avLst/>
          </a:prstGeom>
          <a:noFill/>
          <a:ln w="9525">
            <a:noFill/>
            <a:miter lim="800000"/>
            <a:headEnd/>
            <a:tailEnd/>
          </a:ln>
        </p:spPr>
      </p:pic>
      <p:sp>
        <p:nvSpPr>
          <p:cNvPr id="33796" name="Text Box 4"/>
          <p:cNvSpPr txBox="1">
            <a:spLocks noChangeArrowheads="1"/>
          </p:cNvSpPr>
          <p:nvPr/>
        </p:nvSpPr>
        <p:spPr bwMode="auto">
          <a:xfrm>
            <a:off x="228600" y="228600"/>
            <a:ext cx="4473575" cy="461963"/>
          </a:xfrm>
          <a:prstGeom prst="rect">
            <a:avLst/>
          </a:prstGeom>
          <a:solidFill>
            <a:schemeClr val="tx2"/>
          </a:solidFill>
          <a:ln w="12700" cap="sq">
            <a:noFill/>
            <a:miter lim="800000"/>
            <a:headEnd type="none" w="sm" len="sm"/>
            <a:tailEnd type="none" w="sm" len="sm"/>
          </a:ln>
        </p:spPr>
        <p:txBody>
          <a:bodyPr wrap="none">
            <a:spAutoFit/>
          </a:bodyPr>
          <a:lstStyle/>
          <a:p>
            <a:r>
              <a:rPr lang="en-US" sz="2400" b="1" dirty="0"/>
              <a:t>Beyond Engineering Projects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 calcmode="lin" valueType="num">
                                      <p:cBhvr>
                                        <p:cTn id="7" dur="500" fill="hold"/>
                                        <p:tgtEl>
                                          <p:spTgt spid="33794">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3794">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3794">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3794">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3379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33794">
                                            <p:txEl>
                                              <p:pRg st="2" end="2"/>
                                            </p:txEl>
                                          </p:spTgt>
                                        </p:tgtEl>
                                        <p:attrNameLst>
                                          <p:attrName>style.visibility</p:attrName>
                                        </p:attrNameLst>
                                      </p:cBhvr>
                                      <p:to>
                                        <p:strVal val="visible"/>
                                      </p:to>
                                    </p:set>
                                    <p:anim calcmode="lin" valueType="num">
                                      <p:cBhvr>
                                        <p:cTn id="16" dur="500" fill="hold"/>
                                        <p:tgtEl>
                                          <p:spTgt spid="33794">
                                            <p:txEl>
                                              <p:pRg st="2" end="2"/>
                                            </p:txEl>
                                          </p:spTgt>
                                        </p:tgtEl>
                                        <p:attrNameLst>
                                          <p:attrName>ppt_w</p:attrName>
                                        </p:attrNameLst>
                                      </p:cBhvr>
                                      <p:tavLst>
                                        <p:tav tm="0">
                                          <p:val>
                                            <p:strVal val="#ppt_w*0.05"/>
                                          </p:val>
                                        </p:tav>
                                        <p:tav tm="100000">
                                          <p:val>
                                            <p:strVal val="#ppt_w"/>
                                          </p:val>
                                        </p:tav>
                                      </p:tavLst>
                                    </p:anim>
                                    <p:anim calcmode="lin" valueType="num">
                                      <p:cBhvr>
                                        <p:cTn id="17" dur="500" fill="hold"/>
                                        <p:tgtEl>
                                          <p:spTgt spid="33794">
                                            <p:txEl>
                                              <p:pRg st="2" end="2"/>
                                            </p:txEl>
                                          </p:spTgt>
                                        </p:tgtEl>
                                        <p:attrNameLst>
                                          <p:attrName>ppt_h</p:attrName>
                                        </p:attrNameLst>
                                      </p:cBhvr>
                                      <p:tavLst>
                                        <p:tav tm="0">
                                          <p:val>
                                            <p:strVal val="#ppt_h"/>
                                          </p:val>
                                        </p:tav>
                                        <p:tav tm="100000">
                                          <p:val>
                                            <p:strVal val="#ppt_h"/>
                                          </p:val>
                                        </p:tav>
                                      </p:tavLst>
                                    </p:anim>
                                    <p:anim calcmode="lin" valueType="num">
                                      <p:cBhvr>
                                        <p:cTn id="18" dur="500" fill="hold"/>
                                        <p:tgtEl>
                                          <p:spTgt spid="33794">
                                            <p:txEl>
                                              <p:pRg st="2" end="2"/>
                                            </p:txEl>
                                          </p:spTgt>
                                        </p:tgtEl>
                                        <p:attrNameLst>
                                          <p:attrName>ppt_x</p:attrName>
                                        </p:attrNameLst>
                                      </p:cBhvr>
                                      <p:tavLst>
                                        <p:tav tm="0">
                                          <p:val>
                                            <p:strVal val="#ppt_x-.2"/>
                                          </p:val>
                                        </p:tav>
                                        <p:tav tm="100000">
                                          <p:val>
                                            <p:strVal val="#ppt_x"/>
                                          </p:val>
                                        </p:tav>
                                      </p:tavLst>
                                    </p:anim>
                                    <p:anim calcmode="lin" valueType="num">
                                      <p:cBhvr>
                                        <p:cTn id="19" dur="500" fill="hold"/>
                                        <p:tgtEl>
                                          <p:spTgt spid="33794">
                                            <p:txEl>
                                              <p:pRg st="2" end="2"/>
                                            </p:txEl>
                                          </p:spTgt>
                                        </p:tgtEl>
                                        <p:attrNameLst>
                                          <p:attrName>ppt_y</p:attrName>
                                        </p:attrNameLst>
                                      </p:cBhvr>
                                      <p:tavLst>
                                        <p:tav tm="0">
                                          <p:val>
                                            <p:strVal val="#ppt_y"/>
                                          </p:val>
                                        </p:tav>
                                        <p:tav tm="100000">
                                          <p:val>
                                            <p:strVal val="#ppt_y"/>
                                          </p:val>
                                        </p:tav>
                                      </p:tavLst>
                                    </p:anim>
                                    <p:animEffect transition="in" filter="fade">
                                      <p:cBhvr>
                                        <p:cTn id="20" dur="500"/>
                                        <p:tgtEl>
                                          <p:spTgt spid="337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e standard red">
  <a:themeElements>
    <a:clrScheme name="TUe standard red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TUe standard r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Ue standard red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Red photo">
  <a:themeElements>
    <a:clrScheme name="Red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Red ph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ed photo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Red bullets">
  <a:themeElements>
    <a:clrScheme name="Red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fontScheme name="Red bulle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ed bullets 1">
        <a:dk1>
          <a:srgbClr val="101073"/>
        </a:dk1>
        <a:lt1>
          <a:srgbClr val="0066CC"/>
        </a:lt1>
        <a:dk2>
          <a:srgbClr val="FFFFFF"/>
        </a:dk2>
        <a:lt2>
          <a:srgbClr val="FF9A00"/>
        </a:lt2>
        <a:accent1>
          <a:srgbClr val="00AEEF"/>
        </a:accent1>
        <a:accent2>
          <a:srgbClr val="D6004A"/>
        </a:accent2>
        <a:accent3>
          <a:srgbClr val="AAB8E2"/>
        </a:accent3>
        <a:accent4>
          <a:srgbClr val="0C0C61"/>
        </a:accent4>
        <a:accent5>
          <a:srgbClr val="AAD3F6"/>
        </a:accent5>
        <a:accent6>
          <a:srgbClr val="C20042"/>
        </a:accent6>
        <a:hlink>
          <a:srgbClr val="AD20AD"/>
        </a:hlink>
        <a:folHlink>
          <a:srgbClr val="7FC241"/>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TUe standard red</Template>
  <TotalTime>18812</TotalTime>
  <Words>5839</Words>
  <Application>Microsoft Office PowerPoint</Application>
  <PresentationFormat>On-screen Show (4:3)</PresentationFormat>
  <Paragraphs>882</Paragraphs>
  <Slides>97</Slides>
  <Notes>97</Notes>
  <HiddenSlides>0</HiddenSlides>
  <MMClips>0</MMClips>
  <ScaleCrop>false</ScaleCrop>
  <HeadingPairs>
    <vt:vector size="6" baseType="variant">
      <vt:variant>
        <vt:lpstr>Theme</vt:lpstr>
      </vt:variant>
      <vt:variant>
        <vt:i4>3</vt:i4>
      </vt:variant>
      <vt:variant>
        <vt:lpstr>Embedded OLE Servers</vt:lpstr>
      </vt:variant>
      <vt:variant>
        <vt:i4>3</vt:i4>
      </vt:variant>
      <vt:variant>
        <vt:lpstr>Slide Titles</vt:lpstr>
      </vt:variant>
      <vt:variant>
        <vt:i4>97</vt:i4>
      </vt:variant>
    </vt:vector>
  </HeadingPairs>
  <TitlesOfParts>
    <vt:vector size="103" baseType="lpstr">
      <vt:lpstr>TUe standard red</vt:lpstr>
      <vt:lpstr>Red photo</vt:lpstr>
      <vt:lpstr>Red bullets</vt:lpstr>
      <vt:lpstr>Visio</vt:lpstr>
      <vt:lpstr>Microsoft Graph Chart</vt:lpstr>
      <vt:lpstr>Microsoft Visio Drawing</vt:lpstr>
      <vt:lpstr>Intelligent/Macro/Micro/Sustainable/DG Smart(er) Grids:  Opportunities and Challenges</vt:lpstr>
      <vt:lpstr>Acknowledgments</vt:lpstr>
      <vt:lpstr>Outline</vt:lpstr>
      <vt:lpstr>Functions of Philosophy</vt:lpstr>
      <vt:lpstr>Technology: Integrating a Complex World</vt:lpstr>
      <vt:lpstr>Engineering Design and Philosophical Questions</vt:lpstr>
      <vt:lpstr>Engineering Design Process, Factors and Fundamental Aspects  </vt:lpstr>
      <vt:lpstr>Introduction  The Context </vt:lpstr>
      <vt:lpstr>Slide 8</vt:lpstr>
      <vt:lpstr>Introduction Great Expectations</vt:lpstr>
      <vt:lpstr>Introduction The Path Toward the Smart Grid: Thus Far</vt:lpstr>
      <vt:lpstr>Introduction First, something about electricity network of the future</vt:lpstr>
      <vt:lpstr>Slide 12</vt:lpstr>
      <vt:lpstr>What is a Smart Grid, Really?</vt:lpstr>
      <vt:lpstr>What is a Smart Grid, Really? Merging Two Smart Infrastructures</vt:lpstr>
      <vt:lpstr>Slide 15</vt:lpstr>
      <vt:lpstr>European Definition</vt:lpstr>
      <vt:lpstr>European Definition</vt:lpstr>
      <vt:lpstr>USA Perspective</vt:lpstr>
      <vt:lpstr>Slide 19</vt:lpstr>
      <vt:lpstr>Slide 20</vt:lpstr>
      <vt:lpstr>Slide 21</vt:lpstr>
      <vt:lpstr>Slide 22</vt:lpstr>
      <vt:lpstr>Slide 23</vt:lpstr>
      <vt:lpstr>Slide 24</vt:lpstr>
      <vt:lpstr>Slide 25</vt:lpstr>
      <vt:lpstr>Slide 26</vt:lpstr>
      <vt:lpstr>Slide 27</vt:lpstr>
      <vt:lpstr>What is a Smart Grid, Really? Smart Grid Applications</vt:lpstr>
      <vt:lpstr>Slide 29</vt:lpstr>
      <vt:lpstr>Developers of the Modern Grid</vt:lpstr>
      <vt:lpstr>Visioning Hides the Details</vt:lpstr>
      <vt:lpstr>That’s great but …</vt:lpstr>
      <vt:lpstr>DANGER:  Smart Grid Integration without Standards or Architecture</vt:lpstr>
      <vt:lpstr>CHALLENGES OF INTEGRATION: Building Isolated Systems</vt:lpstr>
      <vt:lpstr>CHALLENGES OF INTEGRATION: One-Off Integration</vt:lpstr>
      <vt:lpstr>CHALLENGES OF INTEGRATION: Doing it the Next Time</vt:lpstr>
      <vt:lpstr>CHALLENGES OF INTEGRATION: And again…</vt:lpstr>
      <vt:lpstr>CHALLENGES OF INTEGRATION: And then you remember…</vt:lpstr>
      <vt:lpstr>Doing it Right: Top-Down Architecture</vt:lpstr>
      <vt:lpstr>Doing it Right: The Next Phase</vt:lpstr>
      <vt:lpstr>Doing it Right: And so on…</vt:lpstr>
      <vt:lpstr>The Value of Top Down Integration</vt:lpstr>
      <vt:lpstr>Barriers to Planned System Integration</vt:lpstr>
      <vt:lpstr>Smart Grid Data Explosion</vt:lpstr>
      <vt:lpstr>Why Use Standards?</vt:lpstr>
      <vt:lpstr>Standards Roadmap</vt:lpstr>
      <vt:lpstr>Roadmap Focus Areas</vt:lpstr>
      <vt:lpstr>Slide 48</vt:lpstr>
      <vt:lpstr>What Does the Smart Grid Need?</vt:lpstr>
      <vt:lpstr>What is a Smart Grid, Really? An example: Active Distribution Network</vt:lpstr>
      <vt:lpstr>TU/e – Lab Set-up</vt:lpstr>
      <vt:lpstr>TU/e Lab Set-up</vt:lpstr>
      <vt:lpstr>Part IV – Laboratory set-up</vt:lpstr>
      <vt:lpstr>Slide 54</vt:lpstr>
      <vt:lpstr>Slide 55</vt:lpstr>
      <vt:lpstr>Slide 56</vt:lpstr>
      <vt:lpstr>Slide 57</vt:lpstr>
      <vt:lpstr>Slide 58</vt:lpstr>
      <vt:lpstr>Slide 59</vt:lpstr>
      <vt:lpstr>Slide 60</vt:lpstr>
      <vt:lpstr>Slide 61</vt:lpstr>
      <vt:lpstr>Slide 62</vt:lpstr>
      <vt:lpstr>Slide 63</vt:lpstr>
      <vt:lpstr>Slide 64</vt:lpstr>
      <vt:lpstr>Measurement in Fortaleza  230 kV During the World Cups of  1986 and 2006</vt:lpstr>
      <vt:lpstr>Slide 66</vt:lpstr>
      <vt:lpstr>Slide 67</vt:lpstr>
      <vt:lpstr>Slide 68</vt:lpstr>
      <vt:lpstr>Slide 69</vt:lpstr>
      <vt:lpstr>Slide 70</vt:lpstr>
      <vt:lpstr>What will be the Implications on  Signal Measurement</vt:lpstr>
      <vt:lpstr>What will be the Implications on  Signal Measurement</vt:lpstr>
      <vt:lpstr>What will be the Implications on  Signal Measurement</vt:lpstr>
      <vt:lpstr>Slide 74</vt:lpstr>
      <vt:lpstr>Slide 75</vt:lpstr>
      <vt:lpstr>Slide 76</vt:lpstr>
      <vt:lpstr>Opportunities for Research and Development</vt:lpstr>
      <vt:lpstr>Opportunities for Research and Development</vt:lpstr>
      <vt:lpstr>Opportunities for Research and Development</vt:lpstr>
      <vt:lpstr>Opportunities for Research and Development</vt:lpstr>
      <vt:lpstr>Opportunities for Research and Development</vt:lpstr>
      <vt:lpstr>Opportunities for Research and Development</vt:lpstr>
      <vt:lpstr>Opportunities for Research and Development</vt:lpstr>
      <vt:lpstr>Slide 84</vt:lpstr>
      <vt:lpstr>Slide 85</vt:lpstr>
      <vt:lpstr>Slide 86</vt:lpstr>
      <vt:lpstr>Slide 87</vt:lpstr>
      <vt:lpstr>Slide 88</vt:lpstr>
      <vt:lpstr>Factors Driving Smart Grid Development</vt:lpstr>
      <vt:lpstr>Slide 90</vt:lpstr>
      <vt:lpstr>Slide 91</vt:lpstr>
      <vt:lpstr>Slide 92</vt:lpstr>
      <vt:lpstr>Slide 93</vt:lpstr>
      <vt:lpstr>Conclusion</vt:lpstr>
      <vt:lpstr>Conclusios</vt:lpstr>
      <vt:lpstr>Slide 96</vt:lpstr>
    </vt:vector>
  </TitlesOfParts>
  <Company>Technische Universiteit Eindhoven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of Ancillary Services for Balance Management in Autonomous Networks</dc:title>
  <dc:creator>J. Frunt</dc:creator>
  <dc:description>Design by Volle Kracht_x000d_
Template by Orange Pepper BV_x000d_
Copyright 2008</dc:description>
  <cp:lastModifiedBy>P Ribeiro</cp:lastModifiedBy>
  <cp:revision>529</cp:revision>
  <dcterms:created xsi:type="dcterms:W3CDTF">2008-05-15T08:25:21Z</dcterms:created>
  <dcterms:modified xsi:type="dcterms:W3CDTF">2010-09-17T12:30:48Z</dcterms:modified>
</cp:coreProperties>
</file>